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46"/>
  </p:notesMasterIdLst>
  <p:sldIdLst>
    <p:sldId id="256" r:id="rId2"/>
    <p:sldId id="301" r:id="rId3"/>
    <p:sldId id="271" r:id="rId4"/>
    <p:sldId id="272" r:id="rId5"/>
    <p:sldId id="275" r:id="rId6"/>
    <p:sldId id="276" r:id="rId7"/>
    <p:sldId id="277" r:id="rId8"/>
    <p:sldId id="278" r:id="rId9"/>
    <p:sldId id="279" r:id="rId10"/>
    <p:sldId id="302" r:id="rId11"/>
    <p:sldId id="280" r:id="rId12"/>
    <p:sldId id="281" r:id="rId13"/>
    <p:sldId id="282" r:id="rId14"/>
    <p:sldId id="273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9" r:id="rId25"/>
    <p:sldId id="303" r:id="rId26"/>
    <p:sldId id="292" r:id="rId27"/>
    <p:sldId id="293" r:id="rId28"/>
    <p:sldId id="274" r:id="rId29"/>
    <p:sldId id="267" r:id="rId30"/>
    <p:sldId id="261" r:id="rId31"/>
    <p:sldId id="262" r:id="rId32"/>
    <p:sldId id="263" r:id="rId33"/>
    <p:sldId id="264" r:id="rId34"/>
    <p:sldId id="300" r:id="rId35"/>
    <p:sldId id="265" r:id="rId36"/>
    <p:sldId id="266" r:id="rId37"/>
    <p:sldId id="268" r:id="rId38"/>
    <p:sldId id="269" r:id="rId39"/>
    <p:sldId id="270" r:id="rId40"/>
    <p:sldId id="298" r:id="rId41"/>
    <p:sldId id="297" r:id="rId42"/>
    <p:sldId id="294" r:id="rId43"/>
    <p:sldId id="295" r:id="rId44"/>
    <p:sldId id="296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97" d="100"/>
          <a:sy n="97" d="100"/>
        </p:scale>
        <p:origin x="66" y="1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 Myllyviita" userId="d587c525-ed0f-4eb3-9b4d-52daa85449ed" providerId="ADAL" clId="{E3CBC5CE-3223-4903-8313-F4FAD896C3CB}"/>
    <pc:docChg chg="addSld modSld">
      <pc:chgData name="Ari Myllyviita" userId="d587c525-ed0f-4eb3-9b4d-52daa85449ed" providerId="ADAL" clId="{E3CBC5CE-3223-4903-8313-F4FAD896C3CB}" dt="2017-11-03T18:50:18.847" v="76" actId="20577"/>
      <pc:docMkLst>
        <pc:docMk/>
      </pc:docMkLst>
      <pc:sldChg chg="addSp modSp">
        <pc:chgData name="Ari Myllyviita" userId="d587c525-ed0f-4eb3-9b4d-52daa85449ed" providerId="ADAL" clId="{E3CBC5CE-3223-4903-8313-F4FAD896C3CB}" dt="2017-11-03T18:50:18.847" v="76" actId="20577"/>
        <pc:sldMkLst>
          <pc:docMk/>
          <pc:sldMk cId="1858746363" sldId="256"/>
        </pc:sldMkLst>
        <pc:spChg chg="add mod">
          <ac:chgData name="Ari Myllyviita" userId="d587c525-ed0f-4eb3-9b4d-52daa85449ed" providerId="ADAL" clId="{E3CBC5CE-3223-4903-8313-F4FAD896C3CB}" dt="2017-11-03T18:50:18.847" v="76" actId="20577"/>
          <ac:spMkLst>
            <pc:docMk/>
            <pc:sldMk cId="1858746363" sldId="256"/>
            <ac:spMk id="7" creationId="{326C76C2-4784-4E48-A309-AEC716BC76A2}"/>
          </ac:spMkLst>
        </pc:spChg>
      </pc:sldChg>
      <pc:sldChg chg="addSp modSp add">
        <pc:chgData name="Ari Myllyviita" userId="d587c525-ed0f-4eb3-9b4d-52daa85449ed" providerId="ADAL" clId="{E3CBC5CE-3223-4903-8313-F4FAD896C3CB}" dt="2017-11-03T18:35:34.907" v="51" actId="1076"/>
        <pc:sldMkLst>
          <pc:docMk/>
          <pc:sldMk cId="4212967724" sldId="303"/>
        </pc:sldMkLst>
        <pc:spChg chg="mod">
          <ac:chgData name="Ari Myllyviita" userId="d587c525-ed0f-4eb3-9b4d-52daa85449ed" providerId="ADAL" clId="{E3CBC5CE-3223-4903-8313-F4FAD896C3CB}" dt="2017-11-03T18:34:35.691" v="48" actId="14100"/>
          <ac:spMkLst>
            <pc:docMk/>
            <pc:sldMk cId="4212967724" sldId="303"/>
            <ac:spMk id="2" creationId="{559B0EDD-BC29-4D09-AED9-68A4395034FD}"/>
          </ac:spMkLst>
        </pc:spChg>
        <pc:picChg chg="add mod">
          <ac:chgData name="Ari Myllyviita" userId="d587c525-ed0f-4eb3-9b4d-52daa85449ed" providerId="ADAL" clId="{E3CBC5CE-3223-4903-8313-F4FAD896C3CB}" dt="2017-11-03T18:35:34.907" v="51" actId="1076"/>
          <ac:picMkLst>
            <pc:docMk/>
            <pc:sldMk cId="4212967724" sldId="303"/>
            <ac:picMk id="7" creationId="{06928F5F-0472-4693-B090-F81944722F40}"/>
          </ac:picMkLst>
        </pc:picChg>
      </pc:sldChg>
    </pc:docChg>
  </pc:docChgLst>
  <pc:docChgLst>
    <pc:chgData name="Ari Myllyviita" userId="d587c525-ed0f-4eb3-9b4d-52daa85449ed" providerId="ADAL" clId="{1373B8CB-E2E7-4684-87D2-B6334275AB20}"/>
    <pc:docChg chg="addSld modSld sldOrd">
      <pc:chgData name="Ari Myllyviita" userId="d587c525-ed0f-4eb3-9b4d-52daa85449ed" providerId="ADAL" clId="{1373B8CB-E2E7-4684-87D2-B6334275AB20}" dt="2017-10-30T12:19:29.320" v="114"/>
      <pc:docMkLst>
        <pc:docMk/>
      </pc:docMkLst>
      <pc:sldChg chg="addSp modSp">
        <pc:chgData name="Ari Myllyviita" userId="d587c525-ed0f-4eb3-9b4d-52daa85449ed" providerId="ADAL" clId="{1373B8CB-E2E7-4684-87D2-B6334275AB20}" dt="2017-10-30T12:13:37.742" v="22" actId="14100"/>
        <pc:sldMkLst>
          <pc:docMk/>
          <pc:sldMk cId="1858746363" sldId="256"/>
        </pc:sldMkLst>
        <pc:spChg chg="mod">
          <ac:chgData name="Ari Myllyviita" userId="d587c525-ed0f-4eb3-9b4d-52daa85449ed" providerId="ADAL" clId="{1373B8CB-E2E7-4684-87D2-B6334275AB20}" dt="2017-10-30T12:12:44.357" v="1" actId="1076"/>
          <ac:spMkLst>
            <pc:docMk/>
            <pc:sldMk cId="1858746363" sldId="256"/>
            <ac:spMk id="8" creationId="{CABA1DF6-F6F7-4C99-A8B4-D68158E04C9F}"/>
          </ac:spMkLst>
        </pc:spChg>
        <pc:spChg chg="add mod">
          <ac:chgData name="Ari Myllyviita" userId="d587c525-ed0f-4eb3-9b4d-52daa85449ed" providerId="ADAL" clId="{1373B8CB-E2E7-4684-87D2-B6334275AB20}" dt="2017-10-30T12:13:37.742" v="22" actId="14100"/>
          <ac:spMkLst>
            <pc:docMk/>
            <pc:sldMk cId="1858746363" sldId="256"/>
            <ac:spMk id="9" creationId="{F7B56AA7-E452-4759-8BA0-0EE692B84EB1}"/>
          </ac:spMkLst>
        </pc:spChg>
      </pc:sldChg>
      <pc:sldChg chg="modSp">
        <pc:chgData name="Ari Myllyviita" userId="d587c525-ed0f-4eb3-9b4d-52daa85449ed" providerId="ADAL" clId="{1373B8CB-E2E7-4684-87D2-B6334275AB20}" dt="2017-10-30T12:14:16.829" v="55" actId="20577"/>
        <pc:sldMkLst>
          <pc:docMk/>
          <pc:sldMk cId="1281229745" sldId="271"/>
        </pc:sldMkLst>
        <pc:spChg chg="mod">
          <ac:chgData name="Ari Myllyviita" userId="d587c525-ed0f-4eb3-9b4d-52daa85449ed" providerId="ADAL" clId="{1373B8CB-E2E7-4684-87D2-B6334275AB20}" dt="2017-10-30T12:14:16.829" v="55" actId="20577"/>
          <ac:spMkLst>
            <pc:docMk/>
            <pc:sldMk cId="1281229745" sldId="271"/>
            <ac:spMk id="2" creationId="{00000000-0000-0000-0000-000000000000}"/>
          </ac:spMkLst>
        </pc:spChg>
      </pc:sldChg>
      <pc:sldChg chg="ord">
        <pc:chgData name="Ari Myllyviita" userId="d587c525-ed0f-4eb3-9b4d-52daa85449ed" providerId="ADAL" clId="{1373B8CB-E2E7-4684-87D2-B6334275AB20}" dt="2017-10-30T12:14:53.045" v="56"/>
        <pc:sldMkLst>
          <pc:docMk/>
          <pc:sldMk cId="1610452321" sldId="273"/>
        </pc:sldMkLst>
      </pc:sldChg>
      <pc:sldChg chg="modSp add">
        <pc:chgData name="Ari Myllyviita" userId="d587c525-ed0f-4eb3-9b4d-52daa85449ed" providerId="ADAL" clId="{1373B8CB-E2E7-4684-87D2-B6334275AB20}" dt="2017-10-30T12:14:06.799" v="50" actId="20577"/>
        <pc:sldMkLst>
          <pc:docMk/>
          <pc:sldMk cId="4228736664" sldId="301"/>
        </pc:sldMkLst>
        <pc:spChg chg="mod">
          <ac:chgData name="Ari Myllyviita" userId="d587c525-ed0f-4eb3-9b4d-52daa85449ed" providerId="ADAL" clId="{1373B8CB-E2E7-4684-87D2-B6334275AB20}" dt="2017-10-30T12:14:06.799" v="50" actId="20577"/>
          <ac:spMkLst>
            <pc:docMk/>
            <pc:sldMk cId="4228736664" sldId="301"/>
            <ac:spMk id="2" creationId="{3F2392AD-4B43-4936-A51A-C811CFB4F97E}"/>
          </ac:spMkLst>
        </pc:spChg>
      </pc:sldChg>
      <pc:sldChg chg="addSp modSp add modAnim">
        <pc:chgData name="Ari Myllyviita" userId="d587c525-ed0f-4eb3-9b4d-52daa85449ed" providerId="ADAL" clId="{1373B8CB-E2E7-4684-87D2-B6334275AB20}" dt="2017-10-30T12:19:29.320" v="114"/>
        <pc:sldMkLst>
          <pc:docMk/>
          <pc:sldMk cId="694844106" sldId="302"/>
        </pc:sldMkLst>
        <pc:spChg chg="mod">
          <ac:chgData name="Ari Myllyviita" userId="d587c525-ed0f-4eb3-9b4d-52daa85449ed" providerId="ADAL" clId="{1373B8CB-E2E7-4684-87D2-B6334275AB20}" dt="2017-10-30T12:18:49.677" v="109" actId="1076"/>
          <ac:spMkLst>
            <pc:docMk/>
            <pc:sldMk cId="694844106" sldId="302"/>
            <ac:spMk id="2" creationId="{0103F0B6-8F9E-4F7A-8760-B74A2E2B0B2F}"/>
          </ac:spMkLst>
        </pc:spChg>
        <pc:picChg chg="add mod modCrop">
          <ac:chgData name="Ari Myllyviita" userId="d587c525-ed0f-4eb3-9b4d-52daa85449ed" providerId="ADAL" clId="{1373B8CB-E2E7-4684-87D2-B6334275AB20}" dt="2017-10-30T12:18:23.058" v="104" actId="1076"/>
          <ac:picMkLst>
            <pc:docMk/>
            <pc:sldMk cId="694844106" sldId="302"/>
            <ac:picMk id="7" creationId="{9D027ACA-6533-4779-834E-68B6392391A9}"/>
          </ac:picMkLst>
        </pc:picChg>
        <pc:picChg chg="add mod ord modCrop">
          <ac:chgData name="Ari Myllyviita" userId="d587c525-ed0f-4eb3-9b4d-52daa85449ed" providerId="ADAL" clId="{1373B8CB-E2E7-4684-87D2-B6334275AB20}" dt="2017-10-30T12:17:58.546" v="100" actId="167"/>
          <ac:picMkLst>
            <pc:docMk/>
            <pc:sldMk cId="694844106" sldId="302"/>
            <ac:picMk id="9" creationId="{4DD10A4E-EA19-43C2-BFDD-6B777AC93B8F}"/>
          </ac:picMkLst>
        </pc:picChg>
        <pc:picChg chg="add mod ord modCrop">
          <ac:chgData name="Ari Myllyviita" userId="d587c525-ed0f-4eb3-9b4d-52daa85449ed" providerId="ADAL" clId="{1373B8CB-E2E7-4684-87D2-B6334275AB20}" dt="2017-10-30T12:19:10.937" v="112" actId="167"/>
          <ac:picMkLst>
            <pc:docMk/>
            <pc:sldMk cId="694844106" sldId="302"/>
            <ac:picMk id="11" creationId="{000FB64A-A611-449A-A0DE-5182243D4C6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16395-599A-4AC2-A960-79DB1B6133E2}" type="datetimeFigureOut">
              <a:rPr lang="fi-FI" smtClean="0"/>
              <a:t>3.11.2017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04194-51DC-48B4-B41C-932F75C5AC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3929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DE-1F7E-4388-9791-82FBA9D4185A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714286" cy="9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3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052F-9CFB-499C-AC08-591A2CD90ED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63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77EE2-74DC-4B79-B190-B63577269616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04DA-E8A5-461D-9554-CD26C4B795DC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0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DB5B-18F1-4A5E-A5AA-715603E025A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714286" cy="9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6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CDE37-62CA-4AE4-BCDE-D7D66CDD8FC9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57B3-C289-471B-95CC-F15180824FA2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9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4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B96E-B952-486F-9ED9-6E6376E75C76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714286" cy="9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8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C6A9D34-1393-46E0-8115-D8DF16C78826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714286" cy="9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54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9C0D-065D-43C2-B549-4A6E27346CEA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714286" cy="9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2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CC8A84B-D577-410C-980A-0181467CB6C2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714286" cy="9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6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p/myllyviita/marvinsketch/tutkimus" TargetMode="External"/><Relationship Id="rId2" Type="http://schemas.openxmlformats.org/officeDocument/2006/relationships/hyperlink" Target="https://peda.net/p/myllyviita/marvinsketch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chemaxon.com/display/docs/MarvinSketch+User's+Guide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hyperlink" Target="https://www.chemaxon.com/my-chemaxon/my-academic-license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emaxon.com/products/marvin/marvinsketch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MarvinSketch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Ari Myllyviita, ari.myllyviita@helsinki.fi</a:t>
            </a:r>
          </a:p>
          <a:p>
            <a:r>
              <a:rPr lang="fi-FI" dirty="0"/>
              <a:t>Kemian lehtori</a:t>
            </a:r>
          </a:p>
          <a:p>
            <a:r>
              <a:rPr lang="fi-FI" dirty="0"/>
              <a:t>Helsingin yliopiston Viikin normaalikoulu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7B84F-F8C0-4DD3-B7D3-58FF1C2AB1BC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ABA1DF6-F6F7-4C99-A8B4-D68158E04C9F}"/>
              </a:ext>
            </a:extLst>
          </p:cNvPr>
          <p:cNvSpPr txBox="1"/>
          <p:nvPr/>
        </p:nvSpPr>
        <p:spPr>
          <a:xfrm>
            <a:off x="2439167" y="105223"/>
            <a:ext cx="6631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hlinkClick r:id="rId2"/>
              </a:rPr>
              <a:t>https://peda.net/p/myllyviita/marvinsketch</a:t>
            </a:r>
            <a:r>
              <a:rPr lang="fi-FI" sz="2800" dirty="0"/>
              <a:t>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7B56AA7-E452-4759-8BA0-0EE692B84EB1}"/>
              </a:ext>
            </a:extLst>
          </p:cNvPr>
          <p:cNvSpPr txBox="1"/>
          <p:nvPr/>
        </p:nvSpPr>
        <p:spPr>
          <a:xfrm>
            <a:off x="771524" y="1543051"/>
            <a:ext cx="8010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KYSELY: </a:t>
            </a:r>
          </a:p>
          <a:p>
            <a:r>
              <a:rPr lang="fi-FI" sz="2800" dirty="0">
                <a:hlinkClick r:id="rId3"/>
              </a:rPr>
              <a:t>https://peda.net/p/myllyviita/marvinsketch/tutkimus</a:t>
            </a:r>
            <a:r>
              <a:rPr lang="fi-FI" sz="2800" dirty="0"/>
              <a:t>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26C76C2-4784-4E48-A309-AEC716BC76A2}"/>
              </a:ext>
            </a:extLst>
          </p:cNvPr>
          <p:cNvSpPr txBox="1"/>
          <p:nvPr/>
        </p:nvSpPr>
        <p:spPr>
          <a:xfrm>
            <a:off x="6258232" y="758952"/>
            <a:ext cx="252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Päivitetty 3.11.2017 MYA</a:t>
            </a:r>
          </a:p>
        </p:txBody>
      </p:sp>
    </p:spTree>
    <p:extLst>
      <p:ext uri="{BB962C8B-B14F-4D97-AF65-F5344CB8AC3E}">
        <p14:creationId xmlns:p14="http://schemas.microsoft.com/office/powerpoint/2010/main" val="1858746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näyttökuva, sisä, tietokone, kannettava&#10;&#10;Kuvaus luotu, erittäin korkea luotettavuus">
            <a:extLst>
              <a:ext uri="{FF2B5EF4-FFF2-40B4-BE49-F238E27FC236}">
                <a16:creationId xmlns:a16="http://schemas.microsoft.com/office/drawing/2014/main" id="{000FB64A-A611-449A-A0DE-5182243D4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73" t="7992" r="21562" b="24977"/>
          <a:stretch/>
        </p:blipFill>
        <p:spPr>
          <a:xfrm>
            <a:off x="822961" y="2176463"/>
            <a:ext cx="5291138" cy="4086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uva 8" descr="Kuva, joka sisältää kohteen näyttökuva, tietokone&#10;&#10;Kuvaus luotu, erittäin korkea luotettavuus">
            <a:extLst>
              <a:ext uri="{FF2B5EF4-FFF2-40B4-BE49-F238E27FC236}">
                <a16:creationId xmlns:a16="http://schemas.microsoft.com/office/drawing/2014/main" id="{4DD10A4E-EA19-43C2-BFDD-6B777AC93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1" t="7812" r="21823" b="10625"/>
          <a:stretch/>
        </p:blipFill>
        <p:spPr>
          <a:xfrm>
            <a:off x="3033713" y="247650"/>
            <a:ext cx="5248275" cy="4972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DF1677F-CE65-4793-A7FC-CEE76AAA6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CD5FA21-A4B5-4F13-9D07-6169F6BB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B729239-F9F7-489D-99D1-4BFA0572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103F0B6-8F9E-4F7A-8760-B74A2E2B0B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412" y="796926"/>
            <a:ext cx="2921000" cy="1449387"/>
          </a:xfrm>
        </p:spPr>
        <p:txBody>
          <a:bodyPr/>
          <a:lstStyle/>
          <a:p>
            <a:r>
              <a:rPr lang="fi-FI" dirty="0"/>
              <a:t>Rekisteröi-</a:t>
            </a:r>
            <a:br>
              <a:rPr lang="fi-FI" dirty="0"/>
            </a:br>
            <a:r>
              <a:rPr lang="fi-FI" dirty="0" err="1"/>
              <a:t>tyminen</a:t>
            </a:r>
            <a:endParaRPr lang="fi-FI" dirty="0"/>
          </a:p>
        </p:txBody>
      </p:sp>
      <p:pic>
        <p:nvPicPr>
          <p:cNvPr id="7" name="Kuva 6" descr="Kuva, joka sisältää kohteen näyttökuva&#10;&#10;Kuvaus luotu, erittäin korkea luotettavuus">
            <a:extLst>
              <a:ext uri="{FF2B5EF4-FFF2-40B4-BE49-F238E27FC236}">
                <a16:creationId xmlns:a16="http://schemas.microsoft.com/office/drawing/2014/main" id="{9D027ACA-6533-4779-834E-68B639239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49" t="7969" r="21355" b="3437"/>
          <a:stretch/>
        </p:blipFill>
        <p:spPr>
          <a:xfrm>
            <a:off x="3719513" y="862013"/>
            <a:ext cx="5248275" cy="54006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48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14550" y="286604"/>
            <a:ext cx="6252210" cy="1017455"/>
          </a:xfrm>
        </p:spPr>
        <p:txBody>
          <a:bodyPr/>
          <a:lstStyle/>
          <a:p>
            <a:r>
              <a:rPr lang="fi-FI" dirty="0"/>
              <a:t>Kirjautumisen jälkeen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b="28102"/>
          <a:stretch/>
        </p:blipFill>
        <p:spPr>
          <a:xfrm>
            <a:off x="239207" y="1491485"/>
            <a:ext cx="8665585" cy="3509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t="28931" r="1898" b="15924"/>
          <a:stretch/>
        </p:blipFill>
        <p:spPr>
          <a:xfrm>
            <a:off x="239207" y="4713824"/>
            <a:ext cx="6518781" cy="20697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kstiruutu 5"/>
          <p:cNvSpPr txBox="1"/>
          <p:nvPr/>
        </p:nvSpPr>
        <p:spPr>
          <a:xfrm>
            <a:off x="3559426" y="4190604"/>
            <a:ext cx="2234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Omat lisenssit</a:t>
            </a:r>
          </a:p>
        </p:txBody>
      </p:sp>
      <p:cxnSp>
        <p:nvCxnSpPr>
          <p:cNvPr id="5" name="Suora nuoliyhdysviiva 4"/>
          <p:cNvCxnSpPr/>
          <p:nvPr/>
        </p:nvCxnSpPr>
        <p:spPr>
          <a:xfrm flipH="1">
            <a:off x="4314825" y="4190605"/>
            <a:ext cx="1714500" cy="810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084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19744" y="286605"/>
            <a:ext cx="6247015" cy="949914"/>
          </a:xfrm>
        </p:spPr>
        <p:txBody>
          <a:bodyPr/>
          <a:lstStyle/>
          <a:p>
            <a:r>
              <a:rPr lang="fi-FI" dirty="0"/>
              <a:t>Ohjelmien lataaminen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12162" r="26852" b="7903"/>
          <a:stretch/>
        </p:blipFill>
        <p:spPr>
          <a:xfrm>
            <a:off x="1141701" y="1345193"/>
            <a:ext cx="6972300" cy="51653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9510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4714" y="238128"/>
            <a:ext cx="6130636" cy="800963"/>
          </a:xfrm>
        </p:spPr>
        <p:txBody>
          <a:bodyPr/>
          <a:lstStyle/>
          <a:p>
            <a:r>
              <a:rPr lang="fi-FI" dirty="0"/>
              <a:t>Lataaminen (jatkuu)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1356" r="13659" b="3044"/>
          <a:stretch/>
        </p:blipFill>
        <p:spPr>
          <a:xfrm>
            <a:off x="275359" y="1190626"/>
            <a:ext cx="5500689" cy="4043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" b="36944"/>
          <a:stretch/>
        </p:blipFill>
        <p:spPr>
          <a:xfrm>
            <a:off x="2928507" y="4060595"/>
            <a:ext cx="5864800" cy="20999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4785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Oppilaitos-lisenssi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B96E-B952-486F-9ED9-6E6376E75C76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2"/>
          <a:srcRect l="17046" t="12330" r="18466" b="39772"/>
          <a:stretch/>
        </p:blipFill>
        <p:spPr>
          <a:xfrm>
            <a:off x="296140" y="1979467"/>
            <a:ext cx="8540973" cy="4229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0452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Ohjeet yms.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https://docs.chemaxon.com/display/docs/MarvinSketch+User%27s+Guide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0287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2482" y="286605"/>
            <a:ext cx="6174278" cy="897960"/>
          </a:xfrm>
        </p:spPr>
        <p:txBody>
          <a:bodyPr/>
          <a:lstStyle/>
          <a:p>
            <a:r>
              <a:rPr lang="fi-FI" dirty="0" err="1"/>
              <a:t>MarvinSketch</a:t>
            </a:r>
            <a:r>
              <a:rPr lang="fi-FI" dirty="0"/>
              <a:t> –ohjeet 1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5" t="16016" r="515" b="6137"/>
          <a:stretch/>
        </p:blipFill>
        <p:spPr>
          <a:xfrm>
            <a:off x="441613" y="1350818"/>
            <a:ext cx="8446434" cy="47863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uora nuoliyhdysviiva 4"/>
          <p:cNvCxnSpPr/>
          <p:nvPr/>
        </p:nvCxnSpPr>
        <p:spPr>
          <a:xfrm flipH="1">
            <a:off x="1761259" y="1165948"/>
            <a:ext cx="2204173" cy="3852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766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65218" y="286604"/>
            <a:ext cx="6101542" cy="887569"/>
          </a:xfrm>
        </p:spPr>
        <p:txBody>
          <a:bodyPr/>
          <a:lstStyle/>
          <a:p>
            <a:r>
              <a:rPr lang="fi-FI" dirty="0" err="1"/>
              <a:t>MarvinSketch</a:t>
            </a:r>
            <a:r>
              <a:rPr lang="fi-FI" dirty="0"/>
              <a:t> –ohjeet 2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14961" r="34980" b="10045"/>
          <a:stretch/>
        </p:blipFill>
        <p:spPr>
          <a:xfrm>
            <a:off x="3888797" y="1331762"/>
            <a:ext cx="5186363" cy="34861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uora nuoliyhdysviiva 6"/>
          <p:cNvCxnSpPr/>
          <p:nvPr/>
        </p:nvCxnSpPr>
        <p:spPr>
          <a:xfrm>
            <a:off x="5963733" y="2527589"/>
            <a:ext cx="1900237" cy="1671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21373" r="1393" b="-238"/>
          <a:stretch/>
        </p:blipFill>
        <p:spPr>
          <a:xfrm>
            <a:off x="76633" y="2950135"/>
            <a:ext cx="6300788" cy="33155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1779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Käyttöönotto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Vaatii Javan … </a:t>
            </a:r>
          </a:p>
        </p:txBody>
      </p:sp>
    </p:spTree>
    <p:extLst>
      <p:ext uri="{BB962C8B-B14F-4D97-AF65-F5344CB8AC3E}">
        <p14:creationId xmlns:p14="http://schemas.microsoft.com/office/powerpoint/2010/main" val="1990254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65168" y="286605"/>
            <a:ext cx="7071014" cy="1427896"/>
          </a:xfrm>
        </p:spPr>
        <p:txBody>
          <a:bodyPr>
            <a:normAutofit fontScale="90000"/>
          </a:bodyPr>
          <a:lstStyle/>
          <a:p>
            <a:r>
              <a:rPr lang="fi-FI" dirty="0"/>
              <a:t>Asennuksen yhteydessä tarkistetaan Javan olemassaolo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b="33412"/>
          <a:stretch/>
        </p:blipFill>
        <p:spPr>
          <a:xfrm>
            <a:off x="561108" y="2224014"/>
            <a:ext cx="8156015" cy="33974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957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2392AD-4B43-4936-A51A-C811CFB4F9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Lataaminen ja asentaminen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322ECFA-32E6-40A3-8DB5-D5976E2EFF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34EEC8A-51B4-41AB-A6CB-36978EDB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DE-1F7E-4388-9791-82FBA9D4185A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4FF43B-8EA4-41DB-BB0B-ADB921AB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D6D3C5-6B80-49E0-B02B-4A8948FBC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736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22368" y="286604"/>
            <a:ext cx="6044392" cy="1084995"/>
          </a:xfrm>
        </p:spPr>
        <p:txBody>
          <a:bodyPr>
            <a:normAutofit fontScale="90000"/>
          </a:bodyPr>
          <a:lstStyle/>
          <a:p>
            <a:r>
              <a:rPr lang="fi-FI" dirty="0"/>
              <a:t>Javan asennus </a:t>
            </a:r>
            <a:br>
              <a:rPr lang="fi-FI" dirty="0"/>
            </a:br>
            <a:r>
              <a:rPr lang="fi-FI" sz="4000" dirty="0"/>
              <a:t>(asennus vaatii </a:t>
            </a:r>
            <a:r>
              <a:rPr lang="fi-FI" sz="4000" dirty="0" err="1"/>
              <a:t>admin</a:t>
            </a:r>
            <a:r>
              <a:rPr lang="fi-FI" sz="4000" dirty="0"/>
              <a:t> –oikeudet)</a:t>
            </a:r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t="-1558" r="44568" b="33010"/>
          <a:stretch/>
        </p:blipFill>
        <p:spPr>
          <a:xfrm>
            <a:off x="142874" y="1543050"/>
            <a:ext cx="4786313" cy="3343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921" r="13238" b="14009"/>
          <a:stretch/>
        </p:blipFill>
        <p:spPr>
          <a:xfrm>
            <a:off x="3128963" y="3062289"/>
            <a:ext cx="5886450" cy="3714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1994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88572" y="286605"/>
            <a:ext cx="6278187" cy="856396"/>
          </a:xfrm>
        </p:spPr>
        <p:txBody>
          <a:bodyPr/>
          <a:lstStyle/>
          <a:p>
            <a:r>
              <a:rPr lang="fi-FI" dirty="0" err="1"/>
              <a:t>Marvin</a:t>
            </a:r>
            <a:r>
              <a:rPr lang="fi-FI" dirty="0"/>
              <a:t> </a:t>
            </a:r>
            <a:r>
              <a:rPr lang="fi-FI" dirty="0" err="1"/>
              <a:t>Suite</a:t>
            </a:r>
            <a:r>
              <a:rPr lang="fi-FI" dirty="0"/>
              <a:t> -asennus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r="18670"/>
          <a:stretch/>
        </p:blipFill>
        <p:spPr>
          <a:xfrm>
            <a:off x="2119745" y="1761879"/>
            <a:ext cx="5122718" cy="4480256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685800" y="1089315"/>
            <a:ext cx="7986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Kun Java-asennus on hoidettu, käynnistetään (Ladatut kansiosta) Marvin –ohjelman asennus</a:t>
            </a:r>
          </a:p>
        </p:txBody>
      </p:sp>
    </p:spTree>
    <p:extLst>
      <p:ext uri="{BB962C8B-B14F-4D97-AF65-F5344CB8AC3E}">
        <p14:creationId xmlns:p14="http://schemas.microsoft.com/office/powerpoint/2010/main" val="844470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93768" y="286605"/>
            <a:ext cx="6272992" cy="814832"/>
          </a:xfrm>
        </p:spPr>
        <p:txBody>
          <a:bodyPr/>
          <a:lstStyle/>
          <a:p>
            <a:r>
              <a:rPr lang="fi-FI" dirty="0" err="1"/>
              <a:t>Marvin</a:t>
            </a:r>
            <a:r>
              <a:rPr lang="fi-FI" dirty="0"/>
              <a:t> </a:t>
            </a:r>
            <a:r>
              <a:rPr lang="fi-FI" dirty="0" err="1"/>
              <a:t>Suite</a:t>
            </a:r>
            <a:r>
              <a:rPr lang="fi-FI" dirty="0"/>
              <a:t> –asennus 2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8" t="2001" r="18726" b="770"/>
          <a:stretch/>
        </p:blipFill>
        <p:spPr>
          <a:xfrm>
            <a:off x="176645" y="1045585"/>
            <a:ext cx="5623848" cy="482917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t="200" r="18048" b="59207"/>
          <a:stretch/>
        </p:blipFill>
        <p:spPr>
          <a:xfrm>
            <a:off x="5138305" y="1363592"/>
            <a:ext cx="3914776" cy="1385887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r="17424"/>
          <a:stretch/>
        </p:blipFill>
        <p:spPr>
          <a:xfrm>
            <a:off x="4270663" y="3134159"/>
            <a:ext cx="3914776" cy="333022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11"/>
          <a:stretch/>
        </p:blipFill>
        <p:spPr>
          <a:xfrm>
            <a:off x="8277879" y="2979084"/>
            <a:ext cx="751822" cy="3878916"/>
          </a:xfrm>
          <a:prstGeom prst="rect">
            <a:avLst/>
          </a:prstGeom>
        </p:spPr>
      </p:pic>
      <p:cxnSp>
        <p:nvCxnSpPr>
          <p:cNvPr id="8" name="Suora nuoliyhdysviiva 7"/>
          <p:cNvCxnSpPr/>
          <p:nvPr/>
        </p:nvCxnSpPr>
        <p:spPr>
          <a:xfrm>
            <a:off x="5603066" y="4721342"/>
            <a:ext cx="2673293" cy="463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603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84764" y="129886"/>
            <a:ext cx="5581995" cy="805297"/>
          </a:xfrm>
        </p:spPr>
        <p:txBody>
          <a:bodyPr>
            <a:normAutofit/>
          </a:bodyPr>
          <a:lstStyle/>
          <a:p>
            <a:r>
              <a:rPr lang="fi-FI" dirty="0" err="1"/>
              <a:t>MarvinSketch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7229" r="29850" b="5031"/>
          <a:stretch/>
        </p:blipFill>
        <p:spPr>
          <a:xfrm>
            <a:off x="904007" y="955964"/>
            <a:ext cx="7465869" cy="53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14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87286" y="286604"/>
            <a:ext cx="6179474" cy="965501"/>
          </a:xfrm>
        </p:spPr>
        <p:txBody>
          <a:bodyPr/>
          <a:lstStyle/>
          <a:p>
            <a:r>
              <a:rPr lang="fi-FI" dirty="0"/>
              <a:t>Lisenssi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22960" y="1845734"/>
            <a:ext cx="3250276" cy="4023360"/>
          </a:xfrm>
        </p:spPr>
        <p:txBody>
          <a:bodyPr/>
          <a:lstStyle/>
          <a:p>
            <a:r>
              <a:rPr lang="fi-FI" dirty="0"/>
              <a:t>Opettajan kannattaa hankkia ”akateeminen” lisenssi. </a:t>
            </a:r>
            <a:r>
              <a:rPr lang="fi-FI" dirty="0">
                <a:hlinkClick r:id="rId2"/>
              </a:rPr>
              <a:t>https://www.chemaxon.com/my-chemaxon/my-academic-license/</a:t>
            </a:r>
            <a:r>
              <a:rPr lang="fi-FI" dirty="0"/>
              <a:t> </a:t>
            </a:r>
          </a:p>
          <a:p>
            <a:r>
              <a:rPr lang="fi-FI" dirty="0"/>
              <a:t>Lisenssiä haetaan erikseen ja kun sen on myönnetty, siitä tulee sähköpostiviesti.</a:t>
            </a:r>
          </a:p>
          <a:p>
            <a:r>
              <a:rPr lang="fi-FI" dirty="0"/>
              <a:t>Lisenssin myönnön jälkeen ko. tiedoston voi ladata sivustolta ja jakaa oppilaille. </a:t>
            </a:r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04DA-E8A5-461D-9554-CD26C4B795DC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736" y="1865948"/>
            <a:ext cx="4833948" cy="39573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9801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B0EDD-BC29-4D09-AED9-68A43950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290" y="286605"/>
            <a:ext cx="6449470" cy="996506"/>
          </a:xfrm>
        </p:spPr>
        <p:txBody>
          <a:bodyPr/>
          <a:lstStyle/>
          <a:p>
            <a:r>
              <a:rPr lang="fi-FI" dirty="0"/>
              <a:t>Lisenssin asentaminen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ED7BE14-3FBB-46A1-9967-4EDD2C73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A584D94-C5A6-4597-9DEE-46B32DFB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BBB0C9B-A63D-4F95-AFED-BC7B245C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Kuva 6" descr="Kuva, joka sisältää kohteen näyttökuva&#10;&#10;Kuvaus luotu, erittäin korkea luotettavuus">
            <a:extLst>
              <a:ext uri="{FF2B5EF4-FFF2-40B4-BE49-F238E27FC236}">
                <a16:creationId xmlns:a16="http://schemas.microsoft.com/office/drawing/2014/main" id="{06928F5F-0472-4693-B090-F81944722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2" y="1283111"/>
            <a:ext cx="9015478" cy="43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67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23605" y="105354"/>
            <a:ext cx="7320395" cy="814241"/>
          </a:xfrm>
        </p:spPr>
        <p:txBody>
          <a:bodyPr>
            <a:normAutofit fontScale="90000"/>
          </a:bodyPr>
          <a:lstStyle/>
          <a:p>
            <a:r>
              <a:rPr lang="fi-FI" dirty="0"/>
              <a:t>Lisenssin hyväksyminen </a:t>
            </a:r>
            <a:r>
              <a:rPr lang="fi-FI" sz="3100" dirty="0"/>
              <a:t>(asentaminen)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 b="43772"/>
          <a:stretch/>
        </p:blipFill>
        <p:spPr>
          <a:xfrm>
            <a:off x="307181" y="1143001"/>
            <a:ext cx="6286500" cy="2007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-374" r="17162" b="41524"/>
          <a:stretch/>
        </p:blipFill>
        <p:spPr>
          <a:xfrm>
            <a:off x="1821654" y="2518415"/>
            <a:ext cx="5986464" cy="2820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59" y="3813839"/>
            <a:ext cx="5164165" cy="2900885"/>
          </a:xfrm>
          <a:prstGeom prst="rect">
            <a:avLst/>
          </a:prstGeom>
        </p:spPr>
      </p:pic>
      <p:cxnSp>
        <p:nvCxnSpPr>
          <p:cNvPr id="7" name="Suora nuoliyhdysviiva 6"/>
          <p:cNvCxnSpPr/>
          <p:nvPr/>
        </p:nvCxnSpPr>
        <p:spPr>
          <a:xfrm>
            <a:off x="1465119" y="2343150"/>
            <a:ext cx="3080905" cy="2582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279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628900" y="187891"/>
            <a:ext cx="5722274" cy="700532"/>
          </a:xfrm>
        </p:spPr>
        <p:txBody>
          <a:bodyPr>
            <a:normAutofit fontScale="90000"/>
          </a:bodyPr>
          <a:lstStyle/>
          <a:p>
            <a:r>
              <a:rPr lang="fi-FI" dirty="0"/>
              <a:t>Asennus valmis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2015"/>
          <a:stretch/>
        </p:blipFill>
        <p:spPr>
          <a:xfrm>
            <a:off x="1044286" y="971117"/>
            <a:ext cx="7364716" cy="53101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6728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MarvinSketch</a:t>
            </a:r>
            <a:r>
              <a:rPr lang="fi-FI" dirty="0"/>
              <a:t> –ohjelman käyttö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DB5B-18F1-4A5E-A5AA-715603E025A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08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Mihin </a:t>
            </a:r>
            <a:r>
              <a:rPr lang="fi-FI" dirty="0" err="1"/>
              <a:t>MarvinSketch</a:t>
            </a:r>
            <a:r>
              <a:rPr lang="fi-FI" dirty="0"/>
              <a:t> ”taipuu”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8775" indent="-358775">
              <a:buFont typeface="Wingdings" panose="05000000000000000000" pitchFamily="2" charset="2"/>
              <a:buChar char="Ø"/>
            </a:pPr>
            <a:r>
              <a:rPr lang="fi-FI" sz="3200" dirty="0"/>
              <a:t>Molekyylien piirtäminen 2D – 3D</a:t>
            </a:r>
          </a:p>
          <a:p>
            <a:pPr marL="358775" indent="-358775">
              <a:buFont typeface="Wingdings" panose="05000000000000000000" pitchFamily="2" charset="2"/>
              <a:buChar char="Ø"/>
            </a:pPr>
            <a:r>
              <a:rPr lang="fi-FI" sz="3200" dirty="0"/>
              <a:t>Reaktioyhtälöiden kirjoittaminen (orgaaninen kemia)</a:t>
            </a:r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04DA-E8A5-461D-9554-CD26C4B795DC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78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Lataaminen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2944475"/>
          </a:xfrm>
        </p:spPr>
        <p:txBody>
          <a:bodyPr/>
          <a:lstStyle/>
          <a:p>
            <a:pPr marL="357188" indent="-357188">
              <a:buFont typeface="Wingdings" panose="05000000000000000000" pitchFamily="2" charset="2"/>
              <a:buChar char="v"/>
            </a:pPr>
            <a:r>
              <a:rPr lang="fi-FI" dirty="0"/>
              <a:t>Ohjelman voi </a:t>
            </a:r>
            <a:r>
              <a:rPr lang="fi-FI" b="1" dirty="0"/>
              <a:t>ladata osoitteesta</a:t>
            </a:r>
            <a:r>
              <a:rPr lang="fi-FI" dirty="0"/>
              <a:t>: </a:t>
            </a:r>
            <a:r>
              <a:rPr lang="fi-FI" dirty="0">
                <a:hlinkClick r:id="rId2"/>
              </a:rPr>
              <a:t>https://www.chemaxon.com/products/marvin/marvinsketch/</a:t>
            </a:r>
            <a:r>
              <a:rPr lang="fi-FI" dirty="0"/>
              <a:t> </a:t>
            </a:r>
          </a:p>
          <a:p>
            <a:pPr marL="649796" lvl="1" indent="-357188">
              <a:buFont typeface="Wingdings" panose="05000000000000000000" pitchFamily="2" charset="2"/>
              <a:buChar char="v"/>
            </a:pPr>
            <a:r>
              <a:rPr lang="fi-FI" b="1" dirty="0"/>
              <a:t>Opettaja:</a:t>
            </a:r>
            <a:r>
              <a:rPr lang="fi-FI" dirty="0"/>
              <a:t> Akateeminen lisenssi, opettajien kannattaa </a:t>
            </a:r>
            <a:r>
              <a:rPr lang="fi-FI" dirty="0" err="1"/>
              <a:t>rekisteöityä</a:t>
            </a:r>
            <a:r>
              <a:rPr lang="fi-FI" dirty="0"/>
              <a:t> ja hakea oppilaitos-lisenssin (tsekkaus vie muutaman päivän)</a:t>
            </a:r>
          </a:p>
          <a:p>
            <a:pPr marL="649796" lvl="1" indent="-357188">
              <a:buFont typeface="Wingdings" panose="05000000000000000000" pitchFamily="2" charset="2"/>
              <a:buChar char="v"/>
            </a:pPr>
            <a:r>
              <a:rPr lang="fi-FI" b="1" dirty="0"/>
              <a:t>Kaikki:</a:t>
            </a:r>
            <a:r>
              <a:rPr lang="fi-FI" dirty="0"/>
              <a:t> Varmista, toimiiko laitteessa 64-bittinen vai 32-bittinen versio (jos 64-versio ei toimi, kokeile 32-versiota)</a:t>
            </a:r>
          </a:p>
          <a:p>
            <a:pPr marL="357188" indent="-357188">
              <a:buFont typeface="Wingdings" panose="05000000000000000000" pitchFamily="2" charset="2"/>
              <a:buChar char="v"/>
            </a:pPr>
            <a:r>
              <a:rPr lang="fi-FI" b="1" dirty="0"/>
              <a:t>Marvin </a:t>
            </a:r>
            <a:r>
              <a:rPr lang="fi-FI" b="1" dirty="0" err="1"/>
              <a:t>Sketch</a:t>
            </a:r>
            <a:r>
              <a:rPr lang="fi-FI" b="1" dirty="0"/>
              <a:t> </a:t>
            </a:r>
            <a:r>
              <a:rPr lang="fi-FI" dirty="0"/>
              <a:t>on koneelle asennettava ohjelma, </a:t>
            </a:r>
            <a:r>
              <a:rPr lang="fi-FI" b="1" dirty="0"/>
              <a:t>Marvin JS </a:t>
            </a:r>
            <a:r>
              <a:rPr lang="fi-FI" dirty="0"/>
              <a:t>on selaimessa toimiva ohjelma (kuten </a:t>
            </a:r>
            <a:r>
              <a:rPr lang="fi-FI" dirty="0" err="1"/>
              <a:t>MolView</a:t>
            </a:r>
            <a:r>
              <a:rPr lang="fi-FI" dirty="0"/>
              <a:t>), kyseisen työkalu on upotettu useaan palveluun, sen voi asentaa jopa omille www-sivuille</a:t>
            </a:r>
          </a:p>
          <a:p>
            <a:pPr marL="357188" indent="-357188">
              <a:buFont typeface="Wingdings" panose="05000000000000000000" pitchFamily="2" charset="2"/>
              <a:buChar char="v"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04DA-E8A5-461D-9554-CD26C4B795DC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29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- </a:t>
            </a:r>
            <a:r>
              <a:rPr lang="fi-FI" b="1" dirty="0" err="1"/>
              <a:t>Edit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t="177" r="79911" b="35536"/>
          <a:stretch/>
        </p:blipFill>
        <p:spPr>
          <a:xfrm>
            <a:off x="822960" y="1812471"/>
            <a:ext cx="2042704" cy="435776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l="1696" t="44241" r="56607" b="33259"/>
          <a:stretch/>
        </p:blipFill>
        <p:spPr>
          <a:xfrm>
            <a:off x="3175907" y="3886200"/>
            <a:ext cx="5855252" cy="2106386"/>
          </a:xfrm>
          <a:prstGeom prst="rect">
            <a:avLst/>
          </a:prstGeom>
        </p:spPr>
      </p:pic>
      <p:cxnSp>
        <p:nvCxnSpPr>
          <p:cNvPr id="9" name="Suora nuoliyhdysviiva 8"/>
          <p:cNvCxnSpPr/>
          <p:nvPr/>
        </p:nvCxnSpPr>
        <p:spPr>
          <a:xfrm flipV="1">
            <a:off x="2865664" y="4114800"/>
            <a:ext cx="310243" cy="824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iruutu 10"/>
          <p:cNvSpPr txBox="1"/>
          <p:nvPr/>
        </p:nvSpPr>
        <p:spPr>
          <a:xfrm>
            <a:off x="3759205" y="2648951"/>
            <a:ext cx="468865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dirty="0"/>
              <a:t>Molekyylin ”pyöritys”, paina F7</a:t>
            </a:r>
          </a:p>
          <a:p>
            <a:r>
              <a:rPr lang="fi-FI" sz="2800" dirty="0"/>
              <a:t>vrt. valinta -painike </a:t>
            </a:r>
          </a:p>
        </p:txBody>
      </p:sp>
    </p:spTree>
    <p:extLst>
      <p:ext uri="{BB962C8B-B14F-4D97-AF65-F5344CB8AC3E}">
        <p14:creationId xmlns:p14="http://schemas.microsoft.com/office/powerpoint/2010/main" val="997293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– </a:t>
            </a:r>
            <a:r>
              <a:rPr lang="fi-FI" dirty="0" err="1"/>
              <a:t>Edit</a:t>
            </a:r>
            <a:r>
              <a:rPr lang="fi-FI" dirty="0"/>
              <a:t> – </a:t>
            </a:r>
            <a:r>
              <a:rPr lang="fi-FI" b="1" dirty="0" err="1"/>
              <a:t>Preferences</a:t>
            </a:r>
            <a:r>
              <a:rPr lang="fi-FI" b="1" dirty="0"/>
              <a:t>…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t="177" r="79911" b="35536"/>
          <a:stretch/>
        </p:blipFill>
        <p:spPr>
          <a:xfrm>
            <a:off x="822960" y="1812471"/>
            <a:ext cx="2042704" cy="4357769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l="28571" t="18929" r="28303" b="24152"/>
          <a:stretch/>
        </p:blipFill>
        <p:spPr>
          <a:xfrm>
            <a:off x="3319271" y="1812471"/>
            <a:ext cx="5047489" cy="44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6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Vapaat elektroniparit näkyviin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l="28571" t="18929" r="28303" b="24152"/>
          <a:stretch/>
        </p:blipFill>
        <p:spPr>
          <a:xfrm>
            <a:off x="179612" y="1812471"/>
            <a:ext cx="5047489" cy="4441372"/>
          </a:xfrm>
          <a:prstGeom prst="rect">
            <a:avLst/>
          </a:prstGeom>
        </p:spPr>
      </p:pic>
      <p:cxnSp>
        <p:nvCxnSpPr>
          <p:cNvPr id="8" name="Suora nuoliyhdysviiva 7"/>
          <p:cNvCxnSpPr/>
          <p:nvPr/>
        </p:nvCxnSpPr>
        <p:spPr>
          <a:xfrm flipH="1">
            <a:off x="2416629" y="2547257"/>
            <a:ext cx="3216728" cy="1453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ikea aaltosulje 8"/>
          <p:cNvSpPr/>
          <p:nvPr/>
        </p:nvSpPr>
        <p:spPr>
          <a:xfrm>
            <a:off x="2286000" y="3755571"/>
            <a:ext cx="73479" cy="4408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/>
          <p:cNvSpPr txBox="1"/>
          <p:nvPr/>
        </p:nvSpPr>
        <p:spPr>
          <a:xfrm>
            <a:off x="5690507" y="2362591"/>
            <a:ext cx="305102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dirty="0"/>
              <a:t>EI TOIMI NORMIOHJELMALLA?</a:t>
            </a:r>
          </a:p>
        </p:txBody>
      </p:sp>
    </p:spTree>
    <p:extLst>
      <p:ext uri="{BB962C8B-B14F-4D97-AF65-F5344CB8AC3E}">
        <p14:creationId xmlns:p14="http://schemas.microsoft.com/office/powerpoint/2010/main" val="2428604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- </a:t>
            </a:r>
            <a:r>
              <a:rPr lang="fi-FI" b="1" dirty="0" err="1"/>
              <a:t>View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t="178" r="77232" b="51474"/>
          <a:stretch/>
        </p:blipFill>
        <p:spPr>
          <a:xfrm>
            <a:off x="277586" y="1836964"/>
            <a:ext cx="3151413" cy="446141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r="65714" b="89643"/>
          <a:stretch/>
        </p:blipFill>
        <p:spPr>
          <a:xfrm>
            <a:off x="3751728" y="1921093"/>
            <a:ext cx="5226425" cy="1052543"/>
          </a:xfrm>
          <a:prstGeom prst="rect">
            <a:avLst/>
          </a:prstGeom>
        </p:spPr>
      </p:pic>
      <p:cxnSp>
        <p:nvCxnSpPr>
          <p:cNvPr id="10" name="Suora nuoliyhdysviiva 9"/>
          <p:cNvCxnSpPr/>
          <p:nvPr/>
        </p:nvCxnSpPr>
        <p:spPr>
          <a:xfrm flipV="1">
            <a:off x="3657598" y="2572870"/>
            <a:ext cx="3406590" cy="8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ikea aaltosulje 10"/>
          <p:cNvSpPr/>
          <p:nvPr/>
        </p:nvSpPr>
        <p:spPr>
          <a:xfrm>
            <a:off x="3523129" y="2312894"/>
            <a:ext cx="134469" cy="5199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4"/>
          <a:srcRect l="21176" t="9044" r="64412" b="71250"/>
          <a:stretch/>
        </p:blipFill>
        <p:spPr>
          <a:xfrm>
            <a:off x="3751728" y="2841811"/>
            <a:ext cx="1317812" cy="1201272"/>
          </a:xfrm>
          <a:prstGeom prst="rect">
            <a:avLst/>
          </a:prstGeom>
        </p:spPr>
      </p:pic>
      <p:cxnSp>
        <p:nvCxnSpPr>
          <p:cNvPr id="15" name="Suora nuoliyhdysviiva 14"/>
          <p:cNvCxnSpPr>
            <a:endCxn id="13" idx="1"/>
          </p:cNvCxnSpPr>
          <p:nvPr/>
        </p:nvCxnSpPr>
        <p:spPr>
          <a:xfrm>
            <a:off x="3428999" y="2841811"/>
            <a:ext cx="322729" cy="600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Kuva 15"/>
          <p:cNvPicPr>
            <a:picLocks noChangeAspect="1"/>
          </p:cNvPicPr>
          <p:nvPr/>
        </p:nvPicPr>
        <p:blipFill rotWithShape="1">
          <a:blip r:embed="rId5"/>
          <a:srcRect l="8999" t="19381" r="71846" b="62270"/>
          <a:stretch/>
        </p:blipFill>
        <p:spPr>
          <a:xfrm>
            <a:off x="7041571" y="2949085"/>
            <a:ext cx="1751564" cy="1118586"/>
          </a:xfrm>
          <a:prstGeom prst="rect">
            <a:avLst/>
          </a:prstGeom>
        </p:spPr>
      </p:pic>
      <p:cxnSp>
        <p:nvCxnSpPr>
          <p:cNvPr id="18" name="Suora nuoliyhdysviiva 17"/>
          <p:cNvCxnSpPr/>
          <p:nvPr/>
        </p:nvCxnSpPr>
        <p:spPr>
          <a:xfrm flipV="1">
            <a:off x="4898571" y="3649436"/>
            <a:ext cx="2165617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uva 18"/>
          <p:cNvPicPr>
            <a:picLocks noChangeAspect="1"/>
          </p:cNvPicPr>
          <p:nvPr/>
        </p:nvPicPr>
        <p:blipFill rotWithShape="1">
          <a:blip r:embed="rId6"/>
          <a:srcRect l="21607" t="22250" r="53215" b="47991"/>
          <a:stretch/>
        </p:blipFill>
        <p:spPr>
          <a:xfrm>
            <a:off x="3747406" y="4029390"/>
            <a:ext cx="2302329" cy="1814104"/>
          </a:xfrm>
          <a:prstGeom prst="rect">
            <a:avLst/>
          </a:prstGeom>
        </p:spPr>
      </p:pic>
      <p:cxnSp>
        <p:nvCxnSpPr>
          <p:cNvPr id="21" name="Suora nuoliyhdysviiva 20"/>
          <p:cNvCxnSpPr>
            <a:stCxn id="6" idx="3"/>
            <a:endCxn id="19" idx="1"/>
          </p:cNvCxnSpPr>
          <p:nvPr/>
        </p:nvCxnSpPr>
        <p:spPr>
          <a:xfrm>
            <a:off x="3428999" y="4067671"/>
            <a:ext cx="318407" cy="868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674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BA671333-8C0B-4482-80F4-B4C019B1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18" y="1795939"/>
            <a:ext cx="7166668" cy="450671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– </a:t>
            </a:r>
            <a:r>
              <a:rPr lang="fi-FI" b="1" dirty="0" err="1"/>
              <a:t>View</a:t>
            </a:r>
            <a:r>
              <a:rPr lang="fi-FI" b="1" dirty="0"/>
              <a:t> – Bond </a:t>
            </a:r>
            <a:r>
              <a:rPr lang="fi-FI" b="1" dirty="0" err="1"/>
              <a:t>Length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cxnSp>
        <p:nvCxnSpPr>
          <p:cNvPr id="21" name="Suora nuoliyhdysviiva 20"/>
          <p:cNvCxnSpPr>
            <a:cxnSpLocks/>
          </p:cNvCxnSpPr>
          <p:nvPr/>
        </p:nvCxnSpPr>
        <p:spPr>
          <a:xfrm flipV="1">
            <a:off x="5398662" y="4349203"/>
            <a:ext cx="599506" cy="153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354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- </a:t>
            </a:r>
            <a:r>
              <a:rPr lang="fi-FI" b="1" dirty="0" err="1"/>
              <a:t>Insert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t="-1548" r="79822" b="66054"/>
          <a:stretch/>
        </p:blipFill>
        <p:spPr>
          <a:xfrm>
            <a:off x="285750" y="1737361"/>
            <a:ext cx="3471771" cy="407132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t="9500" r="89812" b="75493"/>
          <a:stretch/>
        </p:blipFill>
        <p:spPr>
          <a:xfrm>
            <a:off x="4642791" y="2107334"/>
            <a:ext cx="1327355" cy="1303438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5306468" y="1664868"/>
            <a:ext cx="197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Vasen reuna</a:t>
            </a:r>
          </a:p>
        </p:txBody>
      </p:sp>
      <p:cxnSp>
        <p:nvCxnSpPr>
          <p:cNvPr id="10" name="Suora nuoliyhdysviiva 9"/>
          <p:cNvCxnSpPr/>
          <p:nvPr/>
        </p:nvCxnSpPr>
        <p:spPr>
          <a:xfrm flipV="1">
            <a:off x="3757521" y="2973275"/>
            <a:ext cx="837339" cy="873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/>
          <p:cNvCxnSpPr/>
          <p:nvPr/>
        </p:nvCxnSpPr>
        <p:spPr>
          <a:xfrm flipH="1" flipV="1">
            <a:off x="908501" y="3710695"/>
            <a:ext cx="920299" cy="135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 rotWithShape="1">
          <a:blip r:embed="rId4"/>
          <a:srcRect t="24119" r="86803" b="46496"/>
          <a:stretch/>
        </p:blipFill>
        <p:spPr>
          <a:xfrm>
            <a:off x="6218635" y="2815032"/>
            <a:ext cx="1847995" cy="2743300"/>
          </a:xfrm>
          <a:prstGeom prst="rect">
            <a:avLst/>
          </a:prstGeom>
        </p:spPr>
      </p:pic>
      <p:cxnSp>
        <p:nvCxnSpPr>
          <p:cNvPr id="16" name="Suora nuoliyhdysviiva 15"/>
          <p:cNvCxnSpPr/>
          <p:nvPr/>
        </p:nvCxnSpPr>
        <p:spPr>
          <a:xfrm flipV="1">
            <a:off x="3757521" y="3590144"/>
            <a:ext cx="2395941" cy="596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/>
          <p:cNvCxnSpPr/>
          <p:nvPr/>
        </p:nvCxnSpPr>
        <p:spPr>
          <a:xfrm flipH="1">
            <a:off x="908501" y="4186682"/>
            <a:ext cx="920299" cy="137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367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Bond - Pikavalikosta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l="6786" t="178" r="67232" b="51206"/>
          <a:stretch/>
        </p:blipFill>
        <p:spPr>
          <a:xfrm>
            <a:off x="301357" y="1828801"/>
            <a:ext cx="3534258" cy="440871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t="9286" r="86518" b="49866"/>
          <a:stretch/>
        </p:blipFill>
        <p:spPr>
          <a:xfrm>
            <a:off x="6192537" y="2212520"/>
            <a:ext cx="1988077" cy="4015654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6043899" y="1689300"/>
            <a:ext cx="197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Vasen reuna</a:t>
            </a:r>
          </a:p>
        </p:txBody>
      </p:sp>
      <p:cxnSp>
        <p:nvCxnSpPr>
          <p:cNvPr id="10" name="Suora nuoliyhdysviiva 9"/>
          <p:cNvCxnSpPr/>
          <p:nvPr/>
        </p:nvCxnSpPr>
        <p:spPr>
          <a:xfrm>
            <a:off x="4245429" y="4033157"/>
            <a:ext cx="1600200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689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- </a:t>
            </a:r>
            <a:r>
              <a:rPr lang="fi-FI" b="1" dirty="0" err="1"/>
              <a:t>Atom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l="9643" t="-1548" r="70722" b="51607"/>
          <a:stretch/>
        </p:blipFill>
        <p:spPr>
          <a:xfrm>
            <a:off x="391885" y="1737361"/>
            <a:ext cx="2645229" cy="4485411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2"/>
          <a:srcRect l="97053" t="8080" b="48929"/>
          <a:stretch/>
        </p:blipFill>
        <p:spPr>
          <a:xfrm>
            <a:off x="4090283" y="2252880"/>
            <a:ext cx="400050" cy="3891417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3322864" y="1729660"/>
            <a:ext cx="1934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Oikea reuna</a:t>
            </a:r>
          </a:p>
        </p:txBody>
      </p:sp>
      <p:cxnSp>
        <p:nvCxnSpPr>
          <p:cNvPr id="11" name="Suora nuoliyhdysviiva 10"/>
          <p:cNvCxnSpPr/>
          <p:nvPr/>
        </p:nvCxnSpPr>
        <p:spPr>
          <a:xfrm flipV="1">
            <a:off x="3167743" y="2628900"/>
            <a:ext cx="922540" cy="2400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iruutu 11"/>
          <p:cNvSpPr txBox="1"/>
          <p:nvPr/>
        </p:nvSpPr>
        <p:spPr>
          <a:xfrm>
            <a:off x="4594860" y="2767837"/>
            <a:ext cx="2343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Valitse alkuaine</a:t>
            </a:r>
          </a:p>
        </p:txBody>
      </p:sp>
    </p:spTree>
    <p:extLst>
      <p:ext uri="{BB962C8B-B14F-4D97-AF65-F5344CB8AC3E}">
        <p14:creationId xmlns:p14="http://schemas.microsoft.com/office/powerpoint/2010/main" val="2941973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- </a:t>
            </a:r>
            <a:r>
              <a:rPr lang="fi-FI" b="1" dirty="0"/>
              <a:t>Bond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l="12500" t="2029" r="74375" b="64598"/>
          <a:stretch/>
        </p:blipFill>
        <p:spPr>
          <a:xfrm>
            <a:off x="236764" y="1812471"/>
            <a:ext cx="2620736" cy="444252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t="9286" r="86518" b="49866"/>
          <a:stretch/>
        </p:blipFill>
        <p:spPr>
          <a:xfrm>
            <a:off x="4967894" y="2239339"/>
            <a:ext cx="1988077" cy="4015654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4819256" y="1716119"/>
            <a:ext cx="1977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Vasen reuna</a:t>
            </a:r>
          </a:p>
        </p:txBody>
      </p:sp>
      <p:cxnSp>
        <p:nvCxnSpPr>
          <p:cNvPr id="10" name="Suora nuoliyhdysviiva 9"/>
          <p:cNvCxnSpPr/>
          <p:nvPr/>
        </p:nvCxnSpPr>
        <p:spPr>
          <a:xfrm>
            <a:off x="3012621" y="2424793"/>
            <a:ext cx="1787979" cy="1747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351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– </a:t>
            </a:r>
            <a:r>
              <a:rPr lang="fi-FI" b="1" dirty="0" err="1"/>
              <a:t>Structure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l="15536" t="1921" r="64821" b="40089"/>
          <a:stretch/>
        </p:blipFill>
        <p:spPr>
          <a:xfrm>
            <a:off x="822960" y="1820635"/>
            <a:ext cx="2361111" cy="4647097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l="33839" t="4196" r="45268" b="82243"/>
          <a:stretch/>
        </p:blipFill>
        <p:spPr>
          <a:xfrm>
            <a:off x="3675118" y="2000248"/>
            <a:ext cx="2641579" cy="1143002"/>
          </a:xfrm>
          <a:prstGeom prst="rect">
            <a:avLst/>
          </a:prstGeom>
        </p:spPr>
      </p:pic>
      <p:cxnSp>
        <p:nvCxnSpPr>
          <p:cNvPr id="9" name="Suora nuoliyhdysviiva 8"/>
          <p:cNvCxnSpPr>
            <a:endCxn id="7" idx="1"/>
          </p:cNvCxnSpPr>
          <p:nvPr/>
        </p:nvCxnSpPr>
        <p:spPr>
          <a:xfrm>
            <a:off x="3184071" y="2212521"/>
            <a:ext cx="491047" cy="359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4"/>
          <a:srcRect l="34108" t="12768" r="50803" b="69420"/>
          <a:stretch/>
        </p:blipFill>
        <p:spPr>
          <a:xfrm>
            <a:off x="3675117" y="3143250"/>
            <a:ext cx="1939967" cy="1526721"/>
          </a:xfrm>
          <a:prstGeom prst="rect">
            <a:avLst/>
          </a:prstGeom>
        </p:spPr>
      </p:pic>
      <p:cxnSp>
        <p:nvCxnSpPr>
          <p:cNvPr id="12" name="Suora nuoliyhdysviiva 11"/>
          <p:cNvCxnSpPr>
            <a:endCxn id="10" idx="1"/>
          </p:cNvCxnSpPr>
          <p:nvPr/>
        </p:nvCxnSpPr>
        <p:spPr>
          <a:xfrm>
            <a:off x="3184071" y="2899954"/>
            <a:ext cx="491046" cy="1006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Kuva 15"/>
          <p:cNvPicPr>
            <a:picLocks noChangeAspect="1"/>
          </p:cNvPicPr>
          <p:nvPr/>
        </p:nvPicPr>
        <p:blipFill rotWithShape="1">
          <a:blip r:embed="rId5"/>
          <a:srcRect l="33840" t="15714" r="50803" b="74268"/>
          <a:stretch/>
        </p:blipFill>
        <p:spPr>
          <a:xfrm>
            <a:off x="5628952" y="3143250"/>
            <a:ext cx="2046299" cy="889907"/>
          </a:xfrm>
          <a:prstGeom prst="rect">
            <a:avLst/>
          </a:prstGeom>
        </p:spPr>
      </p:pic>
      <p:cxnSp>
        <p:nvCxnSpPr>
          <p:cNvPr id="18" name="Suora nuoliyhdysviiva 17"/>
          <p:cNvCxnSpPr>
            <a:endCxn id="16" idx="1"/>
          </p:cNvCxnSpPr>
          <p:nvPr/>
        </p:nvCxnSpPr>
        <p:spPr>
          <a:xfrm>
            <a:off x="3184071" y="3143250"/>
            <a:ext cx="2444881" cy="444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101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B96E-B952-486F-9ED9-6E6376E75C76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/>
          <a:srcRect l="18068" t="12330" r="16761" b="9517"/>
          <a:stretch/>
        </p:blipFill>
        <p:spPr>
          <a:xfrm>
            <a:off x="1096241" y="841662"/>
            <a:ext cx="6780068" cy="54205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7316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– </a:t>
            </a:r>
            <a:r>
              <a:rPr lang="fi-FI" b="1" dirty="0" err="1"/>
              <a:t>Structure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l="15536" t="1921" r="64821" b="40089"/>
          <a:stretch/>
        </p:blipFill>
        <p:spPr>
          <a:xfrm>
            <a:off x="822960" y="1820635"/>
            <a:ext cx="2361111" cy="4647097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886" y="1900568"/>
            <a:ext cx="2907887" cy="4274453"/>
          </a:xfrm>
          <a:prstGeom prst="rect">
            <a:avLst/>
          </a:prstGeom>
        </p:spPr>
      </p:pic>
      <p:cxnSp>
        <p:nvCxnSpPr>
          <p:cNvPr id="12" name="Suora nuoliyhdysviiva 11"/>
          <p:cNvCxnSpPr/>
          <p:nvPr/>
        </p:nvCxnSpPr>
        <p:spPr>
          <a:xfrm>
            <a:off x="2830780" y="5050873"/>
            <a:ext cx="1564575" cy="149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999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– </a:t>
            </a:r>
            <a:r>
              <a:rPr lang="fi-FI" dirty="0" err="1"/>
              <a:t>Calculations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228" y="1695229"/>
            <a:ext cx="5014735" cy="465361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15" y="2135332"/>
            <a:ext cx="2218638" cy="3486609"/>
          </a:xfrm>
          <a:prstGeom prst="rect">
            <a:avLst/>
          </a:prstGeom>
        </p:spPr>
      </p:pic>
      <p:cxnSp>
        <p:nvCxnSpPr>
          <p:cNvPr id="9" name="Suora nuoliyhdysviiva 8"/>
          <p:cNvCxnSpPr/>
          <p:nvPr/>
        </p:nvCxnSpPr>
        <p:spPr>
          <a:xfrm>
            <a:off x="2847109" y="2686050"/>
            <a:ext cx="1101436" cy="72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220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– </a:t>
            </a:r>
            <a:r>
              <a:rPr lang="fi-FI" dirty="0" err="1"/>
              <a:t>Calculations</a:t>
            </a:r>
            <a:r>
              <a:rPr lang="fi-FI" dirty="0"/>
              <a:t> - </a:t>
            </a:r>
            <a:r>
              <a:rPr lang="fi-FI" b="1" dirty="0" err="1"/>
              <a:t>Charge</a:t>
            </a:r>
            <a:endParaRPr lang="fi-FI" b="1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45" y="1799997"/>
            <a:ext cx="3689545" cy="451078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241" y="1777684"/>
            <a:ext cx="5663046" cy="45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4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– </a:t>
            </a:r>
            <a:r>
              <a:rPr lang="fi-FI" dirty="0" err="1"/>
              <a:t>Calculations</a:t>
            </a:r>
            <a:r>
              <a:rPr lang="fi-FI" dirty="0"/>
              <a:t> - </a:t>
            </a:r>
            <a:r>
              <a:rPr lang="fi-FI" b="1" dirty="0" err="1"/>
              <a:t>Charge</a:t>
            </a:r>
            <a:endParaRPr lang="fi-FI" b="1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43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b="52023"/>
          <a:stretch/>
        </p:blipFill>
        <p:spPr>
          <a:xfrm>
            <a:off x="892845" y="1799997"/>
            <a:ext cx="3689545" cy="2164135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586" y="2244619"/>
            <a:ext cx="3762909" cy="405668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007" y="2003054"/>
            <a:ext cx="3856058" cy="4163949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345" y="3981411"/>
            <a:ext cx="2881832" cy="2220432"/>
          </a:xfrm>
          <a:prstGeom prst="rect">
            <a:avLst/>
          </a:prstGeom>
        </p:spPr>
      </p:pic>
      <p:cxnSp>
        <p:nvCxnSpPr>
          <p:cNvPr id="10" name="Suora nuoliyhdysviiva 9"/>
          <p:cNvCxnSpPr/>
          <p:nvPr/>
        </p:nvCxnSpPr>
        <p:spPr>
          <a:xfrm flipV="1">
            <a:off x="3408218" y="4618759"/>
            <a:ext cx="2130137" cy="571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0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Valikot – </a:t>
            </a:r>
            <a:r>
              <a:rPr lang="fi-FI" dirty="0" err="1"/>
              <a:t>Calculations</a:t>
            </a:r>
            <a:r>
              <a:rPr lang="fi-FI" dirty="0"/>
              <a:t> - </a:t>
            </a:r>
            <a:r>
              <a:rPr lang="fi-FI" b="1" dirty="0" err="1"/>
              <a:t>Charge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8011-36E9-4D98-953E-6214E02592B5}" type="datetime1">
              <a:rPr lang="fi-FI" smtClean="0"/>
              <a:t>3.11.2017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 Myllyviita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919" y="1814827"/>
            <a:ext cx="3391685" cy="447865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b="52023"/>
          <a:stretch/>
        </p:blipFill>
        <p:spPr>
          <a:xfrm>
            <a:off x="892845" y="1799997"/>
            <a:ext cx="3689545" cy="2164135"/>
          </a:xfrm>
          <a:prstGeom prst="rect">
            <a:avLst/>
          </a:prstGeom>
        </p:spPr>
      </p:pic>
      <p:cxnSp>
        <p:nvCxnSpPr>
          <p:cNvPr id="9" name="Suora nuoliyhdysviiva 8"/>
          <p:cNvCxnSpPr/>
          <p:nvPr/>
        </p:nvCxnSpPr>
        <p:spPr>
          <a:xfrm flipV="1">
            <a:off x="4379768" y="3465368"/>
            <a:ext cx="1210541" cy="5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425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Lataaminen ja lisenssit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8258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www.chemaxon.com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8" y="1932865"/>
            <a:ext cx="7773074" cy="43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6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58188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Lataussivu – ennen sitä rekisteröidy 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" y="1725802"/>
            <a:ext cx="8978329" cy="5046470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4246064" y="713489"/>
            <a:ext cx="418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Kuten </a:t>
            </a:r>
            <a:r>
              <a:rPr lang="fi-FI" dirty="0" err="1"/>
              <a:t>ChemSketch</a:t>
            </a:r>
            <a:r>
              <a:rPr lang="fi-FI" dirty="0"/>
              <a:t> –ohjelman tapauksessa</a:t>
            </a:r>
          </a:p>
        </p:txBody>
      </p:sp>
    </p:spTree>
    <p:extLst>
      <p:ext uri="{BB962C8B-B14F-4D97-AF65-F5344CB8AC3E}">
        <p14:creationId xmlns:p14="http://schemas.microsoft.com/office/powerpoint/2010/main" val="445535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86738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Lataussivu – hyväksy sopimusehdot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7" y="1881256"/>
            <a:ext cx="7841660" cy="44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0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8534" y="339905"/>
            <a:ext cx="7886700" cy="1325563"/>
          </a:xfrm>
        </p:spPr>
        <p:txBody>
          <a:bodyPr/>
          <a:lstStyle/>
          <a:p>
            <a:r>
              <a:rPr lang="fi-FI" dirty="0"/>
              <a:t>Kirjaudu tai rekisteröidy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6" y="1790701"/>
            <a:ext cx="8454143" cy="4752974"/>
          </a:xfrm>
          <a:prstGeom prst="rect">
            <a:avLst/>
          </a:prstGeom>
        </p:spPr>
      </p:pic>
      <p:cxnSp>
        <p:nvCxnSpPr>
          <p:cNvPr id="5" name="Suora nuoliyhdysviiva 4"/>
          <p:cNvCxnSpPr/>
          <p:nvPr/>
        </p:nvCxnSpPr>
        <p:spPr>
          <a:xfrm flipH="1">
            <a:off x="4271963" y="1569027"/>
            <a:ext cx="829973" cy="4403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nuoliyhdysviiva 7"/>
          <p:cNvCxnSpPr/>
          <p:nvPr/>
        </p:nvCxnSpPr>
        <p:spPr>
          <a:xfrm flipH="1">
            <a:off x="1714501" y="1574223"/>
            <a:ext cx="374072" cy="1640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1444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">
  <a:themeElements>
    <a:clrScheme name="Sininen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365_SharePoint_OneDrive_diasarja.potx [Tallennettu automaattisesti]" id="{3520287E-32C8-41E7-9532-E5B987BB9ADC}" vid="{429A5233-D81E-4AE0-9BD9-2B37BE53C119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Office365_SharePoint_OneDrive_diasarja2</Template>
  <TotalTime>6006</TotalTime>
  <Words>495</Words>
  <Application>Microsoft Office PowerPoint</Application>
  <PresentationFormat>Näytössä katseltava diaesitys (4:3)</PresentationFormat>
  <Paragraphs>147</Paragraphs>
  <Slides>44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Retro</vt:lpstr>
      <vt:lpstr>MarvinSketch</vt:lpstr>
      <vt:lpstr>Lataaminen ja asentaminen</vt:lpstr>
      <vt:lpstr>Lataaminen</vt:lpstr>
      <vt:lpstr>PowerPoint-esitys</vt:lpstr>
      <vt:lpstr>Lataaminen ja lisenssit</vt:lpstr>
      <vt:lpstr>www.chemaxon.com</vt:lpstr>
      <vt:lpstr>Lataussivu – ennen sitä rekisteröidy </vt:lpstr>
      <vt:lpstr>Lataussivu – hyväksy sopimusehdot</vt:lpstr>
      <vt:lpstr>Kirjaudu tai rekisteröidy</vt:lpstr>
      <vt:lpstr>Rekisteröi- tyminen</vt:lpstr>
      <vt:lpstr>Kirjautumisen jälkeen</vt:lpstr>
      <vt:lpstr>Ohjelmien lataaminen</vt:lpstr>
      <vt:lpstr>Lataaminen (jatkuu)</vt:lpstr>
      <vt:lpstr>Oppilaitos-lisenssi</vt:lpstr>
      <vt:lpstr>Ohjeet yms.</vt:lpstr>
      <vt:lpstr>MarvinSketch –ohjeet 1</vt:lpstr>
      <vt:lpstr>MarvinSketch –ohjeet 2</vt:lpstr>
      <vt:lpstr>Käyttöönotto</vt:lpstr>
      <vt:lpstr>Asennuksen yhteydessä tarkistetaan Javan olemassaolo</vt:lpstr>
      <vt:lpstr>Javan asennus  (asennus vaatii admin –oikeudet)</vt:lpstr>
      <vt:lpstr>Marvin Suite -asennus</vt:lpstr>
      <vt:lpstr>Marvin Suite –asennus 2</vt:lpstr>
      <vt:lpstr>MarvinSketch</vt:lpstr>
      <vt:lpstr>Lisenssi</vt:lpstr>
      <vt:lpstr>Lisenssin asentaminen</vt:lpstr>
      <vt:lpstr>Lisenssin hyväksyminen (asentaminen)</vt:lpstr>
      <vt:lpstr>Asennus valmis</vt:lpstr>
      <vt:lpstr>MarvinSketch –ohjelman käyttö</vt:lpstr>
      <vt:lpstr>Mihin MarvinSketch ”taipuu”</vt:lpstr>
      <vt:lpstr>Valikot - Edit</vt:lpstr>
      <vt:lpstr>Valikot – Edit – Preferences…</vt:lpstr>
      <vt:lpstr>Vapaat elektroniparit näkyviin</vt:lpstr>
      <vt:lpstr>Valikot - View</vt:lpstr>
      <vt:lpstr>Valikot – View – Bond Length</vt:lpstr>
      <vt:lpstr>Valikot - Insert</vt:lpstr>
      <vt:lpstr>Bond - Pikavalikosta</vt:lpstr>
      <vt:lpstr>Valikot - Atom</vt:lpstr>
      <vt:lpstr>Valikot - Bond</vt:lpstr>
      <vt:lpstr>Valikot – Structure</vt:lpstr>
      <vt:lpstr>Valikot – Structure</vt:lpstr>
      <vt:lpstr>Valikot – Calculations</vt:lpstr>
      <vt:lpstr>Valikot – Calculations - Charge</vt:lpstr>
      <vt:lpstr>Valikot – Calculations - Charge</vt:lpstr>
      <vt:lpstr>Valikot – Calculations - Charge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Office365 OneDrive, SharePoint</dc:title>
  <dc:creator>Ari Myllyviita</dc:creator>
  <cp:lastModifiedBy>Myllyviita, Ari A</cp:lastModifiedBy>
  <cp:revision>39</cp:revision>
  <dcterms:created xsi:type="dcterms:W3CDTF">2017-03-21T17:34:57Z</dcterms:created>
  <dcterms:modified xsi:type="dcterms:W3CDTF">2017-11-03T18:50:26Z</dcterms:modified>
</cp:coreProperties>
</file>