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5" r:id="rId7"/>
    <p:sldId id="266" r:id="rId8"/>
    <p:sldId id="267" r:id="rId9"/>
    <p:sldId id="258" r:id="rId10"/>
    <p:sldId id="260" r:id="rId11"/>
    <p:sldId id="268" r:id="rId12"/>
    <p:sldId id="269" r:id="rId13"/>
    <p:sldId id="264" r:id="rId14"/>
    <p:sldId id="263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3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08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071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983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478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216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054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641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3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85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65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530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39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22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64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312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18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A88A592-7021-4102-B5AF-3B2E11BBE69A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2FF91-04FE-41F2-8C42-D45DB6700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199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uutiset/mita_tapahtuu_kun_googlaat_lue_tama_ja_seitseman_muuta_tietoa_hakukoneista/8380016" TargetMode="External"/><Relationship Id="rId2" Type="http://schemas.openxmlformats.org/officeDocument/2006/relationships/hyperlink" Target="https://docs.google.com/presentation/d/18hgIYKi_mhh9qiM5kAHxm_Hyy30QwG6N-SmBZttgn8M/edit?pli=1#slide=id.g255bbdffa_03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Lähdekritiikki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Särmä S. 356 - 359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166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Ole kriittinen lukija.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951319"/>
            <a:ext cx="8946541" cy="4195481"/>
          </a:xfrm>
        </p:spPr>
        <p:txBody>
          <a:bodyPr/>
          <a:lstStyle/>
          <a:p>
            <a:endParaRPr lang="fi-FI" dirty="0"/>
          </a:p>
          <a:p>
            <a:r>
              <a:rPr lang="fi-FI" dirty="0"/>
              <a:t>Lähdekritiikki on osa medialukutaitoa.</a:t>
            </a:r>
          </a:p>
          <a:p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/>
              <a:t>luotettavista lähteistä informaatio on peräisin? Mitkä ovat </a:t>
            </a:r>
            <a:r>
              <a:rPr lang="fi-FI" dirty="0" smtClean="0"/>
              <a:t>tekstin (ja julkaisutahon) </a:t>
            </a:r>
            <a:r>
              <a:rPr lang="fi-FI" dirty="0"/>
              <a:t>tavoitteet</a:t>
            </a:r>
            <a:r>
              <a:rPr lang="fi-FI" dirty="0" smtClean="0"/>
              <a:t>?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69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Journalismi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Journalismi on lehtien toimitustyötä.</a:t>
            </a:r>
          </a:p>
          <a:p>
            <a:endParaRPr lang="fi-FI" dirty="0" smtClean="0"/>
          </a:p>
          <a:p>
            <a:r>
              <a:rPr lang="fi-FI" dirty="0" smtClean="0"/>
              <a:t>Journalistit eli toimittajat tekevät juttuja niin, että ne täyttävät journalistiset kriteerit.</a:t>
            </a:r>
          </a:p>
          <a:p>
            <a:endParaRPr lang="fi-FI" dirty="0"/>
          </a:p>
          <a:p>
            <a:pPr lvl="1"/>
            <a:r>
              <a:rPr lang="fi-FI" dirty="0" smtClean="0"/>
              <a:t>Lähteiden tarkistaminen on tärkeimpiä kriteereitä. </a:t>
            </a:r>
          </a:p>
          <a:p>
            <a:pPr lvl="1"/>
            <a:r>
              <a:rPr lang="fi-FI" dirty="0" smtClean="0"/>
              <a:t>Asia pitää pystyä tarkistamaan useammasta lähteestä, ennen kuin se voidaan esittää totena. </a:t>
            </a:r>
          </a:p>
        </p:txBody>
      </p:sp>
    </p:spTree>
    <p:extLst>
      <p:ext uri="{BB962C8B-B14F-4D97-AF65-F5344CB8AC3E}">
        <p14:creationId xmlns:p14="http://schemas.microsoft.com/office/powerpoint/2010/main" val="92676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”</a:t>
            </a:r>
            <a:r>
              <a:rPr lang="fi-FI" dirty="0" err="1" smtClean="0"/>
              <a:t>Peme</a:t>
            </a:r>
            <a:r>
              <a:rPr lang="fi-FI" dirty="0" smtClean="0"/>
              <a:t>” ja ”</a:t>
            </a:r>
            <a:r>
              <a:rPr lang="fi-FI" dirty="0" err="1" smtClean="0"/>
              <a:t>some</a:t>
            </a:r>
            <a:r>
              <a:rPr lang="fi-FI" dirty="0" smtClean="0"/>
              <a:t>”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Perinteinen media</a:t>
            </a:r>
          </a:p>
          <a:p>
            <a:pPr lvl="1"/>
            <a:r>
              <a:rPr lang="fi-FI" dirty="0" smtClean="0"/>
              <a:t>Lehdistö</a:t>
            </a:r>
          </a:p>
          <a:p>
            <a:pPr lvl="1"/>
            <a:r>
              <a:rPr lang="fi-FI" dirty="0" smtClean="0"/>
              <a:t>Radio</a:t>
            </a:r>
          </a:p>
          <a:p>
            <a:pPr lvl="1"/>
            <a:r>
              <a:rPr lang="fi-FI" dirty="0" smtClean="0"/>
              <a:t>Televisio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r>
              <a:rPr lang="fi-FI" dirty="0" smtClean="0"/>
              <a:t>Internetin mediakanavat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r>
              <a:rPr lang="fi-FI" dirty="0" smtClean="0"/>
              <a:t>Sosiaalinen media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214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 lähteiden luotettavuutta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>Tarkista, mitä tietoa tekijästä löytyy.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Sanomalehtiä</a:t>
            </a:r>
            <a:r>
              <a:rPr lang="fi-FI" dirty="0" smtClean="0"/>
              <a:t>: Karjalainen, Karjalan Heili, Iltasanomat, Iltalehti, Helsingin Sanomat, Demari</a:t>
            </a:r>
          </a:p>
          <a:p>
            <a:endParaRPr lang="fi-FI" dirty="0" smtClean="0"/>
          </a:p>
          <a:p>
            <a:r>
              <a:rPr lang="fi-FI" dirty="0" smtClean="0"/>
              <a:t>Aikakauslehtiä</a:t>
            </a:r>
            <a:r>
              <a:rPr lang="fi-FI" dirty="0"/>
              <a:t>: </a:t>
            </a:r>
            <a:r>
              <a:rPr lang="fi-FI" dirty="0" err="1"/>
              <a:t>Demi</a:t>
            </a:r>
            <a:r>
              <a:rPr lang="fi-FI" dirty="0"/>
              <a:t>, Tuulilasi, Kotiliesi, Suomen Kuvalehti, 7 päivää</a:t>
            </a:r>
          </a:p>
          <a:p>
            <a:endParaRPr lang="fi-FI" dirty="0"/>
          </a:p>
          <a:p>
            <a:r>
              <a:rPr lang="fi-FI" dirty="0" smtClean="0"/>
              <a:t>Nettilehtiä ja -sivustoja: Suomi24, </a:t>
            </a:r>
            <a:r>
              <a:rPr lang="fi-FI" dirty="0" err="1" smtClean="0"/>
              <a:t>mvlehti</a:t>
            </a:r>
            <a:r>
              <a:rPr lang="fi-FI" dirty="0" smtClean="0"/>
              <a:t>, longplay.fi</a:t>
            </a:r>
          </a:p>
          <a:p>
            <a:endParaRPr lang="fi-FI" dirty="0"/>
          </a:p>
          <a:p>
            <a:r>
              <a:rPr lang="fi-FI" dirty="0" smtClean="0"/>
              <a:t>Blogit, </a:t>
            </a:r>
            <a:r>
              <a:rPr lang="fi-FI" dirty="0" err="1" smtClean="0"/>
              <a:t>Youtube</a:t>
            </a:r>
            <a:r>
              <a:rPr lang="fi-FI" dirty="0" smtClean="0"/>
              <a:t>-videot</a:t>
            </a:r>
          </a:p>
          <a:p>
            <a:r>
              <a:rPr lang="fi-FI" dirty="0" smtClean="0"/>
              <a:t>Facebook, </a:t>
            </a:r>
            <a:r>
              <a:rPr lang="fi-FI" dirty="0" err="1" smtClean="0"/>
              <a:t>Instagram</a:t>
            </a:r>
            <a:r>
              <a:rPr lang="fi-FI" dirty="0" smtClean="0"/>
              <a:t>, Twitter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896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</a:t>
            </a:r>
            <a:r>
              <a:rPr lang="fi-FI" dirty="0" smtClean="0"/>
              <a:t>lähdekritiikistä osoitteessa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http</a:t>
            </a:r>
            <a:r>
              <a:rPr lang="fi-FI" dirty="0"/>
              <a:t>://ullanaikka.wikispaces.com/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2357718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docs.google.com/presentation/d/18hgIYKi_mhh9qiM5kAHxm_Hyy30QwG6N-SmBZttgn8M/edit?pli=1#slide=id.g255bbdffa_038</a:t>
            </a:r>
            <a:endParaRPr lang="fi-FI" dirty="0" smtClean="0"/>
          </a:p>
          <a:p>
            <a:r>
              <a:rPr lang="fi-FI" dirty="0" smtClean="0"/>
              <a:t>Ulla Koivukangas on Mikkelin lukion äidinkielen ja kirjallisuuden opettaja.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Ylen artikkeli Googlen toimintatavasta</a:t>
            </a:r>
          </a:p>
          <a:p>
            <a:pPr marL="0" indent="0">
              <a:buNone/>
            </a:pPr>
            <a:r>
              <a:rPr lang="fi-FI" dirty="0" smtClean="0">
                <a:hlinkClick r:id="rId3"/>
              </a:rPr>
              <a:t>http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yle.fi/uutiset/mita_tapahtuu_kun_googlaat_lue_tama_ja_seitseman_muuta_tietoa_hakukoneista/8380016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Lue Helsingin Sanomien artikkeli Googlen toimintatavasta.</a:t>
            </a:r>
          </a:p>
          <a:p>
            <a:pPr marL="0" indent="0">
              <a:buNone/>
            </a:pPr>
            <a:r>
              <a:rPr lang="fi-FI" dirty="0" smtClean="0"/>
              <a:t>http</a:t>
            </a:r>
            <a:r>
              <a:rPr lang="fi-FI" dirty="0"/>
              <a:t>://www.hs.fi/tekniikka/a1360911031998?src=haku&amp;ref=arkisto%2F</a:t>
            </a:r>
          </a:p>
        </p:txBody>
      </p:sp>
    </p:spTree>
    <p:extLst>
      <p:ext uri="{BB962C8B-B14F-4D97-AF65-F5344CB8AC3E}">
        <p14:creationId xmlns:p14="http://schemas.microsoft.com/office/powerpoint/2010/main" val="337035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</a:t>
            </a:r>
            <a:br>
              <a:rPr lang="fi-FI" dirty="0" smtClean="0"/>
            </a:br>
            <a:r>
              <a:rPr lang="fi-FI" dirty="0" smtClean="0"/>
              <a:t>- alkuperäinen</a:t>
            </a:r>
            <a:br>
              <a:rPr lang="fi-FI" dirty="0" smtClean="0"/>
            </a:br>
            <a:r>
              <a:rPr lang="fi-FI" dirty="0" smtClean="0"/>
              <a:t>ammennuspaikka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48472" y="931335"/>
            <a:ext cx="5332980" cy="354885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517" y="3502937"/>
            <a:ext cx="5199537" cy="291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1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Lähteitä on myös tekstien maailmassa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Lähteistä </a:t>
            </a:r>
            <a:r>
              <a:rPr lang="fi-FI" dirty="0" smtClean="0"/>
              <a:t>eli muiden teksteistä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saa ja kannattaa ammentaa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MUTTA: Kun </a:t>
            </a:r>
            <a:r>
              <a:rPr lang="fi-FI" dirty="0"/>
              <a:t>käyttää </a:t>
            </a:r>
            <a:r>
              <a:rPr lang="fi-FI" dirty="0" smtClean="0"/>
              <a:t>toisen tekstiä, </a:t>
            </a:r>
            <a:r>
              <a:rPr lang="fi-FI" dirty="0"/>
              <a:t>alkuperä pitää </a:t>
            </a:r>
            <a:r>
              <a:rPr lang="fi-FI" dirty="0" smtClean="0"/>
              <a:t>mainita lähdeviitteessä.</a:t>
            </a:r>
          </a:p>
          <a:p>
            <a:endParaRPr lang="fi-FI" dirty="0"/>
          </a:p>
          <a:p>
            <a:r>
              <a:rPr lang="fi-FI" dirty="0"/>
              <a:t>Lukija olettaa, että teksti on luotettava ja uskottava. Kirjoittajan ei pidä pettää lukijan luottamusta.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95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Lähdeviitteen avulla lukija voi tarkistaa alkuperäisen tekstin.</a:t>
            </a:r>
          </a:p>
          <a:p>
            <a:endParaRPr lang="fi-FI" dirty="0"/>
          </a:p>
          <a:p>
            <a:r>
              <a:rPr lang="fi-FI" dirty="0" smtClean="0"/>
              <a:t>Lähdeviitteen merkitseminen on tärkeää, jotta ei syyllisty plagiointiin.</a:t>
            </a:r>
          </a:p>
          <a:p>
            <a:endParaRPr lang="fi-FI" dirty="0"/>
          </a:p>
          <a:p>
            <a:r>
              <a:rPr lang="fi-FI" dirty="0" smtClean="0"/>
              <a:t>Plagiointi = toisen tekstin käyttöä ilman mainintaa tekijästä eli varastamista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399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Lähdeviitteen osat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Kirjoittajan nimi					Kuka?</a:t>
            </a:r>
          </a:p>
          <a:p>
            <a:r>
              <a:rPr lang="fi-FI" dirty="0" smtClean="0"/>
              <a:t>Tekstin otsikko tai nimi			Mikä (nimi)?</a:t>
            </a:r>
          </a:p>
          <a:p>
            <a:r>
              <a:rPr lang="fi-FI" dirty="0" smtClean="0"/>
              <a:t>Tekstilaji (uutinen, runo jne.)	Mikä (tekstilaji)?</a:t>
            </a:r>
          </a:p>
          <a:p>
            <a:r>
              <a:rPr lang="fi-FI" dirty="0"/>
              <a:t>Julkaisupaikka					Missä?</a:t>
            </a:r>
          </a:p>
          <a:p>
            <a:r>
              <a:rPr lang="fi-FI" dirty="0" smtClean="0"/>
              <a:t>Julkaisuaika</a:t>
            </a:r>
            <a:r>
              <a:rPr lang="fi-FI" dirty="0" smtClean="0"/>
              <a:t>						Milloin?</a:t>
            </a:r>
          </a:p>
          <a:p>
            <a:endParaRPr lang="fi-FI" dirty="0" smtClean="0"/>
          </a:p>
          <a:p>
            <a:r>
              <a:rPr lang="fi-FI" dirty="0" smtClean="0"/>
              <a:t>Julkaisuajan tarkkuus riippuu lähteestä (2007, 3/2014, 11.3.1942).</a:t>
            </a:r>
          </a:p>
          <a:p>
            <a:r>
              <a:rPr lang="fi-FI" dirty="0" smtClean="0"/>
              <a:t>Julkaisupaikka voi olla esimerkiksi sanomalehti, nettisivusto, runokokoelma.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812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Hölmölän Sanomien uutisessa ”Eukot jatkoivat peittoa” (4.10.2015) Matti Meikäläinen toi esille, että…</a:t>
            </a:r>
          </a:p>
          <a:p>
            <a:endParaRPr lang="fi-FI" dirty="0"/>
          </a:p>
          <a:p>
            <a:r>
              <a:rPr lang="fi-FI" dirty="0" smtClean="0"/>
              <a:t>Aaro Hellaakosken runossa ”Tuhma telkänpoika” kokoelmasta ”Sarjoja” (1952)…</a:t>
            </a:r>
          </a:p>
          <a:p>
            <a:endParaRPr lang="fi-FI" dirty="0"/>
          </a:p>
          <a:p>
            <a:r>
              <a:rPr lang="fi-FI" dirty="0" smtClean="0"/>
              <a:t>Väinö Linnan ”Tuntematon sotilas” –romaani (1959) alkaa…</a:t>
            </a:r>
          </a:p>
          <a:p>
            <a:endParaRPr lang="fi-FI" dirty="0"/>
          </a:p>
          <a:p>
            <a:r>
              <a:rPr lang="fi-FI" dirty="0" smtClean="0"/>
              <a:t>Artikkelissaan ”Uni on elämä” (Tiede 2/2013) Pekka </a:t>
            </a:r>
            <a:r>
              <a:rPr lang="fi-FI" dirty="0" err="1" smtClean="0"/>
              <a:t>Pökkönen</a:t>
            </a:r>
            <a:r>
              <a:rPr lang="fi-FI" dirty="0" smtClean="0"/>
              <a:t> kirjoittaa…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48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Hölmölän Sanomien </a:t>
            </a:r>
            <a:r>
              <a:rPr lang="fi-FI" dirty="0" smtClean="0">
                <a:solidFill>
                  <a:srgbClr val="0070C0"/>
                </a:solidFill>
              </a:rPr>
              <a:t>uutisessa</a:t>
            </a:r>
            <a:r>
              <a:rPr lang="fi-FI" dirty="0" smtClean="0"/>
              <a:t> 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”Eukot jatkoivat peittoa” </a:t>
            </a:r>
            <a:r>
              <a:rPr lang="fi-FI" dirty="0" smtClean="0">
                <a:solidFill>
                  <a:srgbClr val="00B050"/>
                </a:solidFill>
              </a:rPr>
              <a:t>(4.10.2015) </a:t>
            </a:r>
            <a:r>
              <a:rPr lang="fi-FI" dirty="0" smtClean="0">
                <a:solidFill>
                  <a:schemeClr val="accent3"/>
                </a:solidFill>
              </a:rPr>
              <a:t>Matti Meikäläinen </a:t>
            </a:r>
            <a:r>
              <a:rPr lang="fi-FI" dirty="0" smtClean="0"/>
              <a:t>toi esille, että…</a:t>
            </a:r>
          </a:p>
          <a:p>
            <a:endParaRPr lang="fi-FI" dirty="0"/>
          </a:p>
          <a:p>
            <a:r>
              <a:rPr lang="fi-FI" dirty="0" smtClean="0">
                <a:solidFill>
                  <a:schemeClr val="accent3"/>
                </a:solidFill>
              </a:rPr>
              <a:t>Aaro Hellaakosken </a:t>
            </a:r>
            <a:r>
              <a:rPr lang="fi-FI" dirty="0" smtClean="0">
                <a:solidFill>
                  <a:srgbClr val="0070C0"/>
                </a:solidFill>
              </a:rPr>
              <a:t>runossa</a:t>
            </a:r>
            <a:r>
              <a:rPr lang="fi-FI" dirty="0" smtClean="0"/>
              <a:t> 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”Tuhma telkänpoika” </a:t>
            </a:r>
            <a:r>
              <a:rPr lang="fi-FI" dirty="0" smtClean="0">
                <a:solidFill>
                  <a:srgbClr val="FF0000"/>
                </a:solidFill>
              </a:rPr>
              <a:t>kokoelmasta ”Sarjoja” </a:t>
            </a:r>
            <a:r>
              <a:rPr lang="fi-FI" dirty="0" smtClean="0">
                <a:solidFill>
                  <a:srgbClr val="00B050"/>
                </a:solidFill>
              </a:rPr>
              <a:t>(1952)…</a:t>
            </a:r>
          </a:p>
          <a:p>
            <a:endParaRPr lang="fi-FI" dirty="0"/>
          </a:p>
          <a:p>
            <a:r>
              <a:rPr lang="fi-FI" dirty="0" smtClean="0">
                <a:solidFill>
                  <a:schemeClr val="accent3"/>
                </a:solidFill>
              </a:rPr>
              <a:t>Väinö Linnan 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”Tuntematon sotilas” </a:t>
            </a:r>
            <a:r>
              <a:rPr lang="fi-FI" dirty="0" smtClean="0"/>
              <a:t>–</a:t>
            </a:r>
            <a:r>
              <a:rPr lang="fi-FI" dirty="0" smtClean="0">
                <a:solidFill>
                  <a:srgbClr val="0070C0"/>
                </a:solidFill>
              </a:rPr>
              <a:t>romaani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00B050"/>
                </a:solidFill>
              </a:rPr>
              <a:t>(1959) </a:t>
            </a:r>
            <a:r>
              <a:rPr lang="fi-FI" dirty="0" smtClean="0"/>
              <a:t>alkaa…</a:t>
            </a:r>
          </a:p>
          <a:p>
            <a:endParaRPr lang="fi-FI" dirty="0"/>
          </a:p>
          <a:p>
            <a:r>
              <a:rPr lang="fi-FI" dirty="0" smtClean="0">
                <a:solidFill>
                  <a:srgbClr val="0070C0"/>
                </a:solidFill>
              </a:rPr>
              <a:t>Artikkelissaan</a:t>
            </a:r>
            <a:r>
              <a:rPr lang="fi-FI" dirty="0" smtClean="0"/>
              <a:t> 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”Uni on elämä” </a:t>
            </a:r>
            <a:r>
              <a:rPr lang="fi-FI" dirty="0" smtClean="0"/>
              <a:t>(</a:t>
            </a:r>
            <a:r>
              <a:rPr lang="fi-FI" dirty="0" smtClean="0">
                <a:solidFill>
                  <a:srgbClr val="FF0000"/>
                </a:solidFill>
              </a:rPr>
              <a:t>Tiede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00B050"/>
                </a:solidFill>
              </a:rPr>
              <a:t>2/2013</a:t>
            </a:r>
            <a:r>
              <a:rPr lang="fi-FI" dirty="0" smtClean="0"/>
              <a:t>) </a:t>
            </a:r>
            <a:r>
              <a:rPr lang="fi-FI" dirty="0" smtClean="0">
                <a:solidFill>
                  <a:schemeClr val="accent3"/>
                </a:solidFill>
              </a:rPr>
              <a:t>Pekka </a:t>
            </a:r>
            <a:r>
              <a:rPr lang="fi-FI" dirty="0" err="1" smtClean="0">
                <a:solidFill>
                  <a:schemeClr val="accent3"/>
                </a:solidFill>
              </a:rPr>
              <a:t>Pökkönen</a:t>
            </a:r>
            <a:r>
              <a:rPr lang="fi-FI" dirty="0" smtClean="0">
                <a:solidFill>
                  <a:schemeClr val="accent3"/>
                </a:solidFill>
              </a:rPr>
              <a:t> </a:t>
            </a:r>
            <a:r>
              <a:rPr lang="fi-FI" dirty="0" smtClean="0"/>
              <a:t>kirjoittaa…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05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Lähdeviitteen osat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C000"/>
                </a:solidFill>
              </a:rPr>
              <a:t>Kirjoittajan nimi					</a:t>
            </a:r>
            <a:r>
              <a:rPr lang="fi-FI" dirty="0" smtClean="0">
                <a:solidFill>
                  <a:srgbClr val="FFC000"/>
                </a:solidFill>
              </a:rPr>
              <a:t>KUKA?					1</a:t>
            </a:r>
          </a:p>
          <a:p>
            <a:endParaRPr lang="fi-FI" dirty="0" smtClean="0">
              <a:solidFill>
                <a:srgbClr val="FFC000"/>
              </a:solidFill>
            </a:endParaRPr>
          </a:p>
          <a:p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Tekstin otsikko tai nimi			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MIKÄ 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(nimi</a:t>
            </a:r>
            <a:r>
              <a:rPr lang="fi-FI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)?			2</a:t>
            </a:r>
            <a:endParaRPr lang="fi-FI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Tekstilaji (uutinen, runo jne.)	Mikä (tekstilaji</a:t>
            </a:r>
            <a:r>
              <a:rPr lang="fi-FI" dirty="0" smtClean="0">
                <a:solidFill>
                  <a:srgbClr val="0070C0"/>
                </a:solidFill>
              </a:rPr>
              <a:t>)?</a:t>
            </a:r>
          </a:p>
          <a:p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Julkaisupaikka</a:t>
            </a:r>
            <a:r>
              <a:rPr lang="fi-FI" dirty="0" smtClean="0">
                <a:solidFill>
                  <a:schemeClr val="accent1"/>
                </a:solidFill>
              </a:rPr>
              <a:t>					</a:t>
            </a:r>
            <a:r>
              <a:rPr lang="fi-FI" dirty="0" smtClean="0">
                <a:solidFill>
                  <a:schemeClr val="accent1"/>
                </a:solidFill>
              </a:rPr>
              <a:t>MISSÄ?					3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>
                <a:solidFill>
                  <a:srgbClr val="00B050"/>
                </a:solidFill>
              </a:rPr>
              <a:t>Julkaisuaika						</a:t>
            </a:r>
            <a:r>
              <a:rPr lang="fi-FI" dirty="0" smtClean="0">
                <a:solidFill>
                  <a:srgbClr val="00B050"/>
                </a:solidFill>
              </a:rPr>
              <a:t>MILLOIN?				4</a:t>
            </a:r>
            <a:endParaRPr lang="fi-FI" dirty="0">
              <a:solidFill>
                <a:srgbClr val="00B050"/>
              </a:solidFill>
            </a:endParaRP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4665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Valtaosa teksteistä pohjautuu toisiin teksteihin.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2662519"/>
            <a:ext cx="8946541" cy="4195481"/>
          </a:xfrm>
        </p:spPr>
        <p:txBody>
          <a:bodyPr/>
          <a:lstStyle/>
          <a:p>
            <a:r>
              <a:rPr lang="fi-FI" b="1" i="1" dirty="0" err="1" smtClean="0"/>
              <a:t>Intertekstuaalisuus</a:t>
            </a:r>
            <a:r>
              <a:rPr lang="fi-FI" dirty="0" smtClean="0"/>
              <a:t> tarkoittaa tekstien välistä yhteyttä.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7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215</TotalTime>
  <Words>349</Words>
  <Application>Microsoft Office PowerPoint</Application>
  <PresentationFormat>Laajakuva</PresentationFormat>
  <Paragraphs>91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Ioni</vt:lpstr>
      <vt:lpstr>Lähdekritiikki</vt:lpstr>
      <vt:lpstr>Lähde - alkuperäinen ammennuspaikka</vt:lpstr>
      <vt:lpstr>Lähteitä on myös tekstien maailmassa</vt:lpstr>
      <vt:lpstr>Lähdeviite</vt:lpstr>
      <vt:lpstr>Lähdeviitteen osat</vt:lpstr>
      <vt:lpstr>Lähdeviite</vt:lpstr>
      <vt:lpstr>Lähdeviite</vt:lpstr>
      <vt:lpstr>Lähdeviitteen osat</vt:lpstr>
      <vt:lpstr>Valtaosa teksteistä pohjautuu toisiin teksteihin.</vt:lpstr>
      <vt:lpstr>Ole kriittinen lukija.</vt:lpstr>
      <vt:lpstr>Journalismi</vt:lpstr>
      <vt:lpstr>”Peme” ja ”some”</vt:lpstr>
      <vt:lpstr>Arvioi lähteiden luotettavuutta. Tarkista, mitä tietoa tekijästä löytyy.</vt:lpstr>
      <vt:lpstr>Lisää lähdekritiikistä osoitteessa http://ullanaikka.wikispaces.com/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Lähdekritiikki</dc:title>
  <dc:creator>Pajarinen Jaana</dc:creator>
  <cp:lastModifiedBy>Jaana</cp:lastModifiedBy>
  <cp:revision>17</cp:revision>
  <dcterms:created xsi:type="dcterms:W3CDTF">2015-10-21T11:39:18Z</dcterms:created>
  <dcterms:modified xsi:type="dcterms:W3CDTF">2015-10-22T19:12:06Z</dcterms:modified>
</cp:coreProperties>
</file>