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65" r:id="rId7"/>
    <p:sldId id="258" r:id="rId8"/>
    <p:sldId id="266" r:id="rId9"/>
    <p:sldId id="268" r:id="rId10"/>
    <p:sldId id="262" r:id="rId11"/>
    <p:sldId id="281" r:id="rId12"/>
    <p:sldId id="263" r:id="rId13"/>
    <p:sldId id="270" r:id="rId14"/>
    <p:sldId id="282" r:id="rId15"/>
    <p:sldId id="276" r:id="rId16"/>
    <p:sldId id="290" r:id="rId17"/>
    <p:sldId id="289" r:id="rId18"/>
    <p:sldId id="286" r:id="rId19"/>
    <p:sldId id="264" r:id="rId20"/>
    <p:sldId id="277" r:id="rId21"/>
    <p:sldId id="261" r:id="rId22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Medium" panose="00000600000000000000" pitchFamily="2" charset="0"/>
      <p:regular r:id="rId28"/>
      <p:italic r:id="rId29"/>
    </p:embeddedFont>
    <p:embeddedFont>
      <p:font typeface="Montserrat SemiBold" panose="00000700000000000000" pitchFamily="2" charset="0"/>
      <p:bold r:id="rId30"/>
      <p:boldItalic r:id="rId31"/>
    </p:embeddedFont>
    <p:embeddedFont>
      <p:font typeface="Raleway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0" roundtripDataSignature="AMtx7mgGkwB/moluTQSr3jaZE98XL2z7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86BCD-10EA-F60F-7FDC-78CDD165EF3E}" v="42" dt="2024-11-05T10:50:31.543"/>
    <p1510:client id="{497791F2-4E62-B39D-22F1-B831195F69F2}" v="52" dt="2024-11-04T10:38:20.127"/>
    <p1510:client id="{5D1BA20A-E6CB-6F9C-83AE-6B5371F619B2}" v="26" dt="2024-11-04T09:23:00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40" Type="http://customschemas.google.com/relationships/presentationmetadata" Target="meta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715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693887d2e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693887d2e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912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282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003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415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043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693887d2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693887d2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91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693887d2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693887d2e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5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13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693887d2e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693887d2e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693887d2e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693887d2e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693887d2e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693887d2e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73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hyperlink" Target="http://&#160;https:/urheiluopisto3k.fi/tutkinnot/liikunnanohjaajan-perustutkint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15378" r="42162"/>
          <a:stretch/>
        </p:blipFill>
        <p:spPr>
          <a:xfrm>
            <a:off x="5857875" y="0"/>
            <a:ext cx="32766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04800" y="323850"/>
            <a:ext cx="4505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LIIKUNNANOHJAUKSEN PERUSTUTKINTO</a:t>
            </a:r>
            <a:endParaRPr sz="2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75" y="4267201"/>
            <a:ext cx="1818301" cy="7484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04800" y="1210000"/>
            <a:ext cx="4505400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7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Kolmen kampuksen urheiluopisto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" sz="1700" dirty="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5876" y="165652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/>
        </p:nvSpPr>
        <p:spPr>
          <a:xfrm>
            <a:off x="304799" y="400050"/>
            <a:ext cx="8474869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-FI" sz="3100" b="0" i="0" u="none" strike="noStrike" cap="none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OPISKELU KISAKALLIOSSA/ 3K</a:t>
            </a:r>
            <a:endParaRPr sz="3100" b="0" i="0" u="none" strike="noStrike" cap="none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-285750" y="1010753"/>
            <a:ext cx="5836444" cy="397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1800" b="1">
                <a:latin typeface="Montserrat" panose="00000500000000000000" pitchFamily="2" charset="0"/>
              </a:rPr>
              <a:t>        </a:t>
            </a:r>
            <a:r>
              <a:rPr lang="fi-FI" sz="1800" b="1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Teoriaopetusta</a:t>
            </a:r>
            <a:endParaRPr lang="fi-FI" sz="1800" b="0" i="0" u="none" strike="noStrike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8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Luennot ja ryhmätyöt</a:t>
            </a:r>
            <a:endParaRPr lang="fi-FI" sz="1800" i="0" u="none" strike="noStrike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57200" lvl="1" rtl="0" fontAlgn="base">
              <a:spcBef>
                <a:spcPts val="400"/>
              </a:spcBef>
              <a:spcAft>
                <a:spcPts val="0"/>
              </a:spcAft>
            </a:pPr>
            <a:r>
              <a:rPr lang="fi-FI" sz="1800" b="1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Käytännön tunteja</a:t>
            </a:r>
            <a:endParaRPr lang="fi-FI" sz="1800" b="0" i="0" u="none" strike="noStrike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8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Omien liikuntataitojen harjoittelu</a:t>
            </a: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8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Liikunnanohjaustaitojen harjoittelu</a:t>
            </a:r>
          </a:p>
          <a:p>
            <a:pPr marL="457200" fontAlgn="base">
              <a:spcBef>
                <a:spcPts val="400"/>
              </a:spcBef>
            </a:pPr>
            <a:r>
              <a:rPr lang="fi-FI" sz="1800" b="1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Työelämäjaksoja </a:t>
            </a:r>
          </a:p>
          <a:p>
            <a:pPr marL="457200" lvl="1" rtl="0" fontAlgn="base">
              <a:spcBef>
                <a:spcPts val="400"/>
              </a:spcBef>
              <a:spcAft>
                <a:spcPts val="0"/>
              </a:spcAft>
            </a:pPr>
            <a:r>
              <a:rPr lang="fi-FI" sz="18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Toteutetaan työpaikoissa, joihin opiskelija </a:t>
            </a:r>
          </a:p>
          <a:p>
            <a:pPr marL="457200" lvl="1" rtl="0" fontAlgn="base">
              <a:spcBef>
                <a:spcPts val="400"/>
              </a:spcBef>
              <a:spcAft>
                <a:spcPts val="0"/>
              </a:spcAft>
            </a:pPr>
            <a:r>
              <a:rPr lang="fi-FI" sz="18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voi työllistyä</a:t>
            </a: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8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Käytännön oppia myös erilaisissa yhteisprojekteissa</a:t>
            </a:r>
          </a:p>
          <a:p>
            <a:pPr marL="1143000" lvl="2" indent="-22860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8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Mm. kouluilla, päiväkodeissa, järjestöissä ja Kisakallion tapahtumissa</a:t>
            </a:r>
            <a:endParaRPr sz="1500" b="0" i="0" u="none" strike="noStrike" cap="none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1A493F6-229B-CB71-052B-FB5A3EE7E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47" y="1286763"/>
            <a:ext cx="3855753" cy="25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3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Maksuton majoitus ja ruokailu lähiopetuspäivinä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Mahdollisuus liikkua urheiluopiston tiloissa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Opiskelijakuntatoiminta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Asuntolan valvonta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311825" y="368000"/>
            <a:ext cx="852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OPISKELU SISÄOPPILAITOKSESSA</a:t>
            </a:r>
            <a:endParaRPr sz="24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/>
        </p:nvSpPr>
        <p:spPr>
          <a:xfrm>
            <a:off x="336114" y="243475"/>
            <a:ext cx="8474869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-FI" sz="3100" b="0" i="0" u="none" strike="noStrike" cap="none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KAKSOISTUTKINNON OPISKELU</a:t>
            </a:r>
            <a:endParaRPr sz="3100" b="0" i="0" u="none" strike="noStrike" cap="none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338591" y="1159425"/>
            <a:ext cx="5113149" cy="398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 fontAlgn="base">
              <a:spcBef>
                <a:spcPts val="640"/>
              </a:spcBef>
              <a:buFont typeface="Calibri"/>
              <a:buChar char="-"/>
            </a:pPr>
            <a:r>
              <a:rPr lang="fi-FI" sz="1600" b="1" i="0">
                <a:solidFill>
                  <a:srgbClr val="000000"/>
                </a:solidFill>
                <a:effectLst/>
                <a:latin typeface="Montserrat"/>
              </a:rPr>
              <a:t>Kahden tutkinnon opintojen</a:t>
            </a:r>
            <a:r>
              <a:rPr lang="fi-FI" sz="1600" b="0" i="0">
                <a:solidFill>
                  <a:srgbClr val="000000"/>
                </a:solidFill>
                <a:effectLst/>
                <a:latin typeface="Montserrat"/>
              </a:rPr>
              <a:t> suorittamisella tarkoitetaan sitä, että opiskelija suorittaa rinnakkain </a:t>
            </a:r>
            <a:r>
              <a:rPr lang="fi-FI" sz="1600" b="1" i="0">
                <a:solidFill>
                  <a:srgbClr val="000000"/>
                </a:solidFill>
                <a:effectLst/>
                <a:latin typeface="Montserrat"/>
              </a:rPr>
              <a:t>ammatillisen perustutkinnon ja ylioppilastutkinnon</a:t>
            </a:r>
            <a:r>
              <a:rPr lang="fi-FI" sz="1600" b="0" i="0">
                <a:solidFill>
                  <a:srgbClr val="000000"/>
                </a:solidFill>
                <a:effectLst/>
                <a:latin typeface="Montserrat"/>
              </a:rPr>
              <a:t>.</a:t>
            </a:r>
            <a:r>
              <a:rPr lang="fi-FI" sz="1600">
                <a:latin typeface="Montserrat"/>
              </a:rPr>
              <a:t> </a:t>
            </a:r>
            <a:endParaRPr lang="fi-FI" sz="1600" b="0" i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285750" indent="-285750" fontAlgn="base">
              <a:spcBef>
                <a:spcPts val="640"/>
              </a:spcBef>
              <a:buFont typeface="Calibri"/>
              <a:buChar char="-"/>
            </a:pPr>
            <a:r>
              <a:rPr lang="fi-FI" sz="1600" b="0" i="0">
                <a:solidFill>
                  <a:srgbClr val="000000"/>
                </a:solidFill>
                <a:effectLst/>
                <a:latin typeface="Montserrat"/>
              </a:rPr>
              <a:t>Lukio-opintojen ja ammatillisten opintojen suorittaminen samanaikaisesti sopii niille, joilla on tavoitteena jatko-opinnot ammattikorkeakoulussa tai yliopistossa.</a:t>
            </a:r>
            <a:r>
              <a:rPr lang="fi-FI" sz="1600">
                <a:latin typeface="Montserrat"/>
              </a:rPr>
              <a:t> </a:t>
            </a:r>
            <a:endParaRPr lang="fi-FI" sz="1600" b="0" i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285750" indent="-285750">
              <a:spcBef>
                <a:spcPts val="640"/>
              </a:spcBef>
              <a:buFont typeface="Calibri"/>
              <a:buChar char="-"/>
            </a:pPr>
            <a:r>
              <a:rPr lang="fi-FI" sz="1600">
                <a:latin typeface="Montserrat"/>
              </a:rPr>
              <a:t>Lukion ka- raja 2024 7,54</a:t>
            </a:r>
          </a:p>
          <a:p>
            <a:pPr marL="742950" lvl="1" indent="-285750">
              <a:spcBef>
                <a:spcPts val="640"/>
              </a:spcBef>
              <a:buFont typeface="Courier New"/>
              <a:buChar char="o"/>
            </a:pPr>
            <a:r>
              <a:rPr lang="fi-FI" sz="1600">
                <a:latin typeface="Montserrat"/>
              </a:rPr>
              <a:t>Yht. 32 paikkaa/ Lohjan lukio</a:t>
            </a:r>
          </a:p>
          <a:p>
            <a:pPr fontAlgn="base">
              <a:spcBef>
                <a:spcPts val="640"/>
              </a:spcBef>
            </a:pPr>
            <a:endParaRPr lang="fi-FI">
              <a:latin typeface="Montserrat"/>
            </a:endParaRPr>
          </a:p>
          <a:p>
            <a:pPr>
              <a:spcBef>
                <a:spcPts val="640"/>
              </a:spcBef>
            </a:pPr>
            <a:r>
              <a:rPr lang="fi-FI">
                <a:latin typeface="Montserrat"/>
                <a:hlinkClick r:id="rId4"/>
              </a:rPr>
              <a:t>https://urheiluopisto3k.fi/tutkinnot/liikunnanohjaajan-perustutkin</a:t>
            </a:r>
            <a:r>
              <a:rPr lang="fi-FI">
                <a:latin typeface="Montserrat"/>
              </a:rPr>
              <a:t>to/</a:t>
            </a:r>
            <a:br>
              <a:rPr lang="fi-FI" sz="2000">
                <a:latin typeface="Montserrat" panose="00000500000000000000" pitchFamily="2" charset="0"/>
              </a:rPr>
            </a:br>
            <a:endParaRPr sz="1500" b="0" i="0" u="none" strike="noStrike" cap="none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</a:endParaRPr>
          </a:p>
        </p:txBody>
      </p:sp>
      <p:pic>
        <p:nvPicPr>
          <p:cNvPr id="2" name="Kuva 1" descr="Kuva, joka sisältää kohteen vaate, lippalakki, päähine, hattu&#10;&#10;Kuvaus luotu automaattisesti">
            <a:extLst>
              <a:ext uri="{FF2B5EF4-FFF2-40B4-BE49-F238E27FC236}">
                <a16:creationId xmlns:a16="http://schemas.microsoft.com/office/drawing/2014/main" id="{51AFA998-DF8A-38C0-86F4-34D425AE8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387" y="1500669"/>
            <a:ext cx="27432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83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/>
        </p:nvSpPr>
        <p:spPr>
          <a:xfrm>
            <a:off x="336114" y="243475"/>
            <a:ext cx="8474869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-FI" sz="3100" b="0" i="0" u="none" strike="noStrike" cap="none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KAKSOISTUTKINNON OPISKELU</a:t>
            </a:r>
            <a:endParaRPr sz="3100" b="0" i="0" u="none" strike="noStrike" cap="none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316889" y="993039"/>
            <a:ext cx="5525497" cy="426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342900" fontAlgn="base">
              <a:spcBef>
                <a:spcPts val="1000"/>
              </a:spcBef>
              <a:buFont typeface="Proxima Nova,Sans-Serif"/>
              <a:buChar char="●"/>
            </a:pPr>
            <a:r>
              <a:rPr lang="fi" sz="1600">
                <a:solidFill>
                  <a:schemeClr val="tx1"/>
                </a:solidFill>
                <a:latin typeface="Montserrat"/>
              </a:rPr>
              <a:t>Lukio-opinnot järjestetään Lohjan Yhteislyseon lukiossa maanantaisin</a:t>
            </a:r>
            <a:endParaRPr lang="en-US" sz="1600">
              <a:solidFill>
                <a:schemeClr val="tx1"/>
              </a:solidFill>
              <a:latin typeface="Montserrat"/>
            </a:endParaRPr>
          </a:p>
          <a:p>
            <a:pPr marL="285750" indent="-342900">
              <a:spcBef>
                <a:spcPts val="1000"/>
              </a:spcBef>
              <a:buFont typeface="Proxima Nova,Sans-Serif"/>
              <a:buChar char="●"/>
            </a:pPr>
            <a:r>
              <a:rPr lang="fi" sz="1600">
                <a:solidFill>
                  <a:schemeClr val="tx1"/>
                </a:solidFill>
                <a:latin typeface="Montserrat"/>
              </a:rPr>
              <a:t>Opiskeltavat lukioaineet: äidinkieli, lyhyt matematiikka, englanti, yhteiskuntaoppi, terveystieto</a:t>
            </a:r>
            <a:endParaRPr lang="en-US" sz="1600">
              <a:solidFill>
                <a:schemeClr val="tx1"/>
              </a:solidFill>
              <a:latin typeface="Montserrat"/>
            </a:endParaRPr>
          </a:p>
          <a:p>
            <a:pPr marL="285750" indent="-342900">
              <a:spcBef>
                <a:spcPts val="1000"/>
              </a:spcBef>
              <a:buFont typeface="Proxima Nova,Sans-Serif"/>
              <a:buChar char="●"/>
            </a:pPr>
            <a:r>
              <a:rPr lang="fi" sz="1600">
                <a:solidFill>
                  <a:schemeClr val="tx1"/>
                </a:solidFill>
                <a:latin typeface="Montserrat"/>
              </a:rPr>
              <a:t>Suoritetut lukio-opinnot sisällytetään ammatillisen perustutkinnon yhteisiin tutkinnon osiin ja valinnaisiin tutkinnon osiin. </a:t>
            </a:r>
          </a:p>
          <a:p>
            <a:pPr marL="285750" indent="-342900">
              <a:spcBef>
                <a:spcPts val="1000"/>
              </a:spcBef>
              <a:buFont typeface="Proxima Nova,Sans-Serif"/>
              <a:buChar char="●"/>
            </a:pPr>
            <a:r>
              <a:rPr lang="fi-FI" sz="1600">
                <a:solidFill>
                  <a:schemeClr val="tx1"/>
                </a:solidFill>
                <a:latin typeface="Montserrat"/>
              </a:rPr>
              <a:t>Kahden tutkinnon opintojen suorittaminen vaatii opiskelijalta </a:t>
            </a:r>
            <a:r>
              <a:rPr lang="fi-FI" sz="1600" b="1">
                <a:solidFill>
                  <a:schemeClr val="tx1"/>
                </a:solidFill>
                <a:latin typeface="Montserrat"/>
              </a:rPr>
              <a:t>sitoutumista ja itsenäisen opiskelun taitoja.</a:t>
            </a:r>
            <a:r>
              <a:rPr lang="fi-FI" sz="1600">
                <a:solidFill>
                  <a:schemeClr val="tx1"/>
                </a:solidFill>
                <a:latin typeface="Montserrat"/>
              </a:rPr>
              <a:t> Opinnoissa tarvitaan säännöllistä opiskelua ja aktiivisuutta.</a:t>
            </a:r>
            <a:endParaRPr lang="fi" sz="1600">
              <a:solidFill>
                <a:schemeClr val="tx1"/>
              </a:solidFill>
              <a:latin typeface="Montserrat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</a:pPr>
            <a:br>
              <a:rPr lang="fi-FI" sz="2000">
                <a:latin typeface="Montserrat" panose="00000500000000000000" pitchFamily="2" charset="0"/>
              </a:rPr>
            </a:br>
            <a:endParaRPr sz="1500" b="0" i="0" u="none" strike="noStrike" cap="none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Kuva 1" descr="Kuva, joka sisältää kohteen vaate, lippalakki, päähine, hattu&#10;&#10;Kuvaus luotu automaattisesti">
            <a:extLst>
              <a:ext uri="{FF2B5EF4-FFF2-40B4-BE49-F238E27FC236}">
                <a16:creationId xmlns:a16="http://schemas.microsoft.com/office/drawing/2014/main" id="{BB9C301D-F79B-57A7-5BBD-A931AF385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134" y="1464498"/>
            <a:ext cx="27432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D69362-1F30-2B3B-C274-E1EA90CDD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118" y="979754"/>
            <a:ext cx="5312069" cy="3859246"/>
          </a:xfrm>
        </p:spPr>
        <p:txBody>
          <a:bodyPr>
            <a:normAutofit/>
          </a:bodyPr>
          <a:lstStyle/>
          <a:p>
            <a:pPr marL="0" indent="0">
              <a:lnSpc>
                <a:spcPct val="114999"/>
              </a:lnSpc>
              <a:spcBef>
                <a:spcPts val="1200"/>
              </a:spcBef>
              <a:buSzPts val="1100"/>
              <a:buNone/>
            </a:pPr>
            <a:r>
              <a:rPr lang="fi-FI" sz="1800" b="1">
                <a:solidFill>
                  <a:schemeClr val="tx1"/>
                </a:solidFill>
                <a:latin typeface="Montserrat" panose="00000500000000000000" pitchFamily="2" charset="0"/>
              </a:rPr>
              <a:t>KRITEERIT</a:t>
            </a:r>
          </a:p>
          <a:p>
            <a:pPr marL="342900" indent="-342900">
              <a:lnSpc>
                <a:spcPct val="114999"/>
              </a:lnSpc>
              <a:spcBef>
                <a:spcPts val="1200"/>
              </a:spcBef>
              <a:buSzPts val="1100"/>
              <a:buAutoNum type="arabicParenR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Urheilija on valittu opiskelijaksi 3 kampuksen urheiluopistoon.</a:t>
            </a:r>
          </a:p>
          <a:p>
            <a:pPr marL="342900" indent="-342900">
              <a:lnSpc>
                <a:spcPct val="114999"/>
              </a:lnSpc>
              <a:spcBef>
                <a:spcPts val="1200"/>
              </a:spcBef>
              <a:buSzPts val="1100"/>
              <a:buAutoNum type="arabicParenR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Lajiliitto on pisteyttänyt urheilijan ja hän on saanut pistemääräksi vähintään 2,1.</a:t>
            </a:r>
          </a:p>
          <a:p>
            <a:pPr marL="342900" indent="-342900">
              <a:lnSpc>
                <a:spcPct val="114999"/>
              </a:lnSpc>
              <a:spcBef>
                <a:spcPts val="1200"/>
              </a:spcBef>
              <a:buSzPts val="1100"/>
              <a:buAutoNum type="arabicParenR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Urheilijaopiskelija on motivoitunut opiskelemaan itselleen kaksoisuraa: Liikuntaneuvoja &amp; Urheilija</a:t>
            </a:r>
            <a:endParaRPr lang="fi-FI" sz="180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endParaRPr lang="fi-FI" sz="1400"/>
          </a:p>
          <a:p>
            <a:pPr marL="0" indent="0">
              <a:lnSpc>
                <a:spcPct val="95000"/>
              </a:lnSpc>
              <a:buSzPts val="770"/>
              <a:buNone/>
            </a:pPr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730247-395E-7804-7DCD-415FF524DAAE}"/>
              </a:ext>
            </a:extLst>
          </p:cNvPr>
          <p:cNvSpPr txBox="1"/>
          <p:nvPr/>
        </p:nvSpPr>
        <p:spPr>
          <a:xfrm>
            <a:off x="228119" y="232072"/>
            <a:ext cx="5650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URHEILEVA LPT-OPISKELIJA</a:t>
            </a:r>
          </a:p>
        </p:txBody>
      </p:sp>
      <p:pic>
        <p:nvPicPr>
          <p:cNvPr id="10" name="Kuva 9" descr="Kuva, joka sisältää kohteen henkilö, T-paita, vaate, Urheilupaita&#10;&#10;Kuvaus luotu automaattisesti">
            <a:extLst>
              <a:ext uri="{FF2B5EF4-FFF2-40B4-BE49-F238E27FC236}">
                <a16:creationId xmlns:a16="http://schemas.microsoft.com/office/drawing/2014/main" id="{D92DDA16-12DE-134F-B2D5-7BCE209C8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998" y="0"/>
            <a:ext cx="4120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8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D69362-1F30-2B3B-C274-E1EA90CDD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66" y="1257956"/>
            <a:ext cx="5710312" cy="4043903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14999"/>
              </a:lnSpc>
            </a:pPr>
            <a:r>
              <a:rPr lang="fi-FI" sz="2000">
                <a:solidFill>
                  <a:schemeClr val="tx1"/>
                </a:solidFill>
                <a:latin typeface="Montserrat" panose="00000500000000000000" pitchFamily="2" charset="0"/>
              </a:rPr>
              <a:t>Yhteisten tutkinnonosien valinnaisia tutkinnonosia</a:t>
            </a: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Urheilijana toimiminen 3osp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Urheiluvalmentautujana kehittyminen 3osp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Urheiluvalmentautumisen merkitys 3osp</a:t>
            </a:r>
          </a:p>
          <a:p>
            <a:pPr marL="457200" lvl="1" indent="0">
              <a:lnSpc>
                <a:spcPct val="114999"/>
              </a:lnSpc>
              <a:buNone/>
            </a:pPr>
            <a:endParaRPr lang="fi-FI" sz="1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fi-FI" sz="2000">
                <a:solidFill>
                  <a:schemeClr val="tx1"/>
                </a:solidFill>
                <a:latin typeface="Montserrat" panose="00000500000000000000" pitchFamily="2" charset="0"/>
              </a:rPr>
              <a:t>Yksi ammatillinen valinnainen tutkinnonosa (15osp)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fi-FI" sz="200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Mahdollisuus valita 3 alla olevista kokonaisuuksista: </a:t>
            </a:r>
            <a:endParaRPr lang="fi-FI" sz="20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Aktiivinen kilpaurheilija 1 (5osp)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Aktiivinen kilpaurheilija 2 (5osp)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Kilpaurheilijaksi kehittyminen (5osp)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Ammattimaiseksi urheilijaksi kehittyminen (5osp)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Ammattimainen urheilija (5osp)</a:t>
            </a:r>
          </a:p>
          <a:p>
            <a:pPr marL="285750" indent="-285750">
              <a:lnSpc>
                <a:spcPct val="114999"/>
              </a:lnSpc>
            </a:pPr>
            <a:endParaRPr lang="fi-FI" sz="20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fi-FI" sz="2000">
                <a:solidFill>
                  <a:schemeClr val="tx1"/>
                </a:solidFill>
                <a:latin typeface="Montserrat" panose="00000500000000000000" pitchFamily="2" charset="0"/>
              </a:rPr>
              <a:t>Omassa toimintaympäristössä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Työelämässä oppimista &amp; työelämäjaksoja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>
                <a:solidFill>
                  <a:schemeClr val="tx1"/>
                </a:solidFill>
                <a:latin typeface="Montserrat" panose="00000500000000000000" pitchFamily="2" charset="0"/>
              </a:rPr>
              <a:t>Eri tutkinnonosien näyttöjen suoritukset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730247-395E-7804-7DCD-415FF524DAAE}"/>
              </a:ext>
            </a:extLst>
          </p:cNvPr>
          <p:cNvSpPr txBox="1"/>
          <p:nvPr/>
        </p:nvSpPr>
        <p:spPr>
          <a:xfrm>
            <a:off x="114185" y="-15391"/>
            <a:ext cx="5494359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i-FI" sz="26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OPISKELUN JA URHEILUN YHDISTÄMINEN: OPINNOT URHEILLEN </a:t>
            </a:r>
            <a:endParaRPr lang="fi-FI" sz="2600"/>
          </a:p>
        </p:txBody>
      </p:sp>
      <p:pic>
        <p:nvPicPr>
          <p:cNvPr id="14" name="Kuva 13" descr="Kuva, joka sisältää kohteen yleisurheilu, henkilö, piha-, urheilu&#10;&#10;Kuvaus luotu automaattisesti">
            <a:extLst>
              <a:ext uri="{FF2B5EF4-FFF2-40B4-BE49-F238E27FC236}">
                <a16:creationId xmlns:a16="http://schemas.microsoft.com/office/drawing/2014/main" id="{9647B671-A28E-D127-2FAB-9798DB633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9" b="3043"/>
          <a:stretch/>
        </p:blipFill>
        <p:spPr>
          <a:xfrm>
            <a:off x="5722603" y="-9576"/>
            <a:ext cx="3421397" cy="484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11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/>
          <p:nvPr/>
        </p:nvSpPr>
        <p:spPr>
          <a:xfrm>
            <a:off x="-9525" y="0"/>
            <a:ext cx="9153600" cy="5143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9"/>
          <p:cNvPicPr preferRelativeResize="0"/>
          <p:nvPr/>
        </p:nvPicPr>
        <p:blipFill rotWithShape="1">
          <a:blip r:embed="rId3">
            <a:alphaModFix/>
          </a:blip>
          <a:srcRect l="32968" r="6302"/>
          <a:stretch/>
        </p:blipFill>
        <p:spPr>
          <a:xfrm>
            <a:off x="4457700" y="0"/>
            <a:ext cx="468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9"/>
          <p:cNvSpPr txBox="1"/>
          <p:nvPr/>
        </p:nvSpPr>
        <p:spPr>
          <a:xfrm>
            <a:off x="304700" y="-4849"/>
            <a:ext cx="4505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Opiskelijan tuki</a:t>
            </a:r>
            <a:endParaRPr sz="3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-9475" y="4839050"/>
            <a:ext cx="915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4">
            <a:alphaModFix/>
          </a:blip>
          <a:srcRect t="58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9"/>
          <p:cNvSpPr txBox="1"/>
          <p:nvPr/>
        </p:nvSpPr>
        <p:spPr>
          <a:xfrm>
            <a:off x="304700" y="855190"/>
            <a:ext cx="36480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000" b="0" i="0" strike="noStrike">
                <a:solidFill>
                  <a:srgbClr val="FFFFFF"/>
                </a:solidFill>
                <a:effectLst/>
                <a:latin typeface="Raleway"/>
              </a:rPr>
              <a:t>Erityisopettaja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000">
                <a:solidFill>
                  <a:srgbClr val="FFFFFF"/>
                </a:solidFill>
                <a:latin typeface="Raleway"/>
              </a:rPr>
              <a:t>Opintojen ohjaaja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000" b="0" i="0" strike="noStrike">
                <a:solidFill>
                  <a:srgbClr val="FFFFFF"/>
                </a:solidFill>
                <a:effectLst/>
                <a:latin typeface="Raleway"/>
              </a:rPr>
              <a:t>Terveydenhuolto</a:t>
            </a:r>
            <a:endParaRPr lang="fi-FI" sz="2000">
              <a:solidFill>
                <a:srgbClr val="FFFFFF"/>
              </a:solidFill>
              <a:latin typeface="Raleway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i-FI" sz="2000" b="0" i="0" strike="noStrike">
              <a:solidFill>
                <a:srgbClr val="FFFFFF"/>
              </a:solidFill>
              <a:effectLst/>
              <a:latin typeface="Raleway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000" b="0" i="0" strike="noStrike">
                <a:solidFill>
                  <a:srgbClr val="FFFFFF"/>
                </a:solidFill>
                <a:effectLst/>
                <a:latin typeface="Raleway"/>
              </a:rPr>
              <a:t>Asuntolaohjaaja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000" b="0" i="0" strike="noStrike">
                <a:solidFill>
                  <a:srgbClr val="FFFFFF"/>
                </a:solidFill>
                <a:effectLst/>
                <a:latin typeface="Raleway"/>
              </a:rPr>
              <a:t>Järjestyssäännöt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i-FI" sz="2000">
              <a:solidFill>
                <a:srgbClr val="FFFFFF"/>
              </a:solidFill>
              <a:latin typeface="Raleway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000"/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i-FI" sz="2000" b="0">
                <a:effectLst/>
              </a:rPr>
            </a:br>
            <a:r>
              <a:rPr lang="fi-FI" sz="1800" b="0" i="0" u="none" strike="noStrike">
                <a:solidFill>
                  <a:srgbClr val="FFFFFF"/>
                </a:solidFill>
                <a:effectLst/>
                <a:latin typeface="Raleway"/>
              </a:rPr>
              <a:t>Opiskelijan suojaaminen väkivallalta, kiusaamiselta ja häirinnältä: </a:t>
            </a:r>
            <a:r>
              <a:rPr lang="fi-FI" sz="1800" b="1" i="0" u="none" strike="noStrike">
                <a:solidFill>
                  <a:srgbClr val="FFFFFF"/>
                </a:solidFill>
                <a:effectLst/>
                <a:latin typeface="Raleway"/>
              </a:rPr>
              <a:t>Nollalinja</a:t>
            </a:r>
            <a:endParaRPr sz="1500" b="0" i="0" u="none" strike="noStrike" cap="none">
              <a:solidFill>
                <a:schemeClr val="lt1"/>
              </a:solidFill>
              <a:latin typeface="Raleway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/>
        </p:nvSpPr>
        <p:spPr>
          <a:xfrm>
            <a:off x="304799" y="400050"/>
            <a:ext cx="8474869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-FI" sz="310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HAKEUTUMINEN OPINTOIHIN</a:t>
            </a:r>
            <a:endParaRPr sz="3100" b="0" i="0" u="none" strike="noStrike" cap="none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114301" y="1057396"/>
            <a:ext cx="9079581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2400" b="1">
                <a:latin typeface="Montserrat" panose="00000500000000000000" pitchFamily="2" charset="0"/>
              </a:rPr>
              <a:t>Yhteishaku 18</a:t>
            </a:r>
            <a:r>
              <a:rPr lang="fi-FI" sz="2400" b="1" i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</a:t>
            </a:r>
            <a:r>
              <a:rPr lang="fi-FI" sz="2400" b="1">
                <a:latin typeface="Montserrat" panose="00000500000000000000" pitchFamily="2" charset="0"/>
              </a:rPr>
              <a:t>2</a:t>
            </a:r>
            <a:r>
              <a:rPr lang="fi-FI" sz="2400" b="1" i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.-</a:t>
            </a:r>
            <a:r>
              <a:rPr lang="fi-FI" sz="2400" b="1">
                <a:latin typeface="Montserrat" panose="00000500000000000000" pitchFamily="2" charset="0"/>
              </a:rPr>
              <a:t>18</a:t>
            </a:r>
            <a:r>
              <a:rPr lang="fi-FI" sz="2400" b="1" i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.3.2025</a:t>
            </a:r>
            <a:endParaRPr lang="fi-FI" sz="2400" b="1">
              <a:latin typeface="Montserrat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fi-FI" sz="2000">
              <a:latin typeface="Montserrat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fi-FI" sz="2000">
              <a:latin typeface="Montserrat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fi-FI" sz="2000">
                <a:latin typeface="Montserrat" panose="00000500000000000000" pitchFamily="2" charset="0"/>
              </a:rPr>
            </a:br>
            <a:r>
              <a:rPr lang="fi-FI" sz="2000">
                <a:latin typeface="Montserrat" panose="00000500000000000000" pitchFamily="2" charset="0"/>
              </a:rPr>
              <a:t>					</a:t>
            </a:r>
            <a:r>
              <a:rPr lang="fi-FI" sz="2400" b="1" i="1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Pääsykokeet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fi-FI" sz="2400" b="1" i="1">
              <a:latin typeface="Montserrat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2400" b="1" i="1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					ti.6.5.2025</a:t>
            </a:r>
            <a:endParaRPr sz="2400" b="0" i="0" u="none" strike="noStrike" cap="none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0FCD77A-CAC3-37A8-42DF-E2E39BED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76" y="2355522"/>
            <a:ext cx="3295651" cy="172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150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6"/>
          <p:cNvPicPr preferRelativeResize="0"/>
          <p:nvPr/>
        </p:nvPicPr>
        <p:blipFill rotWithShape="1">
          <a:blip r:embed="rId3">
            <a:alphaModFix/>
          </a:blip>
          <a:srcRect t="2043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4">
            <a:alphaModFix/>
          </a:blip>
          <a:srcRect l="58" r="59"/>
          <a:stretch/>
        </p:blipFill>
        <p:spPr>
          <a:xfrm>
            <a:off x="104775" y="4267201"/>
            <a:ext cx="1818301" cy="7484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"/>
          <p:cNvSpPr txBox="1"/>
          <p:nvPr/>
        </p:nvSpPr>
        <p:spPr>
          <a:xfrm>
            <a:off x="304800" y="1909950"/>
            <a:ext cx="4505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" sz="310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KIITOS!</a:t>
            </a:r>
            <a:endParaRPr sz="3100" b="0" i="0" u="none" strike="noStrike" cap="none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04800" y="239825"/>
            <a:ext cx="450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2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KOLMEN KAMPUKSEN URHEILUOPISTO</a:t>
            </a:r>
            <a:endParaRPr sz="22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t="15291" b="22596"/>
          <a:stretch/>
        </p:blipFill>
        <p:spPr>
          <a:xfrm>
            <a:off x="4457700" y="0"/>
            <a:ext cx="4686300" cy="16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304800" y="1101725"/>
            <a:ext cx="3648000" cy="340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Kisakallion Urheiluopiston ja Liikuntakeskus Pajulahden ammatilliset koulutukset yhdistyvät 1.1.2023 Kolmen kampuksen urheiluopistoksi.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1.1.2025 alkaen kaikki toiminnot Pajulahden ja Kisakallion osalta yhdistyvät yhdeksi 3kampuksen urheiluopistoksi.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Kolmen kampuksen urheiluopisto järjestää koulutusta Kisakalliossa (Lohjalla), Pajulahdessa (Lahdessa) ja Helsingissä.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i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Kolmen kampuksen urheiluopisto on opiskelijamäärältään Suomen suurin liikunta-alan ammatillinen kouluttaja.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t="32287" b="15347"/>
          <a:stretch/>
        </p:blipFill>
        <p:spPr>
          <a:xfrm>
            <a:off x="4457700" y="1634400"/>
            <a:ext cx="4686300" cy="163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6">
            <a:alphaModFix/>
          </a:blip>
          <a:srcRect l="3771" t="22090" r="981" b="10746"/>
          <a:stretch/>
        </p:blipFill>
        <p:spPr>
          <a:xfrm>
            <a:off x="4457700" y="3236725"/>
            <a:ext cx="4686300" cy="160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/>
        </p:nvSpPr>
        <p:spPr>
          <a:xfrm>
            <a:off x="304800" y="400050"/>
            <a:ext cx="4505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-FI" sz="3100" b="0" i="0" u="none" strike="noStrike" cap="none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TERVETULOA</a:t>
            </a:r>
            <a:endParaRPr sz="3100" b="0" i="0" u="none" strike="noStrike" cap="none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304800" y="1061850"/>
            <a:ext cx="73629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br>
              <a:rPr lang="fi-FI" sz="2000"/>
            </a:br>
            <a:endParaRPr sz="1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EBBFBE-E603-4B70-9465-97E6C4EB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127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11700" y="1400325"/>
            <a:ext cx="8520600" cy="31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indent="-317500">
              <a:buClr>
                <a:srgbClr val="595959"/>
              </a:buClr>
              <a:buSzPts val="1400"/>
              <a:buFont typeface="Montserrat,Sans-Serif"/>
              <a:buChar char="●"/>
            </a:pPr>
            <a:r>
              <a:rPr lang="fi" sz="2400">
                <a:solidFill>
                  <a:schemeClr val="dk1"/>
                </a:solidFill>
                <a:latin typeface="Montserrat"/>
              </a:rPr>
              <a:t>Olet kiinnostunut liikunnasta ja urheilusta.</a:t>
            </a:r>
            <a:endParaRPr lang="en-US" sz="2400">
              <a:solidFill>
                <a:schemeClr val="dk1"/>
              </a:solidFill>
              <a:latin typeface="Montserrat"/>
            </a:endParaRPr>
          </a:p>
          <a:p>
            <a:pPr indent="-317500">
              <a:lnSpc>
                <a:spcPct val="114999"/>
              </a:lnSpc>
              <a:buClr>
                <a:srgbClr val="595959"/>
              </a:buClr>
              <a:buSzPts val="1400"/>
              <a:buFont typeface="Montserrat,Sans-Serif"/>
              <a:buChar char="●"/>
            </a:pPr>
            <a:r>
              <a:rPr lang="fi" sz="2400">
                <a:solidFill>
                  <a:schemeClr val="dk1"/>
                </a:solidFill>
                <a:latin typeface="Montserrat"/>
              </a:rPr>
              <a:t>Pidät ihmisten kanssa toimimisesta. (vuorovaikutus)</a:t>
            </a:r>
            <a:endParaRPr lang="en-US" sz="2400">
              <a:solidFill>
                <a:schemeClr val="dk1"/>
              </a:solidFill>
              <a:latin typeface="Montserrat"/>
            </a:endParaRPr>
          </a:p>
          <a:p>
            <a:pPr indent="-317500">
              <a:lnSpc>
                <a:spcPct val="114999"/>
              </a:lnSpc>
              <a:buClr>
                <a:srgbClr val="595959"/>
              </a:buClr>
              <a:buSzPts val="1400"/>
              <a:buFont typeface="Montserrat,Sans-Serif"/>
              <a:buChar char="●"/>
            </a:pPr>
            <a:r>
              <a:rPr lang="fi" sz="2400">
                <a:solidFill>
                  <a:schemeClr val="dk1"/>
                </a:solidFill>
                <a:latin typeface="Montserrat"/>
              </a:rPr>
              <a:t>Olet kiinnostunut ohjaamaan ryhmiä ja yksilöitä.</a:t>
            </a:r>
            <a:endParaRPr lang="en-US" sz="2400">
              <a:solidFill>
                <a:schemeClr val="dk1"/>
              </a:solidFill>
              <a:latin typeface="Montserrat"/>
            </a:endParaRPr>
          </a:p>
          <a:p>
            <a:pPr indent="-317500">
              <a:lnSpc>
                <a:spcPct val="114999"/>
              </a:lnSpc>
              <a:buClr>
                <a:srgbClr val="595959"/>
              </a:buClr>
              <a:buSzPts val="1400"/>
              <a:buFont typeface="Montserrat,Sans-Serif"/>
              <a:buChar char="●"/>
            </a:pPr>
            <a:r>
              <a:rPr lang="fi" sz="2400">
                <a:solidFill>
                  <a:schemeClr val="dk1"/>
                </a:solidFill>
                <a:latin typeface="Montserrat"/>
              </a:rPr>
              <a:t>Haluat tulevassa ammatissa edistää lasten ja aikuisten liikkumista ja hyvinvointia.</a:t>
            </a:r>
            <a:endParaRPr lang="fi">
              <a:solidFill>
                <a:schemeClr val="dk1"/>
              </a:solidFill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311825" y="368000"/>
            <a:ext cx="85206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i" sz="2400" b="1">
                <a:solidFill>
                  <a:srgbClr val="35476A"/>
                </a:solidFill>
                <a:latin typeface="Montserrat"/>
              </a:rPr>
              <a:t>KENELLE LIIKUNNANOHJAUKSEN PERUSTUTKINTO SOPII?</a:t>
            </a:r>
            <a:endParaRPr lang="fi-F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/>
        </p:nvSpPr>
        <p:spPr>
          <a:xfrm>
            <a:off x="304800" y="400050"/>
            <a:ext cx="4505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-FI" sz="310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LIIKUNTANEUVOJA</a:t>
            </a:r>
            <a:endParaRPr sz="3100" b="0" i="0" u="none" strike="noStrike" cap="none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304800" y="1061850"/>
            <a:ext cx="7362900" cy="407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640"/>
              </a:spcBef>
              <a:spcAft>
                <a:spcPts val="0"/>
              </a:spcAft>
            </a:pPr>
            <a:r>
              <a:rPr lang="fi-FI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Ohjaa liikuntaa</a:t>
            </a:r>
            <a:r>
              <a:rPr lang="fi-FI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turvallisesti erilaisille asiakkaille</a:t>
            </a:r>
            <a:endParaRPr lang="fi-FI" sz="2800" b="0">
              <a:effectLst/>
            </a:endParaRPr>
          </a:p>
          <a:p>
            <a:pPr rtl="0">
              <a:spcBef>
                <a:spcPts val="640"/>
              </a:spcBef>
              <a:spcAft>
                <a:spcPts val="0"/>
              </a:spcAft>
            </a:pPr>
            <a:r>
              <a:rPr lang="fi-FI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Hyödyntää liikunnanohjauksessa erilaisia liikuntamuotoja, liikuntalajeja ja toimintaympäristöjä</a:t>
            </a:r>
            <a:endParaRPr lang="fi-FI" sz="2800" b="0">
              <a:effectLst/>
            </a:endParaRPr>
          </a:p>
          <a:p>
            <a:pPr rtl="0">
              <a:spcBef>
                <a:spcPts val="640"/>
              </a:spcBef>
              <a:spcAft>
                <a:spcPts val="0"/>
              </a:spcAft>
            </a:pPr>
            <a:r>
              <a:rPr lang="fi-FI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Antaa liikuntaneuvontaa</a:t>
            </a:r>
            <a:r>
              <a:rPr lang="fi-FI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ja toimii erilaisissa vuorovaikutustilanteissa liikunta-alan ammattilaisena</a:t>
            </a:r>
            <a:endParaRPr lang="fi-FI" sz="2800" b="0">
              <a:effectLst/>
            </a:endParaRPr>
          </a:p>
          <a:p>
            <a:pPr rtl="0">
              <a:spcBef>
                <a:spcPts val="640"/>
              </a:spcBef>
              <a:spcAft>
                <a:spcPts val="0"/>
              </a:spcAft>
            </a:pPr>
            <a:r>
              <a:rPr lang="fi-FI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Laatii</a:t>
            </a:r>
            <a:r>
              <a:rPr lang="fi-FI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asiakkaille terveyttä ja fyysistä toimintakykyä edistäviä </a:t>
            </a:r>
            <a:r>
              <a:rPr lang="fi-FI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liikuntaohjelmia</a:t>
            </a:r>
            <a:endParaRPr lang="fi-FI" sz="2800" b="0">
              <a:effectLst/>
            </a:endParaRPr>
          </a:p>
          <a:p>
            <a:pPr rtl="0">
              <a:spcBef>
                <a:spcPts val="640"/>
              </a:spcBef>
              <a:spcAft>
                <a:spcPts val="0"/>
              </a:spcAft>
            </a:pPr>
            <a:r>
              <a:rPr lang="fi-FI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Järjestää</a:t>
            </a:r>
            <a:r>
              <a:rPr lang="fi-FI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liikunta- tai kilpailu</a:t>
            </a:r>
            <a:r>
              <a:rPr lang="fi-FI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tapahtumia</a:t>
            </a:r>
          </a:p>
          <a:p>
            <a:pPr rtl="0">
              <a:spcBef>
                <a:spcPts val="640"/>
              </a:spcBef>
              <a:spcAft>
                <a:spcPts val="0"/>
              </a:spcAft>
            </a:pPr>
            <a:br>
              <a:rPr lang="fi-FI" sz="2800" b="0">
                <a:effectLst/>
              </a:rPr>
            </a:br>
            <a:r>
              <a:rPr lang="fi-FI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Liikuntaneuvoja voi erikoistua terveyttä edistävään liikuntaneuvontaan, valmentamiseen ja seuratoimintaan tai liikunnan palvelutuotantoon.</a:t>
            </a:r>
            <a:br>
              <a:rPr lang="fi-FI" sz="2000"/>
            </a:br>
            <a:endParaRPr sz="1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6140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/>
        </p:nvSpPr>
        <p:spPr>
          <a:xfrm>
            <a:off x="304799" y="400050"/>
            <a:ext cx="8474869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-FI" sz="310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LIIKUNTANEUVOJAN TYÖPAIKAT?</a:t>
            </a:r>
            <a:endParaRPr sz="3100" b="0" i="0" u="none" strike="noStrike" cap="none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304799" y="1376649"/>
            <a:ext cx="3857853" cy="364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Kunnan liikuntatoimi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Kuntokeskus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Uimahalli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Urheiluseura tai -järjestö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Lasten iltapäivätoiminta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Yrityksen työpaikkaliikuttaja</a:t>
            </a:r>
            <a:endParaRPr lang="fi-FI" sz="2000">
              <a:latin typeface="Montserrat" panose="000005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Itsenäinen ammatinharjoittaja</a:t>
            </a:r>
          </a:p>
          <a:p>
            <a:pPr rtl="0">
              <a:spcBef>
                <a:spcPts val="640"/>
              </a:spcBef>
              <a:spcAft>
                <a:spcPts val="0"/>
              </a:spcAft>
            </a:pPr>
            <a:br>
              <a:rPr lang="fi-FI" sz="2000"/>
            </a:br>
            <a:endParaRPr sz="1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C46D614-495F-1CD8-4A77-696231C0F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06" y="1282406"/>
            <a:ext cx="3648300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0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9525" y="0"/>
            <a:ext cx="9153600" cy="5143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/>
          <p:cNvSpPr/>
          <p:nvPr/>
        </p:nvSpPr>
        <p:spPr>
          <a:xfrm>
            <a:off x="2149625" y="743625"/>
            <a:ext cx="1478238" cy="560100"/>
          </a:xfrm>
          <a:prstGeom prst="chevron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158500" y="3902225"/>
            <a:ext cx="1545300" cy="7386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175175" y="2798900"/>
            <a:ext cx="1545300" cy="738600"/>
          </a:xfrm>
          <a:prstGeom prst="homePlate">
            <a:avLst>
              <a:gd name="adj" fmla="val 50000"/>
            </a:avLst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175600" y="1799350"/>
            <a:ext cx="1545300" cy="738600"/>
          </a:xfrm>
          <a:prstGeom prst="homePlate">
            <a:avLst>
              <a:gd name="adj" fmla="val 50000"/>
            </a:avLst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75600" y="723600"/>
            <a:ext cx="1545300" cy="7386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-9475" y="4839050"/>
            <a:ext cx="9153600" cy="30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/>
          <p:nvPr/>
        </p:nvSpPr>
        <p:spPr>
          <a:xfrm>
            <a:off x="2177700" y="840075"/>
            <a:ext cx="19146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>
                <a:solidFill>
                  <a:srgbClr val="35476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Lasten liikunnan ohjaaminen 20osp</a:t>
            </a:r>
            <a:endParaRPr sz="1000">
              <a:solidFill>
                <a:srgbClr val="35476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5476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202475" y="2888150"/>
            <a:ext cx="14418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VALINNAINEN 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 – 45osp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2106661" y="1865988"/>
            <a:ext cx="1936257" cy="4647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Valmentajana toimiminen  30 osp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251800" y="828152"/>
            <a:ext cx="17391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PAKOLLISET TUTKINNON OSAT</a:t>
            </a:r>
            <a:endParaRPr sz="10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70 osp</a:t>
            </a:r>
            <a:endParaRPr sz="10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158500" y="1839939"/>
            <a:ext cx="1400100" cy="50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VALINNAINEN 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30 – 60osp</a:t>
            </a:r>
          </a:p>
        </p:txBody>
      </p:sp>
      <p:sp>
        <p:nvSpPr>
          <p:cNvPr id="122" name="Google Shape;122;p19"/>
          <p:cNvSpPr txBox="1"/>
          <p:nvPr/>
        </p:nvSpPr>
        <p:spPr>
          <a:xfrm>
            <a:off x="2042964" y="1692612"/>
            <a:ext cx="22581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6507863" y="1515789"/>
            <a:ext cx="20892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4153332" y="1530345"/>
            <a:ext cx="26745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4167281" y="1862699"/>
            <a:ext cx="2181181" cy="4647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Terveysliikunnan ohjaaminen 30osp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2149625" y="4069775"/>
            <a:ext cx="4636200" cy="464700"/>
          </a:xfrm>
          <a:prstGeom prst="chevron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6425381" y="1848643"/>
            <a:ext cx="2329950" cy="487251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Liikuntapalveluiden tuottaminen 30osp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196450" y="4015025"/>
            <a:ext cx="14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YHTEISET TUTKINNON OSAT 35 osp</a:t>
            </a:r>
            <a:endParaRPr sz="10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2252413" y="4121838"/>
            <a:ext cx="48666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900">
                <a:solidFill>
                  <a:srgbClr val="35476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Viestintä – ja vuorovaikutusosaaminen, Matemaattis-luonnontieteellinen osaaminen, Yhteiskunta – ja työelämäosaaminen</a:t>
            </a:r>
            <a:endParaRPr sz="900">
              <a:solidFill>
                <a:srgbClr val="35476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 flipH="1">
            <a:off x="175600" y="180800"/>
            <a:ext cx="68013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LIIKUNNANOHJAUKSEN PERUSTUTKINTO 180 OSP</a:t>
            </a:r>
            <a:endParaRPr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2143013" y="2757488"/>
            <a:ext cx="2674500" cy="1169521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Uimahalliympäristössä työskentely 15 </a:t>
            </a:r>
            <a:r>
              <a:rPr lang="fi-FI" sz="8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Soveltavan liikunnan ohjaaminen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Ryhmäliikunnan ohjaaminen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Elämysliikunnan ohjaaminen 15 osp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Ilmastovastuullinen toiminta 15 osp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Kansainvälisessä toimintaympäristössä toimiminen 15 osp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Viestintä ja markkinointi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3759561" y="743625"/>
            <a:ext cx="1416327" cy="560100"/>
          </a:xfrm>
          <a:prstGeom prst="chevron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4902475" y="2757500"/>
            <a:ext cx="3900300" cy="11601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Yritystoiminnan suunnittelu 15 osp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Yrityksessä toimiminen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Huippuosaajana toimiminen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Työpaikkaohjaajaksi valmentautuminen 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Yhteiset tutkinnon osat, lukio-opinnot 1-25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Korkeakouluopinnot 5-15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Tutkinnon osa ammatillisesta tutkinnosta 5-15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Paikallisiin ammattitaitovaatimuksiin perustuva tutkinnon osa 5-15 osp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3766486" y="733718"/>
            <a:ext cx="1363451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>
                <a:solidFill>
                  <a:srgbClr val="35476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Aikuisliikunnan ohjaaminen 20osp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692AF631-EA37-BF3B-F7D7-F72940C86C5C}"/>
              </a:ext>
            </a:extLst>
          </p:cNvPr>
          <p:cNvSpPr/>
          <p:nvPr/>
        </p:nvSpPr>
        <p:spPr>
          <a:xfrm>
            <a:off x="5293112" y="733718"/>
            <a:ext cx="1254813" cy="5778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>
                <a:solidFill>
                  <a:schemeClr val="tx1"/>
                </a:solidFill>
              </a:rPr>
              <a:t>Liikuntaneuvonta</a:t>
            </a:r>
          </a:p>
          <a:p>
            <a:pPr algn="ctr"/>
            <a:r>
              <a:rPr lang="fi-FI" sz="1000">
                <a:solidFill>
                  <a:schemeClr val="tx1"/>
                </a:solidFill>
              </a:rPr>
              <a:t>20 </a:t>
            </a:r>
            <a:r>
              <a:rPr lang="fi-FI" sz="1000" err="1">
                <a:solidFill>
                  <a:schemeClr val="tx1"/>
                </a:solidFill>
              </a:rPr>
              <a:t>osp</a:t>
            </a:r>
            <a:endParaRPr lang="fi-FI" sz="1000">
              <a:solidFill>
                <a:schemeClr val="tx1"/>
              </a:solidFill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A8D3A97D-80ED-3E4F-C1D6-FD8EF96CA749}"/>
              </a:ext>
            </a:extLst>
          </p:cNvPr>
          <p:cNvSpPr/>
          <p:nvPr/>
        </p:nvSpPr>
        <p:spPr>
          <a:xfrm>
            <a:off x="6653560" y="743624"/>
            <a:ext cx="1254813" cy="5461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>
                <a:solidFill>
                  <a:schemeClr val="tx1"/>
                </a:solidFill>
              </a:rPr>
              <a:t>Tapahtuman järjestäminen</a:t>
            </a:r>
          </a:p>
          <a:p>
            <a:pPr algn="ctr"/>
            <a:r>
              <a:rPr lang="fi-FI" sz="1000">
                <a:solidFill>
                  <a:schemeClr val="tx1"/>
                </a:solidFill>
              </a:rPr>
              <a:t>10 </a:t>
            </a:r>
            <a:r>
              <a:rPr lang="fi-FI" sz="1000" err="1">
                <a:solidFill>
                  <a:schemeClr val="tx1"/>
                </a:solidFill>
              </a:rPr>
              <a:t>osp</a:t>
            </a:r>
            <a:endParaRPr lang="fi-FI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/>
        </p:nvSpPr>
        <p:spPr>
          <a:xfrm>
            <a:off x="311825" y="368000"/>
            <a:ext cx="7643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LIIKUNNANOHJAUKSEN PERUSTUTKINNON OPINNOT</a:t>
            </a:r>
            <a:endParaRPr sz="24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825" y="1501750"/>
            <a:ext cx="6153600" cy="29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5476A"/>
              </a:buClr>
              <a:buSzPts val="1600"/>
              <a:buFont typeface="Montserrat"/>
              <a:buChar char="●"/>
            </a:pPr>
            <a:r>
              <a:rPr lang="fi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HOKS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>
              <a:lnSpc>
                <a:spcPct val="150000"/>
              </a:lnSpc>
              <a:buClr>
                <a:srgbClr val="35476A"/>
              </a:buClr>
              <a:buSzPts val="1600"/>
              <a:buFont typeface="Montserrat"/>
              <a:buChar char="●"/>
            </a:pPr>
            <a:r>
              <a:rPr lang="fi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Opintojen kesto 3 vuotta (jatkuva haku 2v)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5476A"/>
              </a:buClr>
              <a:buSzPts val="1600"/>
              <a:buFont typeface="Montserrat"/>
              <a:buChar char="●"/>
            </a:pPr>
            <a:r>
              <a:rPr lang="fi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Opiskelumuodot: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600"/>
              <a:buFont typeface="Montserrat"/>
              <a:buChar char="●"/>
            </a:pPr>
            <a:r>
              <a:rPr lang="fi-FI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Päiväopiskelu</a:t>
            </a:r>
          </a:p>
          <a:p>
            <a:pPr marL="914400" indent="-330200">
              <a:lnSpc>
                <a:spcPct val="150000"/>
              </a:lnSpc>
              <a:buClr>
                <a:srgbClr val="8DC63F"/>
              </a:buClr>
              <a:buSzPts val="1600"/>
              <a:buFont typeface="Montserrat"/>
              <a:buChar char="●"/>
            </a:pPr>
            <a:r>
              <a:rPr lang="fi-FI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Monimuoto – opiskelu (jatkuva haku)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600"/>
              <a:buFont typeface="Montserrat"/>
              <a:buChar char="●"/>
            </a:pPr>
            <a:r>
              <a:rPr lang="fi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Työpaikalla oppiminen koulutussopimuksella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600"/>
              <a:buFont typeface="Montserrat"/>
              <a:buChar char="●"/>
            </a:pPr>
            <a:r>
              <a:rPr lang="fi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Oppisopimusopiskelu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fi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Näytöt työelämässä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/>
          <p:nvPr/>
        </p:nvSpPr>
        <p:spPr>
          <a:xfrm>
            <a:off x="-9525" y="0"/>
            <a:ext cx="9153600" cy="5143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l="19639" r="19633"/>
          <a:stretch/>
        </p:blipFill>
        <p:spPr>
          <a:xfrm>
            <a:off x="4457700" y="0"/>
            <a:ext cx="4686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320850" y="432100"/>
            <a:ext cx="3925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MAHDOLLISUUKSIA OPINNOISSA</a:t>
            </a:r>
            <a:endParaRPr sz="2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-9475" y="4839050"/>
            <a:ext cx="9153600" cy="30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320850" y="1664750"/>
            <a:ext cx="3925500" cy="28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fi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Kansainväliset vaihtomahdollisuudet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fi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Väyläopinnot ammattikorkeakouluun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fi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Kahden tutkinnon opinnot (Kisakallion kampus)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fi-FI" sz="18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Kaksoisura-&gt; urheilijastatus, Urheiluoppilaitos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C95D2D0D389914E9B0FF7A4D93E46B1" ma:contentTypeVersion="8" ma:contentTypeDescription="Luo uusi asiakirja." ma:contentTypeScope="" ma:versionID="293ab875cf248f50106835838fa94fd5">
  <xsd:schema xmlns:xsd="http://www.w3.org/2001/XMLSchema" xmlns:xs="http://www.w3.org/2001/XMLSchema" xmlns:p="http://schemas.microsoft.com/office/2006/metadata/properties" xmlns:ns2="5f7c4616-6720-48fc-b86e-56c4acb118bc" xmlns:ns3="79e975ea-3fca-4391-aafd-5b6fdbb99ca6" targetNamespace="http://schemas.microsoft.com/office/2006/metadata/properties" ma:root="true" ma:fieldsID="ae501929ac1eb59f8e5a944651a875eb" ns2:_="" ns3:_="">
    <xsd:import namespace="5f7c4616-6720-48fc-b86e-56c4acb118bc"/>
    <xsd:import namespace="79e975ea-3fca-4391-aafd-5b6fdbb99c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c4616-6720-48fc-b86e-56c4acb118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a5cc2b45-7a83-4d61-99ce-3a5382d508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975ea-3fca-4391-aafd-5b6fdbb99ca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4cfcbf7-35e7-482a-bae9-2a8ebd9f4030}" ma:internalName="TaxCatchAll" ma:showField="CatchAllData" ma:web="79e975ea-3fca-4391-aafd-5b6fdbb99c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e975ea-3fca-4391-aafd-5b6fdbb99ca6" xsi:nil="true"/>
    <lcf76f155ced4ddcb4097134ff3c332f xmlns="5f7c4616-6720-48fc-b86e-56c4acb118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574946-1033-4D0D-BAB0-3F5BBAA724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949A7A-93E1-4D01-8087-86779E6F3A32}">
  <ds:schemaRefs>
    <ds:schemaRef ds:uri="5f7c4616-6720-48fc-b86e-56c4acb118bc"/>
    <ds:schemaRef ds:uri="79e975ea-3fca-4391-aafd-5b6fdbb99c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2E5A6EB-A53C-4447-98FC-4456DC0FAFAF}">
  <ds:schemaRefs>
    <ds:schemaRef ds:uri="5f7c4616-6720-48fc-b86e-56c4acb118bc"/>
    <ds:schemaRef ds:uri="79e975ea-3fca-4391-aafd-5b6fdbb99c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Näytössä katseltava esitys (16:9)</PresentationFormat>
  <Slides>18</Slides>
  <Notes>18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19" baseType="lpstr">
      <vt:lpstr>Simple Light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5</cp:revision>
  <dcterms:modified xsi:type="dcterms:W3CDTF">2024-11-05T10:56:08Z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0x010100BC95D2D0D389914E9B0FF7A4D93E46B1</vt:lpwstr>
  </property>
</Properties>
</file>