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DFE8"/>
          </a:solidFill>
        </a:fill>
      </a:tcStyle>
    </a:wholeTbl>
    <a:band2H>
      <a:tcTxStyle b="def" i="def"/>
      <a:tcStyle>
        <a:tcBdr/>
        <a:fill>
          <a:solidFill>
            <a:srgbClr val="E7F0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7D2CB"/>
          </a:solidFill>
        </a:fill>
      </a:tcStyle>
    </a:wholeTbl>
    <a:band2H>
      <a:tcTxStyle b="def" i="def"/>
      <a:tcStyle>
        <a:tcBdr/>
        <a:fill>
          <a:solidFill>
            <a:srgbClr val="FBEA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6CDCE"/>
          </a:solidFill>
        </a:fill>
      </a:tcStyle>
    </a:wholeTbl>
    <a:band2H>
      <a:tcTxStyle b="def" i="def"/>
      <a:tcStyle>
        <a:tcBdr/>
        <a:fill>
          <a:solidFill>
            <a:srgbClr val="ECE7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2" name="Shape 12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Arial"/>
      </a:defRPr>
    </a:lvl1pPr>
    <a:lvl2pPr indent="228600" latinLnBrk="0">
      <a:defRPr sz="1200">
        <a:latin typeface="+mn-lt"/>
        <a:ea typeface="+mn-ea"/>
        <a:cs typeface="+mn-cs"/>
        <a:sym typeface="Arial"/>
      </a:defRPr>
    </a:lvl2pPr>
    <a:lvl3pPr indent="457200" latinLnBrk="0">
      <a:defRPr sz="1200">
        <a:latin typeface="+mn-lt"/>
        <a:ea typeface="+mn-ea"/>
        <a:cs typeface="+mn-cs"/>
        <a:sym typeface="Arial"/>
      </a:defRPr>
    </a:lvl3pPr>
    <a:lvl4pPr indent="685800" latinLnBrk="0">
      <a:defRPr sz="1200">
        <a:latin typeface="+mn-lt"/>
        <a:ea typeface="+mn-ea"/>
        <a:cs typeface="+mn-cs"/>
        <a:sym typeface="Arial"/>
      </a:defRPr>
    </a:lvl4pPr>
    <a:lvl5pPr indent="914400" latinLnBrk="0">
      <a:defRPr sz="1200">
        <a:latin typeface="+mn-lt"/>
        <a:ea typeface="+mn-ea"/>
        <a:cs typeface="+mn-cs"/>
        <a:sym typeface="Arial"/>
      </a:defRPr>
    </a:lvl5pPr>
    <a:lvl6pPr indent="1143000" latinLnBrk="0">
      <a:defRPr sz="1200">
        <a:latin typeface="+mn-lt"/>
        <a:ea typeface="+mn-ea"/>
        <a:cs typeface="+mn-cs"/>
        <a:sym typeface="Arial"/>
      </a:defRPr>
    </a:lvl6pPr>
    <a:lvl7pPr indent="1371600" latinLnBrk="0">
      <a:defRPr sz="1200">
        <a:latin typeface="+mn-lt"/>
        <a:ea typeface="+mn-ea"/>
        <a:cs typeface="+mn-cs"/>
        <a:sym typeface="Arial"/>
      </a:defRPr>
    </a:lvl7pPr>
    <a:lvl8pPr indent="1600200" latinLnBrk="0">
      <a:defRPr sz="1200">
        <a:latin typeface="+mn-lt"/>
        <a:ea typeface="+mn-ea"/>
        <a:cs typeface="+mn-cs"/>
        <a:sym typeface="Arial"/>
      </a:defRPr>
    </a:lvl8pPr>
    <a:lvl9pPr indent="1828800" latinLnBrk="0"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title</a:t>
            </a:r>
          </a:p>
        </p:txBody>
      </p:sp>
      <p:sp>
        <p:nvSpPr>
          <p:cNvPr id="96" name="Shape 96"/>
          <p:cNvSpPr/>
          <p:nvPr>
            <p:ph type="body" idx="1"/>
          </p:nvPr>
        </p:nvSpPr>
        <p:spPr>
          <a:xfrm rot="5400000">
            <a:off x="2309017" y="-251618"/>
            <a:ext cx="4525964" cy="82296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text</a:t>
            </a:r>
          </a:p>
        </p:txBody>
      </p:sp>
      <p:sp>
        <p:nvSpPr>
          <p:cNvPr id="97" name="Shape 9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type="title"/>
          </p:nvPr>
        </p:nvSpPr>
        <p:spPr>
          <a:xfrm rot="5400000">
            <a:off x="4732337" y="2171700"/>
            <a:ext cx="5851526" cy="2057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title</a:t>
            </a:r>
          </a:p>
        </p:txBody>
      </p:sp>
      <p:sp>
        <p:nvSpPr>
          <p:cNvPr id="105" name="Shape 105"/>
          <p:cNvSpPr/>
          <p:nvPr>
            <p:ph type="body" idx="1"/>
          </p:nvPr>
        </p:nvSpPr>
        <p:spPr>
          <a:xfrm rot="5400000">
            <a:off x="541337" y="190500"/>
            <a:ext cx="5851526" cy="60197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text</a:t>
            </a:r>
          </a:p>
        </p:txBody>
      </p:sp>
      <p:sp>
        <p:nvSpPr>
          <p:cNvPr id="106" name="Shape 10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Insigths_kielioppidi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14" name="Shape 114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marL="954314" indent="-319314">
              <a:buClr>
                <a:schemeClr val="accent1"/>
              </a:buClr>
              <a:buChar char="•"/>
              <a:defRPr>
                <a:solidFill>
                  <a:schemeClr val="accent1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5" name="Shape 115"/>
          <p:cNvSpPr/>
          <p:nvPr>
            <p:ph type="sldNum" sz="quarter" idx="2"/>
          </p:nvPr>
        </p:nvSpPr>
        <p:spPr>
          <a:xfrm>
            <a:off x="8422857" y="6404312"/>
            <a:ext cx="263943" cy="2692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Insigths_kielioppidi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r>
              <a:t>Click to add title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20" name="Shape 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title</a:t>
            </a:r>
          </a:p>
        </p:txBody>
      </p:sp>
      <p:sp>
        <p:nvSpPr>
          <p:cNvPr id="28" name="Shape 28"/>
          <p:cNvSpPr/>
          <p:nvPr>
            <p:ph type="body" sz="quarter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marL="0" indent="0" algn="ctr">
              <a:buClrTx/>
              <a:buSzTx/>
              <a:buFontTx/>
              <a:buNone/>
              <a:defRPr>
                <a:solidFill>
                  <a:srgbClr val="888888"/>
                </a:solidFill>
              </a:defRPr>
            </a:lvl1pPr>
          </a:lstStyle>
          <a:p>
            <a:pPr/>
            <a:r>
              <a:t>Click to add subtitle</a:t>
            </a:r>
          </a:p>
        </p:txBody>
      </p:sp>
      <p:sp>
        <p:nvSpPr>
          <p:cNvPr id="29" name="Shape 2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t">
            <a:normAutofit fontScale="100000" lnSpcReduction="0"/>
          </a:bodyPr>
          <a:lstStyle>
            <a:lvl1pPr algn="l">
              <a:defRPr b="1" sz="4000"/>
            </a:lvl1pPr>
          </a:lstStyle>
          <a:p>
            <a:pPr/>
            <a:r>
              <a:t>Click to add title</a:t>
            </a:r>
          </a:p>
        </p:txBody>
      </p:sp>
      <p:sp>
        <p:nvSpPr>
          <p:cNvPr id="37" name="Shape 37"/>
          <p:cNvSpPr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38" name="Shape 3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title</a:t>
            </a:r>
          </a:p>
        </p:txBody>
      </p:sp>
      <p:sp>
        <p:nvSpPr>
          <p:cNvPr id="46" name="Shape 46"/>
          <p:cNvSpPr/>
          <p:nvPr>
            <p:ph type="body" sz="half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indent="-165100">
              <a:spcBef>
                <a:spcPts val="500"/>
              </a:spcBef>
              <a:defRPr sz="2800"/>
            </a:lvl1pPr>
          </a:lstStyle>
          <a:p>
            <a:pPr/>
            <a:r>
              <a:t>Click to add text</a:t>
            </a:r>
          </a:p>
        </p:txBody>
      </p:sp>
      <p:sp>
        <p:nvSpPr>
          <p:cNvPr id="47" name="Shape 47"/>
          <p:cNvSpPr/>
          <p:nvPr>
            <p:ph type="body" sz="half" idx="13"/>
          </p:nvPr>
        </p:nvSpPr>
        <p:spPr>
          <a:xfrm>
            <a:off x="4648199" y="1600200"/>
            <a:ext cx="4038600" cy="45259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indent="-165100">
              <a:spcBef>
                <a:spcPts val="500"/>
              </a:spcBef>
              <a:defRPr sz="2800"/>
            </a:pPr>
          </a:p>
        </p:txBody>
      </p:sp>
      <p:sp>
        <p:nvSpPr>
          <p:cNvPr id="48" name="Shape 4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title</a:t>
            </a:r>
          </a:p>
        </p:txBody>
      </p:sp>
      <p:sp>
        <p:nvSpPr>
          <p:cNvPr id="56" name="Shape 56"/>
          <p:cNvSpPr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b="1" sz="2400"/>
            </a:lvl1pPr>
          </a:lstStyle>
          <a:p>
            <a:pPr/>
            <a:r>
              <a:t>Click to add text</a:t>
            </a:r>
          </a:p>
        </p:txBody>
      </p:sp>
      <p:sp>
        <p:nvSpPr>
          <p:cNvPr id="57" name="Shape 57"/>
          <p:cNvSpPr/>
          <p:nvPr>
            <p:ph type="body" sz="half" idx="13"/>
          </p:nvPr>
        </p:nvSpPr>
        <p:spPr>
          <a:xfrm>
            <a:off x="457199" y="2174874"/>
            <a:ext cx="4040189" cy="395128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indent="-190500">
              <a:spcBef>
                <a:spcPts val="400"/>
              </a:spcBef>
              <a:defRPr sz="2400"/>
            </a:pPr>
          </a:p>
        </p:txBody>
      </p:sp>
      <p:sp>
        <p:nvSpPr>
          <p:cNvPr id="58" name="Shape 58"/>
          <p:cNvSpPr/>
          <p:nvPr>
            <p:ph type="body" sz="quarter" idx="14"/>
          </p:nvPr>
        </p:nvSpPr>
        <p:spPr>
          <a:xfrm>
            <a:off x="4645024" y="1535112"/>
            <a:ext cx="4041775" cy="63976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/>
          <a:p>
            <a:pPr marL="0" indent="0">
              <a:spcBef>
                <a:spcPts val="400"/>
              </a:spcBef>
              <a:buClrTx/>
              <a:buSzTx/>
              <a:buFontTx/>
              <a:buNone/>
              <a:defRPr b="1" sz="2400"/>
            </a:pPr>
          </a:p>
        </p:txBody>
      </p:sp>
      <p:sp>
        <p:nvSpPr>
          <p:cNvPr id="59" name="Shape 59"/>
          <p:cNvSpPr/>
          <p:nvPr>
            <p:ph type="body" sz="half" idx="15"/>
          </p:nvPr>
        </p:nvSpPr>
        <p:spPr>
          <a:xfrm>
            <a:off x="4645024" y="2174874"/>
            <a:ext cx="4041775" cy="395128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indent="-190500">
              <a:spcBef>
                <a:spcPts val="400"/>
              </a:spcBef>
              <a:defRPr sz="2400"/>
            </a:pPr>
          </a:p>
        </p:txBody>
      </p:sp>
      <p:sp>
        <p:nvSpPr>
          <p:cNvPr id="60" name="Shape 6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title"/>
          </p:nvPr>
        </p:nvSpPr>
        <p:spPr>
          <a:xfrm>
            <a:off x="457200" y="274636"/>
            <a:ext cx="8229600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title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>
            <a:normAutofit fontScale="100000" lnSpcReduction="0"/>
          </a:bodyPr>
          <a:lstStyle>
            <a:lvl1pPr algn="l">
              <a:defRPr b="1" sz="2000"/>
            </a:lvl1pPr>
          </a:lstStyle>
          <a:p>
            <a:pPr/>
            <a:r>
              <a:t>Click to add title</a:t>
            </a:r>
          </a:p>
        </p:txBody>
      </p:sp>
      <p:sp>
        <p:nvSpPr>
          <p:cNvPr id="76" name="Shape 76"/>
          <p:cNvSpPr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/>
          <a:p>
            <a:pPr/>
            <a:r>
              <a:t>Click to add text</a:t>
            </a:r>
          </a:p>
        </p:txBody>
      </p:sp>
      <p:sp>
        <p:nvSpPr>
          <p:cNvPr id="77" name="Shape 77"/>
          <p:cNvSpPr/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spcBef>
                <a:spcPts val="200"/>
              </a:spcBef>
              <a:buClrTx/>
              <a:buSzTx/>
              <a:buFontTx/>
              <a:buNone/>
              <a:defRPr sz="1400"/>
            </a:pPr>
          </a:p>
        </p:txBody>
      </p:sp>
      <p:sp>
        <p:nvSpPr>
          <p:cNvPr id="78" name="Shape 7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title"/>
          </p:nvPr>
        </p:nvSpPr>
        <p:spPr>
          <a:xfrm>
            <a:off x="1792288" y="4800600"/>
            <a:ext cx="5486399" cy="5667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b">
            <a:normAutofit fontScale="100000" lnSpcReduction="0"/>
          </a:bodyPr>
          <a:lstStyle>
            <a:lvl1pPr algn="l">
              <a:defRPr b="1" sz="2000"/>
            </a:lvl1pPr>
          </a:lstStyle>
          <a:p>
            <a:pPr/>
            <a:r>
              <a:t>Click to add title</a:t>
            </a:r>
          </a:p>
        </p:txBody>
      </p:sp>
      <p:sp>
        <p:nvSpPr>
          <p:cNvPr id="86" name="Shape 86"/>
          <p:cNvSpPr/>
          <p:nvPr>
            <p:ph type="pic" sz="half" idx="13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87" name="Shape 87"/>
          <p:cNvSpPr/>
          <p:nvPr>
            <p:ph type="body" sz="quarter" idx="1"/>
          </p:nvPr>
        </p:nvSpPr>
        <p:spPr>
          <a:xfrm>
            <a:off x="1792288" y="5367337"/>
            <a:ext cx="5486399" cy="8048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 fontScale="100000" lnSpcReduction="0"/>
          </a:bodyPr>
          <a:lstStyle>
            <a:lvl1pPr marL="0" indent="0">
              <a:spcBef>
                <a:spcPts val="200"/>
              </a:spcBef>
              <a:buClrTx/>
              <a:buSzTx/>
              <a:buFontTx/>
              <a:buNone/>
              <a:defRPr sz="1400"/>
            </a:lvl1pPr>
          </a:lstStyle>
          <a:p>
            <a:pPr/>
            <a:r>
              <a:t>Click to add text</a:t>
            </a:r>
          </a:p>
        </p:txBody>
      </p:sp>
      <p:sp>
        <p:nvSpPr>
          <p:cNvPr id="88" name="Shape 8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</p:spPr>
        <p:txBody>
          <a:bodyPr lIns="91424" tIns="91424" rIns="91424" bIns="91424" anchor="ctr"/>
          <a:lstStyle/>
          <a:p>
            <a:pPr/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</p:spPr>
        <p:txBody>
          <a:bodyPr lIns="91424" tIns="91424" rIns="91424" bIns="91424"/>
          <a:lstStyle/>
          <a:p>
            <a:pPr/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8422857" y="6404312"/>
            <a:ext cx="263943" cy="269201"/>
          </a:xfrm>
          <a:prstGeom prst="rect">
            <a:avLst/>
          </a:prstGeom>
          <a:ln w="12700">
            <a:miter lim="400000"/>
          </a:ln>
        </p:spPr>
        <p:txBody>
          <a:bodyPr wrap="none" lIns="45699" tIns="45699" rIns="45699" bIns="45699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342900" marR="0" indent="-1397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58371" marR="0" indent="-123371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168400" marR="0" indent="-101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661160" marR="0" indent="-16256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18360" marR="0" indent="-16256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575560" marR="0" indent="-16256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32760" marR="0" indent="-16256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489959" marR="0" indent="-16255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3947159" marR="0" indent="-16255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type="title"/>
          </p:nvPr>
        </p:nvSpPr>
        <p:spPr>
          <a:xfrm>
            <a:off x="467541" y="575935"/>
            <a:ext cx="8424789" cy="917925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640079">
              <a:defRPr sz="2800"/>
            </a:pPr>
            <a:r>
              <a:t>Kestopreesens tulevan ajan ilmaisussa</a:t>
            </a:r>
            <a:br/>
            <a:r>
              <a:rPr b="0"/>
              <a:t>Käyttö</a:t>
            </a:r>
          </a:p>
        </p:txBody>
      </p:sp>
      <p:sp>
        <p:nvSpPr>
          <p:cNvPr id="151" name="Shape 151"/>
          <p:cNvSpPr/>
          <p:nvPr>
            <p:ph type="body" idx="1"/>
          </p:nvPr>
        </p:nvSpPr>
        <p:spPr>
          <a:xfrm>
            <a:off x="156111" y="1705731"/>
            <a:ext cx="8842925" cy="5001419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457200" indent="-457200">
              <a:lnSpc>
                <a:spcPct val="120000"/>
              </a:lnSpc>
              <a:spcBef>
                <a:spcPts val="500"/>
              </a:spcBef>
              <a:buClrTx/>
              <a:defRPr b="1" sz="2800">
                <a:solidFill>
                  <a:srgbClr val="000000"/>
                </a:solidFill>
              </a:defRPr>
            </a:pPr>
            <a:r>
              <a:t>Be + (not ) + -ing-muoto </a:t>
            </a:r>
            <a:r>
              <a:rPr b="0"/>
              <a:t>ilmaisee ennalta sovittuja järjestelyitä (lähi)tulevaisuudessa</a:t>
            </a:r>
          </a:p>
          <a:p>
            <a:pPr marL="0" indent="0">
              <a:spcBef>
                <a:spcPts val="500"/>
              </a:spcBef>
              <a:buSzTx/>
              <a:buNone/>
              <a:defRPr b="1" sz="2800">
                <a:solidFill>
                  <a:srgbClr val="000000"/>
                </a:solidFill>
              </a:defRPr>
            </a:pPr>
            <a:r>
              <a:t>	</a:t>
            </a:r>
            <a:r>
              <a:rPr>
                <a:solidFill>
                  <a:schemeClr val="accent1"/>
                </a:solidFill>
              </a:rPr>
              <a:t>Are </a:t>
            </a:r>
            <a:r>
              <a:rPr b="0">
                <a:solidFill>
                  <a:schemeClr val="accent1"/>
                </a:solidFill>
              </a:rPr>
              <a:t>you</a:t>
            </a:r>
            <a:r>
              <a:rPr>
                <a:solidFill>
                  <a:schemeClr val="accent1"/>
                </a:solidFill>
              </a:rPr>
              <a:t> meeting </a:t>
            </a:r>
            <a:r>
              <a:rPr b="0">
                <a:solidFill>
                  <a:schemeClr val="accent1"/>
                </a:solidFill>
              </a:rPr>
              <a:t>him tomorrow?</a:t>
            </a:r>
            <a:endParaRPr b="0">
              <a:solidFill>
                <a:schemeClr val="accent1"/>
              </a:solidFill>
            </a:endParaRPr>
          </a:p>
          <a:p>
            <a:pPr marL="0" indent="0">
              <a:spcBef>
                <a:spcPts val="500"/>
              </a:spcBef>
              <a:buSzTx/>
              <a:buNone/>
              <a:defRPr b="1" sz="2800"/>
            </a:pPr>
            <a:r>
              <a:t>	</a:t>
            </a:r>
            <a:r>
              <a:rPr b="0"/>
              <a:t>I have my flight ticket. I’</a:t>
            </a:r>
            <a:r>
              <a:t>m leaving</a:t>
            </a:r>
            <a:r>
              <a:rPr b="0"/>
              <a:t> tomorrow.</a:t>
            </a:r>
            <a:endParaRPr b="0"/>
          </a:p>
          <a:p>
            <a:pPr marL="0" indent="0">
              <a:spcBef>
                <a:spcPts val="500"/>
              </a:spcBef>
              <a:buSzTx/>
              <a:buNone/>
              <a:defRPr b="1" sz="2800"/>
            </a:pPr>
            <a:r>
              <a:t>	</a:t>
            </a:r>
            <a:r>
              <a:rPr b="0"/>
              <a:t>The exchange students </a:t>
            </a:r>
            <a:r>
              <a:t>aren't leaving</a:t>
            </a:r>
            <a:r>
              <a:rPr b="0"/>
              <a:t> until the end 	term.</a:t>
            </a:r>
            <a:endParaRPr b="0"/>
          </a:p>
          <a:p>
            <a:pPr marL="0" indent="0">
              <a:spcBef>
                <a:spcPts val="500"/>
              </a:spcBef>
              <a:buSzTx/>
              <a:buNone/>
              <a:defRPr b="1" sz="2800"/>
            </a:pPr>
            <a:r>
              <a:t>	</a:t>
            </a:r>
            <a:r>
              <a:rPr b="0"/>
              <a:t>We</a:t>
            </a:r>
            <a:r>
              <a:t> are staying</a:t>
            </a:r>
            <a:r>
              <a:rPr b="0"/>
              <a:t> with relatives when we get to 	New York.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type="title"/>
          </p:nvPr>
        </p:nvSpPr>
        <p:spPr>
          <a:xfrm>
            <a:off x="467542" y="559158"/>
            <a:ext cx="8568954" cy="792088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539495">
              <a:defRPr sz="2359"/>
            </a:pPr>
            <a:r>
              <a:t>Kestopreesens tulevan ajan ilmaisussa</a:t>
            </a:r>
            <a:br/>
            <a:r>
              <a:rPr b="0"/>
              <a:t>Muodostus</a:t>
            </a:r>
          </a:p>
        </p:txBody>
      </p:sp>
      <p:sp>
        <p:nvSpPr>
          <p:cNvPr id="154" name="Shape 154"/>
          <p:cNvSpPr/>
          <p:nvPr>
            <p:ph type="body" idx="1"/>
          </p:nvPr>
        </p:nvSpPr>
        <p:spPr>
          <a:xfrm>
            <a:off x="564705" y="1856582"/>
            <a:ext cx="8579295" cy="5001419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457200" indent="-457200">
              <a:lnSpc>
                <a:spcPct val="80000"/>
              </a:lnSpc>
              <a:spcBef>
                <a:spcPts val="500"/>
              </a:spcBef>
              <a:buClrTx/>
              <a:defRPr b="1" sz="2800">
                <a:solidFill>
                  <a:srgbClr val="000000"/>
                </a:solidFill>
              </a:defRPr>
            </a:pPr>
            <a:r>
              <a:t>am</a:t>
            </a:r>
            <a:r>
              <a:rPr b="0"/>
              <a:t> / </a:t>
            </a:r>
            <a:r>
              <a:t>are</a:t>
            </a:r>
            <a:r>
              <a:rPr b="0"/>
              <a:t> / </a:t>
            </a:r>
            <a:r>
              <a:t>is</a:t>
            </a:r>
            <a:r>
              <a:rPr b="0"/>
              <a:t> ( +</a:t>
            </a:r>
            <a:r>
              <a:t> not</a:t>
            </a:r>
            <a:r>
              <a:rPr b="0"/>
              <a:t>) + </a:t>
            </a:r>
            <a:r>
              <a:t>verbin -ing-muoto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Käännä.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1. Menen Henryä vastaan lentokentälle.</a:t>
            </a:r>
          </a:p>
          <a:p>
            <a:pPr lvl="1" marL="0" indent="571500">
              <a:lnSpc>
                <a:spcPct val="80000"/>
              </a:lnSpc>
              <a:spcBef>
                <a:spcPts val="500"/>
              </a:spcBef>
              <a:buClr>
                <a:schemeClr val="accent1"/>
              </a:buClr>
              <a:buSzTx/>
              <a:buNone/>
              <a:defRPr sz="2800"/>
            </a:pPr>
            <a:r>
              <a:t>	I </a:t>
            </a:r>
            <a:r>
              <a:rPr b="1"/>
              <a:t>am</a:t>
            </a:r>
            <a:r>
              <a:t> </a:t>
            </a:r>
            <a:r>
              <a:rPr b="1"/>
              <a:t>meeting</a:t>
            </a:r>
            <a:r>
              <a:t> Henry at the airport.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2. Onko meillä kokous maanantaina?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	</a:t>
            </a:r>
            <a:r>
              <a:rPr b="1">
                <a:solidFill>
                  <a:srgbClr val="000000"/>
                </a:solidFill>
              </a:rPr>
              <a:t>Are</a:t>
            </a:r>
            <a:r>
              <a:rPr>
                <a:solidFill>
                  <a:srgbClr val="000000"/>
                </a:solidFill>
              </a:rPr>
              <a:t> we </a:t>
            </a:r>
            <a:r>
              <a:rPr b="1">
                <a:solidFill>
                  <a:srgbClr val="000000"/>
                </a:solidFill>
              </a:rPr>
              <a:t>having</a:t>
            </a:r>
            <a:r>
              <a:rPr>
                <a:solidFill>
                  <a:srgbClr val="000000"/>
                </a:solidFill>
              </a:rPr>
              <a:t> a meeting on Monday?</a:t>
            </a:r>
            <a:endParaRPr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2800"/>
            </a:pPr>
            <a:r>
              <a:t>3. Etkö tule kanssamme juhliin illalla?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2800"/>
            </a:pPr>
            <a:r>
              <a:t>	</a:t>
            </a:r>
            <a:r>
              <a:rPr b="1">
                <a:solidFill>
                  <a:srgbClr val="000000"/>
                </a:solidFill>
              </a:rPr>
              <a:t>Aren’t</a:t>
            </a:r>
            <a:r>
              <a:rPr>
                <a:solidFill>
                  <a:srgbClr val="000000"/>
                </a:solidFill>
              </a:rPr>
              <a:t> you </a:t>
            </a:r>
            <a:r>
              <a:rPr b="1">
                <a:solidFill>
                  <a:srgbClr val="000000"/>
                </a:solidFill>
              </a:rPr>
              <a:t>coming</a:t>
            </a:r>
            <a:r>
              <a:rPr>
                <a:solidFill>
                  <a:srgbClr val="000000"/>
                </a:solidFill>
              </a:rPr>
              <a:t> with us to the party in the 	evening?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type="title"/>
          </p:nvPr>
        </p:nvSpPr>
        <p:spPr>
          <a:xfrm>
            <a:off x="467543" y="332655"/>
            <a:ext cx="8229601" cy="1150458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832104">
              <a:defRPr sz="3640"/>
            </a:pPr>
            <a:r>
              <a:t>Yleispreesens tulevan ajan ilmaisussa</a:t>
            </a:r>
            <a:br/>
            <a:r>
              <a:rPr b="0"/>
              <a:t>Käyttö</a:t>
            </a:r>
          </a:p>
        </p:txBody>
      </p:sp>
      <p:sp>
        <p:nvSpPr>
          <p:cNvPr id="157" name="Shape 157"/>
          <p:cNvSpPr/>
          <p:nvPr>
            <p:ph type="body" idx="1"/>
          </p:nvPr>
        </p:nvSpPr>
        <p:spPr>
          <a:xfrm>
            <a:off x="121854" y="1494262"/>
            <a:ext cx="8754518" cy="5877274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457200" indent="-457200">
              <a:lnSpc>
                <a:spcPct val="80000"/>
              </a:lnSpc>
              <a:spcBef>
                <a:spcPts val="500"/>
              </a:spcBef>
              <a:buClrTx/>
              <a:buSzPct val="101346"/>
              <a:defRPr sz="2800">
                <a:solidFill>
                  <a:srgbClr val="000000"/>
                </a:solidFill>
              </a:defRPr>
            </a:pPr>
            <a:r>
              <a:t>Ylespreesens ilmaisee aikataulun tai kalenterin mukaisia tapahtumia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b="1" sz="2800">
                <a:solidFill>
                  <a:srgbClr val="000000"/>
                </a:solidFill>
              </a:defRPr>
            </a:pPr>
            <a:r>
              <a:t>	</a:t>
            </a:r>
            <a:r>
              <a:rPr b="0">
                <a:solidFill>
                  <a:schemeClr val="accent1"/>
                </a:solidFill>
              </a:rPr>
              <a:t>The restaurant </a:t>
            </a:r>
            <a:r>
              <a:rPr>
                <a:solidFill>
                  <a:schemeClr val="accent1"/>
                </a:solidFill>
              </a:rPr>
              <a:t>opens</a:t>
            </a:r>
            <a:r>
              <a:rPr b="0">
                <a:solidFill>
                  <a:schemeClr val="accent1"/>
                </a:solidFill>
              </a:rPr>
              <a:t> at 6 pm.</a:t>
            </a:r>
            <a:endParaRPr b="0">
              <a:solidFill>
                <a:schemeClr val="accent1"/>
              </a:solidFill>
            </a:endParaRP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	Next Thursday there </a:t>
            </a:r>
            <a:r>
              <a:rPr b="1"/>
              <a:t>is</a:t>
            </a:r>
            <a:r>
              <a:t> a quiz on prepositions.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	Which platform </a:t>
            </a:r>
            <a:r>
              <a:rPr b="1"/>
              <a:t>does </a:t>
            </a:r>
            <a:r>
              <a:t>the 7 o’clock train </a:t>
            </a:r>
            <a:r>
              <a:rPr b="1"/>
              <a:t>leave </a:t>
            </a:r>
            <a:r>
              <a:t>from?</a:t>
            </a:r>
          </a:p>
          <a:p>
            <a:pPr marL="0" indent="0">
              <a:spcBef>
                <a:spcPts val="500"/>
              </a:spcBef>
              <a:buSzTx/>
              <a:buNone/>
              <a:defRPr sz="2800"/>
            </a:pPr>
            <a:r>
              <a:t>Käännä.</a:t>
            </a:r>
          </a:p>
          <a:p>
            <a:pPr marL="0" indent="0">
              <a:spcBef>
                <a:spcPts val="500"/>
              </a:spcBef>
              <a:buSzTx/>
              <a:buNone/>
              <a:defRPr sz="2800"/>
            </a:pPr>
            <a:r>
              <a:t>1. Joannalla on pilates-tunti aikaisin huomenaamulla.</a:t>
            </a:r>
          </a:p>
          <a:p>
            <a:pPr lvl="1" marL="0" indent="571500">
              <a:lnSpc>
                <a:spcPct val="70000"/>
              </a:lnSpc>
              <a:spcBef>
                <a:spcPts val="500"/>
              </a:spcBef>
              <a:buClr>
                <a:schemeClr val="accent1"/>
              </a:buClr>
              <a:buSzTx/>
              <a:buNone/>
              <a:defRPr sz="2800"/>
            </a:pPr>
            <a:r>
              <a:t>	Joanna </a:t>
            </a:r>
            <a:r>
              <a:rPr b="1"/>
              <a:t>has</a:t>
            </a:r>
            <a:r>
              <a:t> a pilates class early tomorrow morning.</a:t>
            </a:r>
          </a:p>
          <a:p>
            <a:pPr marL="0" indent="0">
              <a:lnSpc>
                <a:spcPct val="70000"/>
              </a:lnSpc>
              <a:spcBef>
                <a:spcPts val="500"/>
              </a:spcBef>
              <a:buSzTx/>
              <a:buNone/>
              <a:defRPr sz="2800"/>
            </a:pPr>
            <a:r>
              <a:t>2. Linja-auto lähtee vartin kuluttua.</a:t>
            </a:r>
          </a:p>
          <a:p>
            <a:pPr marL="0" indent="0">
              <a:lnSpc>
                <a:spcPct val="70000"/>
              </a:lnSpc>
              <a:spcBef>
                <a:spcPts val="500"/>
              </a:spcBef>
              <a:buSzTx/>
              <a:buNone/>
              <a:defRPr sz="2800"/>
            </a:pPr>
            <a:r>
              <a:t>	</a:t>
            </a:r>
            <a:r>
              <a:rPr>
                <a:solidFill>
                  <a:srgbClr val="000000"/>
                </a:solidFill>
              </a:rPr>
              <a:t>The bus </a:t>
            </a:r>
            <a:r>
              <a:rPr b="1">
                <a:solidFill>
                  <a:srgbClr val="000000"/>
                </a:solidFill>
              </a:rPr>
              <a:t>leaves </a:t>
            </a:r>
            <a:r>
              <a:rPr>
                <a:solidFill>
                  <a:srgbClr val="000000"/>
                </a:solidFill>
              </a:rPr>
              <a:t>in a quarter of an hour.</a:t>
            </a:r>
            <a:endParaRPr>
              <a:solidFill>
                <a:srgbClr val="000000"/>
              </a:solidFill>
            </a:endParaRPr>
          </a:p>
          <a:p>
            <a:pPr marL="0" indent="0">
              <a:lnSpc>
                <a:spcPct val="70000"/>
              </a:lnSpc>
              <a:spcBef>
                <a:spcPts val="500"/>
              </a:spcBef>
              <a:buSzTx/>
              <a:buNone/>
              <a:defRPr sz="2800"/>
            </a:pPr>
            <a:r>
              <a:t>3. Perjantaina on henkilökunnan kokous.</a:t>
            </a:r>
          </a:p>
          <a:p>
            <a:pPr marL="0" indent="0">
              <a:lnSpc>
                <a:spcPct val="70000"/>
              </a:lnSpc>
              <a:spcBef>
                <a:spcPts val="500"/>
              </a:spcBef>
              <a:buSzTx/>
              <a:buNone/>
              <a:defRPr sz="2800"/>
            </a:pPr>
            <a:r>
              <a:t>	</a:t>
            </a:r>
            <a:r>
              <a:rPr>
                <a:solidFill>
                  <a:srgbClr val="000000"/>
                </a:solidFill>
              </a:rPr>
              <a:t>On Friday there </a:t>
            </a:r>
            <a:r>
              <a:rPr b="1">
                <a:solidFill>
                  <a:srgbClr val="000000"/>
                </a:solidFill>
              </a:rPr>
              <a:t>is</a:t>
            </a:r>
            <a:r>
              <a:rPr>
                <a:solidFill>
                  <a:srgbClr val="000000"/>
                </a:solidFill>
              </a:rPr>
              <a:t> a staff meeting.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type="title"/>
          </p:nvPr>
        </p:nvSpPr>
        <p:spPr>
          <a:xfrm>
            <a:off x="456392" y="522226"/>
            <a:ext cx="8229601" cy="792088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539495">
              <a:defRPr sz="2359"/>
            </a:pPr>
            <a:r>
              <a:t>Will + have + pääverbin 3. muoto</a:t>
            </a:r>
            <a:br/>
            <a:r>
              <a:rPr b="0"/>
              <a:t>Käyttö</a:t>
            </a:r>
          </a:p>
        </p:txBody>
      </p:sp>
      <p:sp>
        <p:nvSpPr>
          <p:cNvPr id="160" name="Shape 160"/>
          <p:cNvSpPr/>
          <p:nvPr>
            <p:ph type="body" idx="1"/>
          </p:nvPr>
        </p:nvSpPr>
        <p:spPr>
          <a:xfrm>
            <a:off x="564705" y="2106052"/>
            <a:ext cx="8579295" cy="5256584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110000"/>
              </a:lnSpc>
              <a:spcBef>
                <a:spcPts val="400"/>
              </a:spcBef>
              <a:buSzTx/>
              <a:buNone/>
              <a:defRPr b="1" sz="2800">
                <a:solidFill>
                  <a:srgbClr val="000000"/>
                </a:solidFill>
              </a:defRPr>
            </a:pPr>
            <a:r>
              <a:t>Will + (not) + have + pääverbin 3. muoto </a:t>
            </a:r>
            <a:r>
              <a:rPr b="0"/>
              <a:t>ilmaisee</a:t>
            </a:r>
            <a:endParaRPr b="0"/>
          </a:p>
          <a:p>
            <a:pPr indent="-342900">
              <a:lnSpc>
                <a:spcPct val="90000"/>
              </a:lnSpc>
              <a:spcBef>
                <a:spcPts val="400"/>
              </a:spcBef>
              <a:buClrTx/>
              <a:defRPr sz="2800">
                <a:solidFill>
                  <a:srgbClr val="000000"/>
                </a:solidFill>
              </a:defRPr>
            </a:pPr>
            <a:r>
              <a:t>jotakin olevan tapahtunut tulevan ajan ajankohtaan mennessä.</a:t>
            </a:r>
          </a:p>
          <a:p>
            <a:pPr marL="0" indent="0">
              <a:lnSpc>
                <a:spcPct val="90000"/>
              </a:lnSpc>
              <a:spcBef>
                <a:spcPts val="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- suomessa on tällöin perfekti</a:t>
            </a:r>
            <a:r>
              <a:rPr b="1"/>
              <a:t>	</a:t>
            </a:r>
            <a:endParaRPr b="1"/>
          </a:p>
          <a:p>
            <a:pPr marL="0" indent="0">
              <a:lnSpc>
                <a:spcPct val="90000"/>
              </a:lnSpc>
              <a:spcBef>
                <a:spcPts val="400"/>
              </a:spcBef>
              <a:buSzTx/>
              <a:buNone/>
              <a:defRPr b="1" sz="2800">
                <a:solidFill>
                  <a:srgbClr val="000000"/>
                </a:solidFill>
              </a:defRPr>
            </a:pPr>
          </a:p>
          <a:p>
            <a:pPr marL="0" indent="0">
              <a:lnSpc>
                <a:spcPct val="90000"/>
              </a:lnSpc>
              <a:spcBef>
                <a:spcPts val="400"/>
              </a:spcBef>
              <a:buSzTx/>
              <a:buNone/>
              <a:defRPr b="1" sz="2800">
                <a:solidFill>
                  <a:srgbClr val="000000"/>
                </a:solidFill>
              </a:defRPr>
            </a:pPr>
            <a:r>
              <a:t>	</a:t>
            </a:r>
            <a:r>
              <a:rPr b="0">
                <a:solidFill>
                  <a:schemeClr val="accent1"/>
                </a:solidFill>
              </a:rPr>
              <a:t>By this time next year we </a:t>
            </a:r>
            <a:r>
              <a:rPr>
                <a:solidFill>
                  <a:schemeClr val="accent1"/>
                </a:solidFill>
              </a:rPr>
              <a:t>will have learned </a:t>
            </a:r>
            <a:r>
              <a:rPr b="0">
                <a:solidFill>
                  <a:schemeClr val="accent1"/>
                </a:solidFill>
              </a:rPr>
              <a:t>a lot.</a:t>
            </a:r>
          </a:p>
          <a:p>
            <a:pPr marL="0" indent="0">
              <a:lnSpc>
                <a:spcPct val="90000"/>
              </a:lnSpc>
              <a:spcBef>
                <a:spcPts val="400"/>
              </a:spcBef>
              <a:buSzTx/>
              <a:buNone/>
              <a:defRPr b="1" sz="2800"/>
            </a:pPr>
            <a:r>
              <a:t>	</a:t>
            </a:r>
            <a:r>
              <a:rPr b="0"/>
              <a:t>Next Christmas, my parents </a:t>
            </a:r>
            <a:r>
              <a:t>will have been </a:t>
            </a:r>
            <a:r>
              <a:rPr b="0"/>
              <a:t>married 	for twenty years.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0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type="title"/>
          </p:nvPr>
        </p:nvSpPr>
        <p:spPr>
          <a:xfrm>
            <a:off x="422939" y="678342"/>
            <a:ext cx="8229601" cy="792089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539495">
              <a:defRPr sz="2359"/>
            </a:pPr>
            <a:r>
              <a:t>Will + have + pääverbin 3. muoto</a:t>
            </a:r>
            <a:br/>
            <a:r>
              <a:rPr b="0"/>
              <a:t>Käyttö</a:t>
            </a:r>
          </a:p>
        </p:txBody>
      </p:sp>
      <p:sp>
        <p:nvSpPr>
          <p:cNvPr id="163" name="Shape 163"/>
          <p:cNvSpPr/>
          <p:nvPr>
            <p:ph type="body" idx="1"/>
          </p:nvPr>
        </p:nvSpPr>
        <p:spPr>
          <a:xfrm>
            <a:off x="564705" y="1704607"/>
            <a:ext cx="8579295" cy="5256584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2800"/>
            </a:pPr>
            <a:r>
              <a:t>Käännä.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2800"/>
            </a:pP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2800"/>
            </a:pPr>
            <a:r>
              <a:t>1. Ensi viikkoon mennessä et ole lukenut tätä kirjaa loppuun.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2800"/>
            </a:pPr>
            <a:r>
              <a:t>	</a:t>
            </a:r>
            <a:r>
              <a:rPr>
                <a:solidFill>
                  <a:srgbClr val="000000"/>
                </a:solidFill>
              </a:rPr>
              <a:t>By next week, you </a:t>
            </a:r>
            <a:r>
              <a:rPr b="1">
                <a:solidFill>
                  <a:srgbClr val="000000"/>
                </a:solidFill>
              </a:rPr>
              <a:t> will not have finished</a:t>
            </a:r>
            <a:r>
              <a:rPr>
                <a:solidFill>
                  <a:srgbClr val="000000"/>
                </a:solidFill>
              </a:rPr>
              <a:t> 	reading this book.</a:t>
            </a:r>
            <a:endParaRPr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2800"/>
            </a:pPr>
            <a:r>
              <a:t>2. Milloin olet lukenut tämän kirjan loppuun?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2800"/>
            </a:pPr>
            <a:r>
              <a:t>	</a:t>
            </a:r>
            <a:r>
              <a:rPr>
                <a:solidFill>
                  <a:srgbClr val="000000"/>
                </a:solidFill>
              </a:rPr>
              <a:t>When </a:t>
            </a:r>
            <a:r>
              <a:rPr b="1">
                <a:solidFill>
                  <a:srgbClr val="000000"/>
                </a:solidFill>
              </a:rPr>
              <a:t>will </a:t>
            </a:r>
            <a:r>
              <a:rPr>
                <a:solidFill>
                  <a:srgbClr val="000000"/>
                </a:solidFill>
              </a:rPr>
              <a:t>you</a:t>
            </a:r>
            <a:r>
              <a:rPr b="1">
                <a:solidFill>
                  <a:srgbClr val="000000"/>
                </a:solidFill>
              </a:rPr>
              <a:t> have finished </a:t>
            </a:r>
            <a:r>
              <a:rPr>
                <a:solidFill>
                  <a:srgbClr val="000000"/>
                </a:solidFill>
              </a:rPr>
              <a:t>reading this book?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3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type="title"/>
          </p:nvPr>
        </p:nvSpPr>
        <p:spPr>
          <a:xfrm>
            <a:off x="467543" y="544529"/>
            <a:ext cx="8229601" cy="792088"/>
          </a:xfrm>
          <a:prstGeom prst="rect">
            <a:avLst/>
          </a:prstGeom>
        </p:spPr>
        <p:txBody>
          <a:bodyPr lIns="45699" tIns="45699" rIns="45699" bIns="45699"/>
          <a:lstStyle>
            <a:lvl1pPr defTabSz="713231">
              <a:defRPr sz="3120"/>
            </a:lvl1pPr>
          </a:lstStyle>
          <a:p>
            <a:pPr/>
            <a:r>
              <a:t>Tuleva aika ehtoa ilmaisevissa sivulauseissa</a:t>
            </a:r>
          </a:p>
        </p:txBody>
      </p:sp>
      <p:sp>
        <p:nvSpPr>
          <p:cNvPr id="166" name="Shape 166"/>
          <p:cNvSpPr/>
          <p:nvPr>
            <p:ph type="body" idx="1"/>
          </p:nvPr>
        </p:nvSpPr>
        <p:spPr>
          <a:xfrm>
            <a:off x="467542" y="1515036"/>
            <a:ext cx="8832576" cy="5001419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90000"/>
              </a:lnSpc>
              <a:spcBef>
                <a:spcPts val="0"/>
              </a:spcBef>
              <a:buSzTx/>
              <a:buNone/>
              <a:defRPr sz="2800"/>
            </a:pPr>
            <a:r>
              <a:t>Tutustu seuraaviin lauseisiin ja katso, mitä aikamuotoja niissä on käytetty: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</a:p>
          <a:p>
            <a:pPr marL="0" indent="0">
              <a:lnSpc>
                <a:spcPct val="90000"/>
              </a:lnSpc>
              <a:spcBef>
                <a:spcPts val="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If it </a:t>
            </a:r>
            <a:r>
              <a:rPr b="1"/>
              <a:t>rains</a:t>
            </a:r>
            <a:r>
              <a:t>, we we </a:t>
            </a:r>
            <a:r>
              <a:rPr b="1"/>
              <a:t>will get </a:t>
            </a:r>
            <a:r>
              <a:t>wet.</a:t>
            </a:r>
          </a:p>
          <a:p>
            <a:pPr marL="0" indent="0">
              <a:lnSpc>
                <a:spcPct val="90000"/>
              </a:lnSpc>
              <a:spcBef>
                <a:spcPts val="400"/>
              </a:spcBef>
              <a:buSzTx/>
              <a:buNone/>
              <a:defRPr sz="2800"/>
            </a:pPr>
            <a:r>
              <a:t>preesens, futuuri</a:t>
            </a:r>
          </a:p>
          <a:p>
            <a:pPr marL="0" indent="0">
              <a:lnSpc>
                <a:spcPct val="90000"/>
              </a:lnSpc>
              <a:spcBef>
                <a:spcPts val="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If the bus </a:t>
            </a:r>
            <a:r>
              <a:rPr b="1"/>
              <a:t>is</a:t>
            </a:r>
            <a:r>
              <a:t> late, we </a:t>
            </a:r>
            <a:r>
              <a:rPr b="1"/>
              <a:t>will have to </a:t>
            </a:r>
            <a:r>
              <a:t>get a taxi.	</a:t>
            </a:r>
          </a:p>
          <a:p>
            <a:pPr marL="0" indent="0">
              <a:lnSpc>
                <a:spcPct val="90000"/>
              </a:lnSpc>
              <a:spcBef>
                <a:spcPts val="400"/>
              </a:spcBef>
              <a:buSzTx/>
              <a:buNone/>
              <a:defRPr sz="2800"/>
            </a:pPr>
            <a:r>
              <a:t>preesens, futuuri</a:t>
            </a:r>
          </a:p>
          <a:p>
            <a:pPr marL="0" indent="0">
              <a:lnSpc>
                <a:spcPct val="90000"/>
              </a:lnSpc>
              <a:spcBef>
                <a:spcPts val="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I </a:t>
            </a:r>
            <a:r>
              <a:rPr b="1"/>
              <a:t>won’t be </a:t>
            </a:r>
            <a:r>
              <a:t>as fit as my sister unless I</a:t>
            </a:r>
            <a:r>
              <a:rPr b="1"/>
              <a:t> work</a:t>
            </a:r>
            <a:r>
              <a:t> hard.</a:t>
            </a:r>
          </a:p>
          <a:p>
            <a:pPr marL="0" indent="0">
              <a:lnSpc>
                <a:spcPct val="90000"/>
              </a:lnSpc>
              <a:spcBef>
                <a:spcPts val="400"/>
              </a:spcBef>
              <a:buSzTx/>
              <a:buNone/>
              <a:defRPr sz="2800"/>
            </a:pPr>
            <a:r>
              <a:t>futuuri, preesens</a:t>
            </a:r>
          </a:p>
          <a:p>
            <a:pPr marL="0" indent="0">
              <a:lnSpc>
                <a:spcPct val="90000"/>
              </a:lnSpc>
              <a:spcBef>
                <a:spcPts val="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We </a:t>
            </a:r>
            <a:r>
              <a:rPr b="1"/>
              <a:t>will have </a:t>
            </a:r>
            <a:r>
              <a:t>more time for shopping if we </a:t>
            </a:r>
            <a:r>
              <a:rPr b="1"/>
              <a:t>leave</a:t>
            </a:r>
            <a:r>
              <a:t> now.</a:t>
            </a:r>
          </a:p>
          <a:p>
            <a:pPr marL="0" indent="0">
              <a:lnSpc>
                <a:spcPct val="90000"/>
              </a:lnSpc>
              <a:spcBef>
                <a:spcPts val="400"/>
              </a:spcBef>
              <a:buSzTx/>
              <a:buNone/>
              <a:defRPr sz="2800"/>
            </a:pPr>
            <a:r>
              <a:t>futuuri, preesens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6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title"/>
          </p:nvPr>
        </p:nvSpPr>
        <p:spPr>
          <a:xfrm>
            <a:off x="467543" y="633738"/>
            <a:ext cx="8229601" cy="792088"/>
          </a:xfrm>
          <a:prstGeom prst="rect">
            <a:avLst/>
          </a:prstGeom>
        </p:spPr>
        <p:txBody>
          <a:bodyPr lIns="45699" tIns="45699" rIns="45699" bIns="45699"/>
          <a:lstStyle>
            <a:lvl1pPr defTabSz="713231">
              <a:defRPr sz="3120"/>
            </a:lvl1pPr>
          </a:lstStyle>
          <a:p>
            <a:pPr/>
            <a:r>
              <a:t>Tuleva aika ehtoa ilmaisevissa sivulauseissa</a:t>
            </a:r>
          </a:p>
        </p:txBody>
      </p:sp>
      <p:sp>
        <p:nvSpPr>
          <p:cNvPr id="169" name="Shape 169"/>
          <p:cNvSpPr/>
          <p:nvPr>
            <p:ph type="body" idx="1"/>
          </p:nvPr>
        </p:nvSpPr>
        <p:spPr>
          <a:xfrm>
            <a:off x="564705" y="1895707"/>
            <a:ext cx="8579295" cy="4609234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90000"/>
              </a:lnSpc>
              <a:spcBef>
                <a:spcPts val="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In case we </a:t>
            </a:r>
            <a:r>
              <a:rPr b="1"/>
              <a:t>don’t see </a:t>
            </a:r>
            <a:r>
              <a:t>each other tomorrow, we </a:t>
            </a:r>
            <a:r>
              <a:rPr b="1"/>
              <a:t>will meet </a:t>
            </a:r>
            <a:r>
              <a:t>on Tuesday. </a:t>
            </a:r>
          </a:p>
          <a:p>
            <a:pPr marL="0" indent="0">
              <a:lnSpc>
                <a:spcPct val="90000"/>
              </a:lnSpc>
              <a:spcBef>
                <a:spcPts val="400"/>
              </a:spcBef>
              <a:buSzTx/>
              <a:buNone/>
              <a:defRPr sz="2800"/>
            </a:pPr>
            <a:r>
              <a:t>preesens, futuuri</a:t>
            </a:r>
          </a:p>
          <a:p>
            <a:pPr marL="0" indent="0">
              <a:lnSpc>
                <a:spcPct val="90000"/>
              </a:lnSpc>
              <a:spcBef>
                <a:spcPts val="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Unless the weather </a:t>
            </a:r>
            <a:r>
              <a:rPr b="1"/>
              <a:t>improves</a:t>
            </a:r>
            <a:r>
              <a:t>, we </a:t>
            </a:r>
            <a:r>
              <a:rPr b="1"/>
              <a:t>won’t go </a:t>
            </a:r>
            <a:r>
              <a:t>on a picnic.</a:t>
            </a:r>
          </a:p>
          <a:p>
            <a:pPr marL="0" indent="0">
              <a:lnSpc>
                <a:spcPct val="90000"/>
              </a:lnSpc>
              <a:spcBef>
                <a:spcPts val="400"/>
              </a:spcBef>
              <a:buSzTx/>
              <a:buNone/>
              <a:defRPr sz="2800"/>
            </a:pPr>
            <a:r>
              <a:t>preesens, futuuri</a:t>
            </a:r>
          </a:p>
          <a:p>
            <a:pPr marL="0" indent="0">
              <a:lnSpc>
                <a:spcPct val="90000"/>
              </a:lnSpc>
              <a:spcBef>
                <a:spcPts val="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I’</a:t>
            </a:r>
            <a:r>
              <a:rPr b="1"/>
              <a:t>ll come </a:t>
            </a:r>
            <a:r>
              <a:t>to the party with you provided that I </a:t>
            </a:r>
            <a:r>
              <a:rPr b="1"/>
              <a:t>get invited</a:t>
            </a:r>
            <a:r>
              <a:t>.</a:t>
            </a:r>
          </a:p>
          <a:p>
            <a:pPr marL="0" indent="0">
              <a:lnSpc>
                <a:spcPct val="90000"/>
              </a:lnSpc>
              <a:spcBef>
                <a:spcPts val="400"/>
              </a:spcBef>
              <a:buSzTx/>
              <a:buNone/>
              <a:defRPr sz="2800"/>
            </a:pPr>
            <a:r>
              <a:t>futuuri, preesens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9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type="title"/>
          </p:nvPr>
        </p:nvSpPr>
        <p:spPr>
          <a:xfrm>
            <a:off x="476251" y="608035"/>
            <a:ext cx="8229601" cy="792089"/>
          </a:xfrm>
          <a:prstGeom prst="rect">
            <a:avLst/>
          </a:prstGeom>
        </p:spPr>
        <p:txBody>
          <a:bodyPr lIns="45699" tIns="45699" rIns="45699" bIns="45699"/>
          <a:lstStyle>
            <a:lvl1pPr defTabSz="713231">
              <a:defRPr sz="3120"/>
            </a:lvl1pPr>
          </a:lstStyle>
          <a:p>
            <a:pPr/>
            <a:r>
              <a:t>Tuleva aika ehtoa ilmaisevissa sivulauseissa</a:t>
            </a:r>
          </a:p>
        </p:txBody>
      </p:sp>
      <p:sp>
        <p:nvSpPr>
          <p:cNvPr id="172" name="Shape 172"/>
          <p:cNvSpPr/>
          <p:nvPr>
            <p:ph type="body" idx="1"/>
          </p:nvPr>
        </p:nvSpPr>
        <p:spPr>
          <a:xfrm>
            <a:off x="564705" y="1577631"/>
            <a:ext cx="8579295" cy="5184576"/>
          </a:xfrm>
          <a:prstGeom prst="rect">
            <a:avLst/>
          </a:prstGeom>
        </p:spPr>
        <p:txBody>
          <a:bodyPr lIns="45699" tIns="45699" rIns="45699" bIns="45699"/>
          <a:lstStyle/>
          <a:p>
            <a:pPr indent="-342900">
              <a:spcBef>
                <a:spcPts val="400"/>
              </a:spcBef>
              <a:defRPr sz="2800">
                <a:solidFill>
                  <a:srgbClr val="000000"/>
                </a:solidFill>
              </a:defRPr>
            </a:pPr>
            <a:r>
              <a:t>Ehtoa ilmaisevissa </a:t>
            </a:r>
            <a:r>
              <a:rPr b="1"/>
              <a:t>sivulauseissa</a:t>
            </a:r>
            <a:r>
              <a:t>, jotka alkavat </a:t>
            </a:r>
          </a:p>
          <a:p>
            <a:pPr marL="0" indent="0">
              <a:spcBef>
                <a:spcPts val="0"/>
              </a:spcBef>
              <a:buSzTx/>
              <a:buNone/>
              <a:defRPr i="1" sz="2800">
                <a:solidFill>
                  <a:srgbClr val="000000"/>
                </a:solidFill>
              </a:defRPr>
            </a:pPr>
            <a:r>
              <a:t>	</a:t>
            </a:r>
            <a:r>
              <a:rPr i="0">
                <a:solidFill>
                  <a:schemeClr val="accent1"/>
                </a:solidFill>
              </a:rPr>
              <a:t>if	</a:t>
            </a:r>
            <a:endParaRPr i="0"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buSzTx/>
              <a:buNone/>
              <a:defRPr sz="2800"/>
            </a:pPr>
            <a:r>
              <a:t>	unless</a:t>
            </a:r>
          </a:p>
          <a:p>
            <a:pPr marL="0" indent="0">
              <a:spcBef>
                <a:spcPts val="0"/>
              </a:spcBef>
              <a:buSzTx/>
              <a:buNone/>
              <a:defRPr sz="2800"/>
            </a:pPr>
            <a:r>
              <a:t>	in case</a:t>
            </a:r>
          </a:p>
          <a:p>
            <a:pPr marL="0" indent="0">
              <a:spcBef>
                <a:spcPts val="0"/>
              </a:spcBef>
              <a:buSzTx/>
              <a:buNone/>
              <a:defRPr sz="2800"/>
            </a:pPr>
            <a:r>
              <a:t>	provided that / providing that</a:t>
            </a:r>
          </a:p>
          <a:p>
            <a:pPr marL="0" indent="0">
              <a:spcBef>
                <a:spcPts val="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    käytetään tulevasta ajasta puhuttaessa </a:t>
            </a:r>
            <a:r>
              <a:rPr b="1"/>
              <a:t>preesensiä</a:t>
            </a:r>
            <a:r>
              <a:t>.</a:t>
            </a:r>
          </a:p>
          <a:p>
            <a:pPr marL="0" indent="0">
              <a:spcBef>
                <a:spcPts val="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</a:p>
          <a:p>
            <a:pPr indent="-342900">
              <a:spcBef>
                <a:spcPts val="400"/>
              </a:spcBef>
              <a:defRPr b="1" sz="2800">
                <a:solidFill>
                  <a:srgbClr val="000000"/>
                </a:solidFill>
              </a:defRPr>
            </a:pPr>
            <a:r>
              <a:t>Päälauseessa</a:t>
            </a:r>
            <a:r>
              <a:rPr b="0"/>
              <a:t> on tällöin yleensä </a:t>
            </a:r>
            <a:r>
              <a:t>futuuri</a:t>
            </a:r>
            <a:r>
              <a:rPr b="0"/>
              <a:t>.</a:t>
            </a:r>
            <a:endParaRPr b="0"/>
          </a:p>
          <a:p>
            <a:pPr marL="0" indent="0">
              <a:spcBef>
                <a:spcPts val="2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If it </a:t>
            </a:r>
            <a:r>
              <a:rPr b="1"/>
              <a:t>doesn’t rain</a:t>
            </a:r>
            <a:r>
              <a:t>, we </a:t>
            </a:r>
            <a:r>
              <a:rPr b="1"/>
              <a:t>will go </a:t>
            </a:r>
            <a:r>
              <a:t>out after lunch.</a:t>
            </a:r>
          </a:p>
          <a:p>
            <a:pPr marL="0" indent="0">
              <a:spcBef>
                <a:spcPts val="400"/>
              </a:spcBef>
              <a:buSzTx/>
              <a:buNone/>
              <a:defRPr b="1" sz="2800">
                <a:solidFill>
                  <a:srgbClr val="000000"/>
                </a:solidFill>
              </a:defRPr>
            </a:pPr>
            <a:r>
              <a:t>		</a:t>
            </a:r>
            <a:r>
              <a:rPr>
                <a:solidFill>
                  <a:schemeClr val="accent1"/>
                </a:solidFill>
              </a:rPr>
              <a:t>PREESENS</a:t>
            </a:r>
            <a:r>
              <a:t>	   </a:t>
            </a:r>
            <a:r>
              <a:rPr>
                <a:solidFill>
                  <a:schemeClr val="accent1"/>
                </a:solidFill>
              </a:rPr>
              <a:t>FUTUURI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2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>
            <p:ph type="title"/>
          </p:nvPr>
        </p:nvSpPr>
        <p:spPr>
          <a:xfrm>
            <a:off x="467543" y="332655"/>
            <a:ext cx="8229601" cy="792089"/>
          </a:xfrm>
          <a:prstGeom prst="rect">
            <a:avLst/>
          </a:prstGeom>
        </p:spPr>
        <p:txBody>
          <a:bodyPr lIns="45699" tIns="45699" rIns="45699" bIns="45699"/>
          <a:lstStyle>
            <a:lvl1pPr>
              <a:defRPr sz="2800"/>
            </a:lvl1pPr>
          </a:lstStyle>
          <a:p>
            <a:pPr/>
            <a:r>
              <a:t>Tuleva aika aikaa ilmaisevissa sivulauseissa</a:t>
            </a:r>
          </a:p>
        </p:txBody>
      </p:sp>
      <p:sp>
        <p:nvSpPr>
          <p:cNvPr id="175" name="Shape 175"/>
          <p:cNvSpPr/>
          <p:nvPr>
            <p:ph type="body" idx="1"/>
          </p:nvPr>
        </p:nvSpPr>
        <p:spPr>
          <a:xfrm>
            <a:off x="467543" y="1226910"/>
            <a:ext cx="8579295" cy="5001418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452627" indent="-452627" defTabSz="905255">
              <a:lnSpc>
                <a:spcPct val="80000"/>
              </a:lnSpc>
              <a:spcBef>
                <a:spcPts val="0"/>
              </a:spcBef>
              <a:buClrTx/>
              <a:defRPr sz="2574">
                <a:solidFill>
                  <a:srgbClr val="000000"/>
                </a:solidFill>
              </a:defRPr>
            </a:pPr>
            <a:r>
              <a:t>Myös </a:t>
            </a:r>
            <a:r>
              <a:rPr b="1"/>
              <a:t>aikaa ilmaisevissa sivulauseissa </a:t>
            </a:r>
            <a:r>
              <a:t>on aikamuotona </a:t>
            </a:r>
            <a:r>
              <a:rPr b="1"/>
              <a:t>preesens</a:t>
            </a:r>
            <a:r>
              <a:t>.</a:t>
            </a:r>
          </a:p>
          <a:p>
            <a:pPr marL="0" indent="0" defTabSz="905255">
              <a:lnSpc>
                <a:spcPct val="80000"/>
              </a:lnSpc>
              <a:spcBef>
                <a:spcPts val="400"/>
              </a:spcBef>
              <a:buSzTx/>
              <a:buNone/>
              <a:defRPr sz="2574">
                <a:solidFill>
                  <a:srgbClr val="000000"/>
                </a:solidFill>
              </a:defRPr>
            </a:pPr>
          </a:p>
          <a:p>
            <a:pPr marL="452627" indent="-452627" defTabSz="905255">
              <a:lnSpc>
                <a:spcPct val="80000"/>
              </a:lnSpc>
              <a:spcBef>
                <a:spcPts val="400"/>
              </a:spcBef>
              <a:buClrTx/>
              <a:defRPr sz="2574">
                <a:solidFill>
                  <a:srgbClr val="000000"/>
                </a:solidFill>
              </a:defRPr>
            </a:pPr>
            <a:r>
              <a:t>Aikaa ilmaisevia konjunktioita ovat mm.</a:t>
            </a:r>
          </a:p>
          <a:p>
            <a:pPr marL="0" indent="0" defTabSz="905255">
              <a:lnSpc>
                <a:spcPct val="80000"/>
              </a:lnSpc>
              <a:spcBef>
                <a:spcPts val="400"/>
              </a:spcBef>
              <a:buSzTx/>
              <a:buNone/>
              <a:defRPr sz="2574">
                <a:solidFill>
                  <a:srgbClr val="000000"/>
                </a:solidFill>
              </a:defRPr>
            </a:pPr>
            <a:r>
              <a:t>	</a:t>
            </a:r>
            <a:r>
              <a:rPr>
                <a:solidFill>
                  <a:schemeClr val="accent1"/>
                </a:solidFill>
              </a:rPr>
              <a:t>when 		as soon as </a:t>
            </a:r>
            <a:endParaRPr>
              <a:solidFill>
                <a:schemeClr val="accent1"/>
              </a:solidFill>
            </a:endParaRPr>
          </a:p>
          <a:p>
            <a:pPr marL="0" indent="0" defTabSz="905255">
              <a:lnSpc>
                <a:spcPct val="80000"/>
              </a:lnSpc>
              <a:spcBef>
                <a:spcPts val="400"/>
              </a:spcBef>
              <a:buSzTx/>
              <a:buNone/>
              <a:defRPr sz="2574"/>
            </a:pPr>
            <a:r>
              <a:t>	before		after</a:t>
            </a:r>
          </a:p>
          <a:p>
            <a:pPr marL="0" indent="0" defTabSz="905255">
              <a:lnSpc>
                <a:spcPct val="80000"/>
              </a:lnSpc>
              <a:spcBef>
                <a:spcPts val="400"/>
              </a:spcBef>
              <a:buSzTx/>
              <a:buNone/>
              <a:defRPr sz="2574"/>
            </a:pPr>
            <a:r>
              <a:t>	while		as</a:t>
            </a:r>
          </a:p>
          <a:p>
            <a:pPr marL="0" indent="0" defTabSz="905255">
              <a:lnSpc>
                <a:spcPct val="80000"/>
              </a:lnSpc>
              <a:spcBef>
                <a:spcPts val="400"/>
              </a:spcBef>
              <a:buSzTx/>
              <a:buNone/>
              <a:defRPr sz="2574"/>
            </a:pPr>
            <a:r>
              <a:t>	once 		until/till</a:t>
            </a:r>
          </a:p>
          <a:p>
            <a:pPr marL="0" indent="0" defTabSz="905255">
              <a:lnSpc>
                <a:spcPct val="80000"/>
              </a:lnSpc>
              <a:spcBef>
                <a:spcPts val="300"/>
              </a:spcBef>
              <a:buSzTx/>
              <a:buNone/>
              <a:defRPr sz="2178"/>
            </a:pPr>
          </a:p>
          <a:p>
            <a:pPr marL="0" indent="0" defTabSz="905255">
              <a:lnSpc>
                <a:spcPct val="90000"/>
              </a:lnSpc>
              <a:spcBef>
                <a:spcPts val="300"/>
              </a:spcBef>
              <a:buSzTx/>
              <a:buNone/>
              <a:defRPr sz="2376">
                <a:solidFill>
                  <a:srgbClr val="000000"/>
                </a:solidFill>
              </a:defRPr>
            </a:pPr>
            <a:r>
              <a:t>	When dinner</a:t>
            </a:r>
            <a:r>
              <a:rPr b="1"/>
              <a:t> is</a:t>
            </a:r>
            <a:r>
              <a:t> ready, I </a:t>
            </a:r>
            <a:r>
              <a:rPr b="1"/>
              <a:t>will call </a:t>
            </a:r>
            <a:r>
              <a:t>you. </a:t>
            </a:r>
          </a:p>
          <a:p>
            <a:pPr marL="0" indent="0" defTabSz="905255">
              <a:lnSpc>
                <a:spcPct val="90000"/>
              </a:lnSpc>
              <a:spcBef>
                <a:spcPts val="300"/>
              </a:spcBef>
              <a:buSzTx/>
              <a:buNone/>
              <a:defRPr b="1" sz="2376"/>
            </a:pPr>
            <a:r>
              <a:t> 		PREESENS	   FUTUURI</a:t>
            </a:r>
          </a:p>
          <a:p>
            <a:pPr marL="0" indent="0" defTabSz="905255">
              <a:lnSpc>
                <a:spcPct val="90000"/>
              </a:lnSpc>
              <a:spcBef>
                <a:spcPts val="300"/>
              </a:spcBef>
              <a:buSzTx/>
              <a:buNone/>
              <a:defRPr sz="2376">
                <a:solidFill>
                  <a:srgbClr val="000000"/>
                </a:solidFill>
              </a:defRPr>
            </a:pPr>
            <a:r>
              <a:t>	After I </a:t>
            </a:r>
            <a:r>
              <a:rPr b="1"/>
              <a:t>finish</a:t>
            </a:r>
            <a:r>
              <a:t> working on this project, I </a:t>
            </a:r>
            <a:r>
              <a:rPr b="1"/>
              <a:t>will start</a:t>
            </a:r>
            <a:r>
              <a:t> a new one. </a:t>
            </a:r>
          </a:p>
          <a:p>
            <a:pPr marL="0" indent="0" defTabSz="905255">
              <a:lnSpc>
                <a:spcPct val="80000"/>
              </a:lnSpc>
              <a:spcBef>
                <a:spcPts val="300"/>
              </a:spcBef>
              <a:buSzTx/>
              <a:buNone/>
              <a:defRPr b="1" sz="1979"/>
            </a:pPr>
            <a:r>
              <a:t>		</a:t>
            </a:r>
            <a:r>
              <a:rPr sz="2376"/>
              <a:t>PREESENS	         		FUTUURI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5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type="title"/>
          </p:nvPr>
        </p:nvSpPr>
        <p:spPr>
          <a:xfrm>
            <a:off x="467543" y="404662"/>
            <a:ext cx="8229601" cy="792089"/>
          </a:xfrm>
          <a:prstGeom prst="rect">
            <a:avLst/>
          </a:prstGeom>
        </p:spPr>
        <p:txBody>
          <a:bodyPr lIns="45699" tIns="45699" rIns="45699" bIns="45699"/>
          <a:lstStyle>
            <a:lvl1pPr>
              <a:lnSpc>
                <a:spcPct val="90000"/>
              </a:lnSpc>
              <a:defRPr sz="4000"/>
            </a:lvl1pPr>
          </a:lstStyle>
          <a:p>
            <a:pPr/>
            <a:r>
              <a:t>Activate</a:t>
            </a:r>
          </a:p>
        </p:txBody>
      </p:sp>
      <p:sp>
        <p:nvSpPr>
          <p:cNvPr id="178" name="Shape 178"/>
          <p:cNvSpPr/>
          <p:nvPr>
            <p:ph type="body" idx="1"/>
          </p:nvPr>
        </p:nvSpPr>
        <p:spPr>
          <a:xfrm>
            <a:off x="153851" y="1271566"/>
            <a:ext cx="8856983" cy="4752527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900"/>
            </a:pPr>
            <a:r>
              <a:t>Translate.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900"/>
            </a:pPr>
            <a:r>
              <a:t>1</a:t>
            </a:r>
            <a:r>
              <a:rPr sz="2800"/>
              <a:t>. Lähden lomalle, kun lopetan tämän työn.</a:t>
            </a:r>
            <a:endParaRPr sz="2800"/>
          </a:p>
          <a:p>
            <a:pPr marL="0" indent="0">
              <a:lnSpc>
                <a:spcPct val="120000"/>
              </a:lnSpc>
              <a:spcBef>
                <a:spcPts val="500"/>
              </a:spcBef>
              <a:buSzTx/>
              <a:buNone/>
              <a:defRPr sz="2800"/>
            </a:pPr>
            <a:r>
              <a:t>	</a:t>
            </a:r>
            <a:r>
              <a:rPr>
                <a:solidFill>
                  <a:srgbClr val="000000"/>
                </a:solidFill>
              </a:rPr>
              <a:t>I will go on holiday when I finish this work.</a:t>
            </a:r>
            <a:endParaRPr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500"/>
              </a:spcBef>
              <a:buSzTx/>
              <a:buNone/>
              <a:defRPr sz="2800"/>
            </a:pPr>
            <a:r>
              <a:t>2. Jos työskentelet riittävän lujasti, läpäiset kokeen.	</a:t>
            </a:r>
          </a:p>
          <a:p>
            <a:pPr marL="0" indent="0">
              <a:lnSpc>
                <a:spcPct val="120000"/>
              </a:lnSpc>
              <a:spcBef>
                <a:spcPts val="500"/>
              </a:spcBef>
              <a:buSzTx/>
              <a:buNone/>
              <a:defRPr sz="2800"/>
            </a:pPr>
            <a:r>
              <a:t>	</a:t>
            </a:r>
            <a:r>
              <a:rPr>
                <a:solidFill>
                  <a:srgbClr val="000000"/>
                </a:solidFill>
              </a:rPr>
              <a:t>If you work hard enough, you will pass the test.</a:t>
            </a:r>
            <a:endParaRPr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500"/>
              </a:spcBef>
              <a:buSzTx/>
              <a:buNone/>
              <a:defRPr sz="2800"/>
            </a:pPr>
            <a:r>
              <a:t>3. Ostan uuden puhelimen, jos voitan lotossa.</a:t>
            </a:r>
          </a:p>
          <a:p>
            <a:pPr marL="0" indent="0">
              <a:lnSpc>
                <a:spcPct val="120000"/>
              </a:lnSpc>
              <a:spcBef>
                <a:spcPts val="500"/>
              </a:spcBef>
              <a:buSzTx/>
              <a:buNone/>
              <a:defRPr sz="2800"/>
            </a:pPr>
            <a:r>
              <a:t>	</a:t>
            </a:r>
            <a:r>
              <a:rPr>
                <a:solidFill>
                  <a:srgbClr val="000000"/>
                </a:solidFill>
              </a:rPr>
              <a:t>I will buy a new phone/mobile if I win the lottery.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title"/>
          </p:nvPr>
        </p:nvSpPr>
        <p:spPr>
          <a:xfrm>
            <a:off x="467543" y="332655"/>
            <a:ext cx="8229601" cy="1008113"/>
          </a:xfrm>
          <a:prstGeom prst="rect">
            <a:avLst/>
          </a:prstGeom>
        </p:spPr>
        <p:txBody>
          <a:bodyPr lIns="45699" tIns="45699" rIns="45699" bIns="45699"/>
          <a:lstStyle>
            <a:lvl1pPr>
              <a:defRPr sz="4000"/>
            </a:lvl1pPr>
          </a:lstStyle>
          <a:p>
            <a:pPr/>
            <a:r>
              <a:t>Tulevan ajan ilmaiseminen</a:t>
            </a:r>
          </a:p>
        </p:txBody>
      </p:sp>
      <p:sp>
        <p:nvSpPr>
          <p:cNvPr id="126" name="Shape 126"/>
          <p:cNvSpPr/>
          <p:nvPr>
            <p:ph type="body" sz="half" idx="1"/>
          </p:nvPr>
        </p:nvSpPr>
        <p:spPr>
          <a:xfrm>
            <a:off x="539550" y="1340767"/>
            <a:ext cx="4176466" cy="4785394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 defTabSz="886968">
              <a:spcBef>
                <a:spcPts val="0"/>
              </a:spcBef>
              <a:buSzTx/>
              <a:buNone/>
              <a:defRPr sz="2134">
                <a:solidFill>
                  <a:srgbClr val="000000"/>
                </a:solidFill>
              </a:defRPr>
            </a:pPr>
            <a:r>
              <a:t>I </a:t>
            </a:r>
            <a:r>
              <a:rPr b="1" u="sng"/>
              <a:t>will fly </a:t>
            </a:r>
            <a:r>
              <a:t>to Dublin tomorrow. </a:t>
            </a:r>
          </a:p>
          <a:p>
            <a:pPr marL="0" indent="0" defTabSz="886968">
              <a:spcBef>
                <a:spcPts val="300"/>
              </a:spcBef>
              <a:buSzTx/>
              <a:buNone/>
              <a:defRPr sz="2134">
                <a:solidFill>
                  <a:srgbClr val="000000"/>
                </a:solidFill>
              </a:defRPr>
            </a:pPr>
            <a:r>
              <a:t>	</a:t>
            </a:r>
            <a:r>
              <a:rPr>
                <a:solidFill>
                  <a:schemeClr val="accent1"/>
                </a:solidFill>
              </a:rPr>
              <a:t>will + perusmuoto</a:t>
            </a:r>
            <a:endParaRPr>
              <a:solidFill>
                <a:schemeClr val="accent1"/>
              </a:solidFill>
            </a:endParaRPr>
          </a:p>
          <a:p>
            <a:pPr marL="0" indent="0" defTabSz="886968">
              <a:spcBef>
                <a:spcPts val="300"/>
              </a:spcBef>
              <a:buSzTx/>
              <a:buNone/>
              <a:defRPr sz="2134">
                <a:solidFill>
                  <a:srgbClr val="000000"/>
                </a:solidFill>
              </a:defRPr>
            </a:pPr>
            <a:r>
              <a:t>I </a:t>
            </a:r>
            <a:r>
              <a:rPr b="1" u="sng"/>
              <a:t>won’t be </a:t>
            </a:r>
            <a:r>
              <a:t>here for your birthday.</a:t>
            </a:r>
          </a:p>
          <a:p>
            <a:pPr marL="0" indent="0" defTabSz="886968">
              <a:spcBef>
                <a:spcPts val="300"/>
              </a:spcBef>
              <a:buSzTx/>
              <a:buNone/>
              <a:defRPr sz="2134">
                <a:solidFill>
                  <a:srgbClr val="000000"/>
                </a:solidFill>
              </a:defRPr>
            </a:pPr>
            <a:r>
              <a:t>	</a:t>
            </a:r>
            <a:r>
              <a:rPr>
                <a:solidFill>
                  <a:schemeClr val="accent1"/>
                </a:solidFill>
              </a:rPr>
              <a:t>won’t / will not  + 	perusmuoto</a:t>
            </a:r>
            <a:endParaRPr>
              <a:solidFill>
                <a:schemeClr val="accent1"/>
              </a:solidFill>
            </a:endParaRPr>
          </a:p>
          <a:p>
            <a:pPr marL="0" indent="0" defTabSz="886968">
              <a:spcBef>
                <a:spcPts val="300"/>
              </a:spcBef>
              <a:buSzTx/>
              <a:buNone/>
              <a:defRPr b="1" sz="2134" u="sng">
                <a:solidFill>
                  <a:srgbClr val="000000"/>
                </a:solidFill>
              </a:defRPr>
            </a:pPr>
            <a:r>
              <a:t>Will</a:t>
            </a:r>
            <a:r>
              <a:rPr b="0" u="none"/>
              <a:t> you </a:t>
            </a:r>
            <a:r>
              <a:t>be having</a:t>
            </a:r>
            <a:r>
              <a:rPr b="0" u="none"/>
              <a:t> a big party?</a:t>
            </a:r>
            <a:endParaRPr b="0" u="none"/>
          </a:p>
          <a:p>
            <a:pPr marL="0" indent="0" defTabSz="886968">
              <a:spcBef>
                <a:spcPts val="300"/>
              </a:spcBef>
              <a:buSzTx/>
              <a:buNone/>
              <a:defRPr sz="2134">
                <a:solidFill>
                  <a:srgbClr val="000000"/>
                </a:solidFill>
              </a:defRPr>
            </a:pPr>
            <a:r>
              <a:t>	</a:t>
            </a:r>
            <a:r>
              <a:rPr>
                <a:solidFill>
                  <a:schemeClr val="accent1"/>
                </a:solidFill>
              </a:rPr>
              <a:t>will be + -ing</a:t>
            </a:r>
          </a:p>
          <a:p>
            <a:pPr marL="0" indent="0" defTabSz="886968">
              <a:spcBef>
                <a:spcPts val="300"/>
              </a:spcBef>
              <a:buSzTx/>
              <a:buNone/>
              <a:defRPr b="1" sz="2134" u="sng">
                <a:solidFill>
                  <a:srgbClr val="000000"/>
                </a:solidFill>
              </a:defRPr>
            </a:pPr>
            <a:r>
              <a:t>Shall</a:t>
            </a:r>
            <a:r>
              <a:rPr b="0" u="none"/>
              <a:t> I </a:t>
            </a:r>
            <a:r>
              <a:t>give</a:t>
            </a:r>
            <a:r>
              <a:rPr b="0" u="none"/>
              <a:t> you a call on the day?</a:t>
            </a:r>
            <a:endParaRPr b="0" u="none"/>
          </a:p>
          <a:p>
            <a:pPr marL="0" indent="0" defTabSz="886968">
              <a:spcBef>
                <a:spcPts val="300"/>
              </a:spcBef>
              <a:buSzTx/>
              <a:buNone/>
              <a:defRPr sz="2134">
                <a:solidFill>
                  <a:srgbClr val="000000"/>
                </a:solidFill>
              </a:defRPr>
            </a:pPr>
            <a:r>
              <a:t>	</a:t>
            </a:r>
            <a:r>
              <a:rPr>
                <a:solidFill>
                  <a:schemeClr val="accent1"/>
                </a:solidFill>
              </a:rPr>
              <a:t>shall + perusmuoto</a:t>
            </a:r>
            <a:endParaRPr>
              <a:solidFill>
                <a:schemeClr val="accent1"/>
              </a:solidFill>
            </a:endParaRPr>
          </a:p>
          <a:p>
            <a:pPr marL="0" indent="0" defTabSz="886968">
              <a:spcBef>
                <a:spcPts val="300"/>
              </a:spcBef>
              <a:buSzTx/>
              <a:buNone/>
              <a:defRPr b="1" sz="2134" u="sng">
                <a:solidFill>
                  <a:srgbClr val="000000"/>
                </a:solidFill>
              </a:defRPr>
            </a:pPr>
            <a:r>
              <a:t>Are</a:t>
            </a:r>
            <a:r>
              <a:rPr b="0" u="none"/>
              <a:t> you </a:t>
            </a:r>
            <a:r>
              <a:t>going to invit</a:t>
            </a:r>
            <a:r>
              <a:rPr u="none"/>
              <a:t>e</a:t>
            </a:r>
            <a:r>
              <a:rPr b="0" u="none"/>
              <a:t> a lot of people?</a:t>
            </a:r>
            <a:endParaRPr b="0" u="none"/>
          </a:p>
          <a:p>
            <a:pPr marL="0" indent="0" defTabSz="886968">
              <a:spcBef>
                <a:spcPts val="300"/>
              </a:spcBef>
              <a:buSzTx/>
              <a:buNone/>
              <a:defRPr sz="2134">
                <a:solidFill>
                  <a:srgbClr val="000000"/>
                </a:solidFill>
              </a:defRPr>
            </a:pPr>
            <a:r>
              <a:t>	</a:t>
            </a:r>
            <a:r>
              <a:rPr>
                <a:solidFill>
                  <a:schemeClr val="accent1"/>
                </a:solidFill>
              </a:rPr>
              <a:t>be going to + perusmuoto</a:t>
            </a:r>
          </a:p>
        </p:txBody>
      </p:sp>
      <p:sp>
        <p:nvSpPr>
          <p:cNvPr id="127" name="Shape 127"/>
          <p:cNvSpPr/>
          <p:nvPr/>
        </p:nvSpPr>
        <p:spPr>
          <a:xfrm>
            <a:off x="4716015" y="1340766"/>
            <a:ext cx="4176466" cy="3096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defRPr sz="2200">
                <a:latin typeface="Calibri"/>
                <a:ea typeface="Calibri"/>
                <a:cs typeface="Calibri"/>
                <a:sym typeface="Calibri"/>
              </a:defRPr>
            </a:pPr>
            <a:r>
              <a:t>I’</a:t>
            </a:r>
            <a:r>
              <a:rPr b="1" u="sng"/>
              <a:t>m leaving </a:t>
            </a:r>
            <a:r>
              <a:t>for the airport already tonight.</a:t>
            </a:r>
          </a:p>
          <a:p>
            <a:pPr>
              <a:defRPr sz="2200">
                <a:latin typeface="Calibri"/>
                <a:ea typeface="Calibri"/>
                <a:cs typeface="Calibri"/>
                <a:sym typeface="Calibri"/>
              </a:defRPr>
            </a:pPr>
            <a:r>
              <a:t>	</a:t>
            </a:r>
            <a:r>
              <a:rPr>
                <a:solidFill>
                  <a:schemeClr val="accent1"/>
                </a:solidFill>
              </a:rPr>
              <a:t>kestopreesens</a:t>
            </a:r>
            <a:endParaRPr>
              <a:solidFill>
                <a:schemeClr val="accent1"/>
              </a:solidFill>
            </a:endParaRPr>
          </a:p>
          <a:p>
            <a:pPr>
              <a:lnSpc>
                <a:spcPct val="120000"/>
              </a:lnSpc>
              <a:defRPr sz="2200">
                <a:latin typeface="Calibri"/>
                <a:ea typeface="Calibri"/>
                <a:cs typeface="Calibri"/>
                <a:sym typeface="Calibri"/>
              </a:defRPr>
            </a:pPr>
            <a:r>
              <a:t>My plane </a:t>
            </a:r>
            <a:r>
              <a:rPr b="1" u="sng"/>
              <a:t>leaves</a:t>
            </a:r>
            <a:r>
              <a:t> at 6.30 am.</a:t>
            </a:r>
          </a:p>
          <a:p>
            <a:pPr>
              <a:lnSpc>
                <a:spcPct val="130000"/>
              </a:lnSpc>
              <a:defRPr sz="2200">
                <a:latin typeface="Calibri"/>
                <a:ea typeface="Calibri"/>
                <a:cs typeface="Calibri"/>
                <a:sym typeface="Calibri"/>
              </a:defRPr>
            </a:pPr>
            <a:r>
              <a:t>	</a:t>
            </a:r>
            <a:r>
              <a:rPr>
                <a:solidFill>
                  <a:schemeClr val="accent1"/>
                </a:solidFill>
              </a:rPr>
              <a:t>yleispreesens</a:t>
            </a:r>
            <a:endParaRPr>
              <a:solidFill>
                <a:schemeClr val="accent1"/>
              </a:solidFill>
            </a:endParaRPr>
          </a:p>
          <a:p>
            <a:pPr>
              <a:lnSpc>
                <a:spcPct val="110000"/>
              </a:lnSpc>
              <a:defRPr sz="2200">
                <a:latin typeface="Calibri"/>
                <a:ea typeface="Calibri"/>
                <a:cs typeface="Calibri"/>
                <a:sym typeface="Calibri"/>
              </a:defRPr>
            </a:pPr>
            <a:r>
              <a:t>By the time I get back, you </a:t>
            </a:r>
            <a:r>
              <a:rPr b="1" u="sng"/>
              <a:t>will have turned</a:t>
            </a:r>
            <a:r>
              <a:t> eighteen.</a:t>
            </a:r>
          </a:p>
          <a:p>
            <a:pPr>
              <a:lnSpc>
                <a:spcPct val="110000"/>
              </a:lnSpc>
              <a:defRPr sz="2200">
                <a:latin typeface="Calibri"/>
                <a:ea typeface="Calibri"/>
                <a:cs typeface="Calibri"/>
                <a:sym typeface="Calibri"/>
              </a:defRPr>
            </a:pPr>
            <a:r>
              <a:t>	</a:t>
            </a:r>
            <a:r>
              <a:rPr>
                <a:solidFill>
                  <a:schemeClr val="accent1"/>
                </a:solidFill>
              </a:rPr>
              <a:t>will have + 3. muoto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26" grpId="1"/>
      <p:bldP build="p" bldLvl="5" animBg="1" rev="0" advAuto="0" spid="127" grpId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>
            <p:ph type="body" idx="1"/>
          </p:nvPr>
        </p:nvSpPr>
        <p:spPr>
          <a:xfrm>
            <a:off x="323527" y="822022"/>
            <a:ext cx="8568953" cy="5760642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800"/>
            </a:pPr>
            <a:r>
              <a:t>4. Kerron sinulle, mitä tapahtui, heti kun kuulen uutiset. 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	</a:t>
            </a:r>
            <a:r>
              <a:rPr>
                <a:solidFill>
                  <a:srgbClr val="000000"/>
                </a:solidFill>
              </a:rPr>
              <a:t>I will tell you what happened  as soon as I hear the 	news. </a:t>
            </a:r>
            <a:endParaRPr>
              <a:solidFill>
                <a:srgbClr val="000000"/>
              </a:solidFill>
            </a:endParaRPr>
          </a:p>
          <a:p>
            <a:pPr marL="0" indent="0">
              <a:spcBef>
                <a:spcPts val="500"/>
              </a:spcBef>
              <a:buSzTx/>
              <a:buNone/>
              <a:defRPr sz="2800"/>
            </a:pPr>
            <a:r>
              <a:t>5. Suunnitelma epäonnistuu ellemme pidä sitä salaisuutena. 	</a:t>
            </a:r>
          </a:p>
          <a:p>
            <a:pPr marL="0" indent="0">
              <a:spcBef>
                <a:spcPts val="500"/>
              </a:spcBef>
              <a:buSzTx/>
              <a:buNone/>
              <a:defRPr sz="2800"/>
            </a:pPr>
            <a:r>
              <a:t>	</a:t>
            </a:r>
            <a:r>
              <a:rPr>
                <a:solidFill>
                  <a:srgbClr val="000000"/>
                </a:solidFill>
              </a:rPr>
              <a:t>The plan will fail unless we keep it a secret. /</a:t>
            </a:r>
            <a:endParaRPr>
              <a:solidFill>
                <a:srgbClr val="000000"/>
              </a:solidFill>
            </a:endParaRPr>
          </a:p>
          <a:p>
            <a:pPr marL="0" indent="0"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The plan will fail if we don’t keep it a secret.</a:t>
            </a:r>
          </a:p>
          <a:p>
            <a:pPr marL="0" indent="0">
              <a:spcBef>
                <a:spcPts val="500"/>
              </a:spcBef>
              <a:buSzTx/>
              <a:buNone/>
              <a:defRPr sz="2800"/>
            </a:pPr>
            <a:r>
              <a:t>6. Kun löydän sopivan mopon, ostan sen heti.</a:t>
            </a:r>
          </a:p>
          <a:p>
            <a:pPr marL="0" indent="0">
              <a:spcBef>
                <a:spcPts val="500"/>
              </a:spcBef>
              <a:buSzTx/>
              <a:buNone/>
              <a:defRPr sz="2800"/>
            </a:pPr>
            <a:r>
              <a:t>	</a:t>
            </a:r>
            <a:r>
              <a:rPr>
                <a:solidFill>
                  <a:srgbClr val="000000"/>
                </a:solidFill>
              </a:rPr>
              <a:t>When I find a suitable moped, I will buy it at once /	straight away.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0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>
            <p:ph type="body" idx="1"/>
          </p:nvPr>
        </p:nvSpPr>
        <p:spPr>
          <a:xfrm>
            <a:off x="403925" y="947172"/>
            <a:ext cx="8579295" cy="4785395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spcBef>
                <a:spcPts val="0"/>
              </a:spcBef>
              <a:buSzTx/>
              <a:buNone/>
              <a:defRPr sz="2800"/>
            </a:pPr>
            <a:r>
              <a:t>7. Jos sinä kokkaat päivällisen, minä imuroin illalla. </a:t>
            </a:r>
          </a:p>
          <a:p>
            <a:pPr marL="0" indent="0">
              <a:spcBef>
                <a:spcPts val="500"/>
              </a:spcBef>
              <a:buSzTx/>
              <a:buNone/>
              <a:defRPr sz="2800"/>
            </a:pPr>
            <a:r>
              <a:t>	</a:t>
            </a:r>
            <a:r>
              <a:rPr>
                <a:solidFill>
                  <a:srgbClr val="000000"/>
                </a:solidFill>
              </a:rPr>
              <a:t>If you cook dinner, I will vacuum/hoover in the 	evening. </a:t>
            </a:r>
            <a:endParaRPr>
              <a:solidFill>
                <a:srgbClr val="000000"/>
              </a:solidFill>
            </a:endParaRPr>
          </a:p>
          <a:p>
            <a:pPr marL="0" indent="0">
              <a:spcBef>
                <a:spcPts val="500"/>
              </a:spcBef>
              <a:buSzTx/>
              <a:buNone/>
              <a:defRPr sz="2800"/>
            </a:pPr>
            <a:r>
              <a:t>8. Lähdemme maaseudulle, ellei sada. 	</a:t>
            </a:r>
          </a:p>
          <a:p>
            <a:pPr marL="0" indent="0">
              <a:spcBef>
                <a:spcPts val="500"/>
              </a:spcBef>
              <a:buSzTx/>
              <a:buNone/>
              <a:defRPr sz="2800"/>
            </a:pPr>
            <a:r>
              <a:t>	</a:t>
            </a:r>
            <a:r>
              <a:rPr>
                <a:solidFill>
                  <a:srgbClr val="000000"/>
                </a:solidFill>
              </a:rPr>
              <a:t>We will go to the country(side) unless it rains / </a:t>
            </a:r>
            <a:endParaRPr>
              <a:solidFill>
                <a:srgbClr val="000000"/>
              </a:solidFill>
            </a:endParaRPr>
          </a:p>
          <a:p>
            <a:pPr marL="0" indent="0"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if it doesn’t rain.</a:t>
            </a:r>
          </a:p>
          <a:p>
            <a:pPr marL="0" indent="0">
              <a:spcBef>
                <a:spcPts val="500"/>
              </a:spcBef>
              <a:buSzTx/>
              <a:buNone/>
              <a:defRPr sz="2800"/>
            </a:pPr>
            <a:r>
              <a:t>9. Voin matkustaa ulkomaille, jos säästän kaikki rahani.</a:t>
            </a:r>
          </a:p>
          <a:p>
            <a:pPr marL="0" indent="0">
              <a:spcBef>
                <a:spcPts val="500"/>
              </a:spcBef>
              <a:buSzTx/>
              <a:buNone/>
              <a:defRPr sz="2800"/>
            </a:pPr>
            <a:r>
              <a:t>	</a:t>
            </a:r>
            <a:r>
              <a:rPr>
                <a:solidFill>
                  <a:srgbClr val="000000"/>
                </a:solidFill>
              </a:rPr>
              <a:t>I can travel abroad if I save all my money.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2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 p14:dur="100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>
            <p:ph type="title"/>
          </p:nvPr>
        </p:nvSpPr>
        <p:spPr>
          <a:xfrm>
            <a:off x="467543" y="332656"/>
            <a:ext cx="8229601" cy="1008113"/>
          </a:xfrm>
          <a:prstGeom prst="rect">
            <a:avLst/>
          </a:prstGeom>
        </p:spPr>
        <p:txBody>
          <a:bodyPr lIns="45699" tIns="45699" rIns="45699" bIns="45699"/>
          <a:lstStyle>
            <a:lvl1pPr>
              <a:defRPr sz="4000"/>
            </a:lvl1pPr>
          </a:lstStyle>
          <a:p>
            <a:pPr/>
            <a:r>
              <a:t>Konditionaali</a:t>
            </a:r>
          </a:p>
        </p:txBody>
      </p:sp>
      <p:sp>
        <p:nvSpPr>
          <p:cNvPr id="186" name="Shape 186"/>
          <p:cNvSpPr/>
          <p:nvPr>
            <p:ph type="body" idx="1"/>
          </p:nvPr>
        </p:nvSpPr>
        <p:spPr>
          <a:xfrm>
            <a:off x="354980" y="1184868"/>
            <a:ext cx="8579295" cy="4857403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 defTabSz="859536">
              <a:spcBef>
                <a:spcPts val="0"/>
              </a:spcBef>
              <a:buSzTx/>
              <a:buNone/>
              <a:defRPr sz="2632"/>
            </a:pPr>
            <a:r>
              <a:t>Mikä englannin apuverbi vastaa suomessa verbin -isi-liitettä?</a:t>
            </a:r>
          </a:p>
          <a:p>
            <a:pPr marL="0" indent="0" defTabSz="859536">
              <a:lnSpc>
                <a:spcPct val="80000"/>
              </a:lnSpc>
              <a:spcBef>
                <a:spcPts val="400"/>
              </a:spcBef>
              <a:buSzTx/>
              <a:buNone/>
              <a:defRPr i="1" sz="2350">
                <a:solidFill>
                  <a:srgbClr val="000000"/>
                </a:solidFill>
              </a:defRPr>
            </a:pPr>
            <a:r>
              <a:t>	</a:t>
            </a:r>
          </a:p>
          <a:p>
            <a:pPr marL="0" indent="0" defTabSz="859536">
              <a:lnSpc>
                <a:spcPct val="80000"/>
              </a:lnSpc>
              <a:spcBef>
                <a:spcPts val="400"/>
              </a:spcBef>
              <a:buSzTx/>
              <a:buNone/>
              <a:defRPr i="1" sz="2350">
                <a:solidFill>
                  <a:srgbClr val="000000"/>
                </a:solidFill>
              </a:defRPr>
            </a:pPr>
            <a:r>
              <a:t>	</a:t>
            </a:r>
            <a:r>
              <a:rPr i="0" sz="2632"/>
              <a:t>In your place, I’d buy a new laptop. </a:t>
            </a:r>
            <a:endParaRPr i="0" sz="2632"/>
          </a:p>
          <a:p>
            <a:pPr marL="0" indent="0" defTabSz="859536">
              <a:lnSpc>
                <a:spcPct val="80000"/>
              </a:lnSpc>
              <a:spcBef>
                <a:spcPts val="400"/>
              </a:spcBef>
              <a:buSzTx/>
              <a:buNone/>
              <a:defRPr sz="2632">
                <a:solidFill>
                  <a:srgbClr val="000000"/>
                </a:solidFill>
              </a:defRPr>
            </a:pPr>
            <a:r>
              <a:t>	I wish it would stop raining.</a:t>
            </a:r>
          </a:p>
          <a:p>
            <a:pPr marL="0" indent="0" defTabSz="859536">
              <a:lnSpc>
                <a:spcPct val="80000"/>
              </a:lnSpc>
              <a:spcBef>
                <a:spcPts val="400"/>
              </a:spcBef>
              <a:buSzTx/>
              <a:buNone/>
              <a:defRPr sz="2632">
                <a:solidFill>
                  <a:srgbClr val="000000"/>
                </a:solidFill>
              </a:defRPr>
            </a:pPr>
            <a:r>
              <a:t>	Will said that he’d lend Geoff some money.</a:t>
            </a:r>
          </a:p>
          <a:p>
            <a:pPr marL="0" indent="0" defTabSz="859536">
              <a:lnSpc>
                <a:spcPct val="80000"/>
              </a:lnSpc>
              <a:spcBef>
                <a:spcPts val="400"/>
              </a:spcBef>
              <a:buSzTx/>
              <a:buNone/>
              <a:defRPr sz="2632">
                <a:solidFill>
                  <a:srgbClr val="000000"/>
                </a:solidFill>
              </a:defRPr>
            </a:pPr>
            <a:r>
              <a:t>	You promised you wouldn’t be late.</a:t>
            </a:r>
          </a:p>
          <a:p>
            <a:pPr marL="0" indent="0" defTabSz="859536">
              <a:lnSpc>
                <a:spcPct val="80000"/>
              </a:lnSpc>
              <a:spcBef>
                <a:spcPts val="400"/>
              </a:spcBef>
              <a:buSzTx/>
              <a:buNone/>
              <a:defRPr sz="2632">
                <a:solidFill>
                  <a:srgbClr val="000000"/>
                </a:solidFill>
              </a:defRPr>
            </a:pPr>
            <a:r>
              <a:t>	Would that have made a difference, do you think?</a:t>
            </a:r>
          </a:p>
          <a:p>
            <a:pPr marL="0" indent="0" defTabSz="859536">
              <a:lnSpc>
                <a:spcPct val="80000"/>
              </a:lnSpc>
              <a:spcBef>
                <a:spcPts val="300"/>
              </a:spcBef>
              <a:buSzTx/>
              <a:buNone/>
              <a:defRPr sz="2068">
                <a:solidFill>
                  <a:srgbClr val="000000"/>
                </a:solidFill>
              </a:defRPr>
            </a:pPr>
          </a:p>
          <a:p>
            <a:pPr marL="0" indent="0" defTabSz="859536">
              <a:lnSpc>
                <a:spcPct val="80000"/>
              </a:lnSpc>
              <a:spcBef>
                <a:spcPts val="400"/>
              </a:spcBef>
              <a:buSzTx/>
              <a:buNone/>
              <a:defRPr b="1" sz="2726"/>
            </a:pPr>
            <a:r>
              <a:t>	</a:t>
            </a:r>
          </a:p>
          <a:p>
            <a:pPr marL="429768" indent="-429768" defTabSz="859536">
              <a:lnSpc>
                <a:spcPct val="80000"/>
              </a:lnSpc>
              <a:spcBef>
                <a:spcPts val="400"/>
              </a:spcBef>
              <a:buClrTx/>
              <a:defRPr sz="2632">
                <a:solidFill>
                  <a:srgbClr val="000000"/>
                </a:solidFill>
              </a:defRPr>
            </a:pPr>
            <a:r>
              <a:t>suomen -isi = </a:t>
            </a:r>
            <a:r>
              <a:rPr b="1"/>
              <a:t>would</a:t>
            </a:r>
            <a:r>
              <a:t>/</a:t>
            </a:r>
            <a:r>
              <a:rPr b="1"/>
              <a:t>wouldn’t</a:t>
            </a:r>
            <a:r>
              <a:t> </a:t>
            </a:r>
          </a:p>
          <a:p>
            <a:pPr marL="429768" indent="-429768" defTabSz="859536">
              <a:lnSpc>
                <a:spcPct val="80000"/>
              </a:lnSpc>
              <a:spcBef>
                <a:spcPts val="400"/>
              </a:spcBef>
              <a:buClrTx/>
              <a:defRPr sz="2632">
                <a:solidFill>
                  <a:srgbClr val="000000"/>
                </a:solidFill>
              </a:defRPr>
            </a:pPr>
            <a:r>
              <a:t>tai lyhennetty muoto </a:t>
            </a:r>
            <a:r>
              <a:rPr b="1"/>
              <a:t>’d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6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>
            <p:ph type="title"/>
          </p:nvPr>
        </p:nvSpPr>
        <p:spPr>
          <a:xfrm>
            <a:off x="467543" y="332656"/>
            <a:ext cx="8229601" cy="1008113"/>
          </a:xfrm>
          <a:prstGeom prst="rect">
            <a:avLst/>
          </a:prstGeom>
        </p:spPr>
        <p:txBody>
          <a:bodyPr lIns="45699" tIns="45699" rIns="45699" bIns="45699"/>
          <a:lstStyle>
            <a:lvl1pPr>
              <a:defRPr sz="4000"/>
            </a:lvl1pPr>
          </a:lstStyle>
          <a:p>
            <a:pPr/>
            <a:r>
              <a:t>Konditionaali</a:t>
            </a:r>
          </a:p>
        </p:txBody>
      </p:sp>
      <p:sp>
        <p:nvSpPr>
          <p:cNvPr id="189" name="Shape 189"/>
          <p:cNvSpPr/>
          <p:nvPr>
            <p:ph type="body" idx="1"/>
          </p:nvPr>
        </p:nvSpPr>
        <p:spPr>
          <a:xfrm>
            <a:off x="406866" y="1184868"/>
            <a:ext cx="8579295" cy="4857403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457200" indent="-457200">
              <a:spcBef>
                <a:spcPts val="0"/>
              </a:spcBef>
              <a:buClrTx/>
              <a:defRPr sz="2600">
                <a:solidFill>
                  <a:srgbClr val="000000"/>
                </a:solidFill>
              </a:defRPr>
            </a:pPr>
            <a:r>
              <a:t>Paitsi ’would’ myös muita apuverbejä voidaan käyttää konditionaalissa. </a:t>
            </a:r>
          </a:p>
          <a:p>
            <a:pPr marL="0" indent="0">
              <a:spcBef>
                <a:spcPts val="0"/>
              </a:spcBef>
              <a:buSzTx/>
              <a:buNone/>
              <a:defRPr sz="2600"/>
            </a:pPr>
          </a:p>
          <a:p>
            <a:pPr marL="0" indent="0">
              <a:spcBef>
                <a:spcPts val="0"/>
              </a:spcBef>
              <a:buSzTx/>
              <a:buNone/>
              <a:defRPr sz="2600"/>
            </a:pPr>
            <a:r>
              <a:t>Suomenna.</a:t>
            </a:r>
            <a:r>
              <a:rPr i="1">
                <a:solidFill>
                  <a:srgbClr val="000000"/>
                </a:solidFill>
              </a:rPr>
              <a:t>	</a:t>
            </a:r>
            <a:endParaRPr i="1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600"/>
            </a:pPr>
            <a:r>
              <a:t>I could come with you.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600">
                <a:solidFill>
                  <a:srgbClr val="000000"/>
                </a:solidFill>
              </a:defRPr>
            </a:pPr>
            <a:r>
              <a:t>	Voisin tulla kanssasi.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600"/>
            </a:pPr>
            <a:r>
              <a:t>You should come early. 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600">
                <a:solidFill>
                  <a:srgbClr val="000000"/>
                </a:solidFill>
              </a:defRPr>
            </a:pPr>
            <a:r>
              <a:t>	Sinun pitäisi tulla aikaisin.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600"/>
            </a:pPr>
            <a:r>
              <a:t>Karen ought to be there, too.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600">
                <a:solidFill>
                  <a:srgbClr val="000000"/>
                </a:solidFill>
              </a:defRPr>
            </a:pPr>
            <a:r>
              <a:t>	Karenin pitäisi olla siellä myös. 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600"/>
            </a:pPr>
            <a:r>
              <a:t>Jeff might join us.	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600">
                <a:solidFill>
                  <a:srgbClr val="000000"/>
                </a:solidFill>
              </a:defRPr>
            </a:pPr>
            <a:r>
              <a:t>	Jeff saattaisi liittyä seuraamme.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9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>
            <p:ph type="title"/>
          </p:nvPr>
        </p:nvSpPr>
        <p:spPr>
          <a:xfrm>
            <a:off x="467543" y="332656"/>
            <a:ext cx="8229601" cy="1008113"/>
          </a:xfrm>
          <a:prstGeom prst="rect">
            <a:avLst/>
          </a:prstGeom>
        </p:spPr>
        <p:txBody>
          <a:bodyPr lIns="45699" tIns="45699" rIns="45699" bIns="45699"/>
          <a:lstStyle>
            <a:lvl1pPr>
              <a:defRPr sz="4000"/>
            </a:lvl1pPr>
          </a:lstStyle>
          <a:p>
            <a:pPr/>
            <a:r>
              <a:t>Konditionaali</a:t>
            </a:r>
          </a:p>
        </p:txBody>
      </p:sp>
      <p:sp>
        <p:nvSpPr>
          <p:cNvPr id="192" name="Shape 192"/>
          <p:cNvSpPr/>
          <p:nvPr>
            <p:ph type="body" idx="1"/>
          </p:nvPr>
        </p:nvSpPr>
        <p:spPr>
          <a:xfrm>
            <a:off x="395536" y="1556791"/>
            <a:ext cx="8579295" cy="4857402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90000"/>
              </a:lnSpc>
              <a:spcBef>
                <a:spcPts val="0"/>
              </a:spcBef>
              <a:buSzTx/>
              <a:buNone/>
              <a:defRPr i="1" sz="3500">
                <a:solidFill>
                  <a:srgbClr val="000000"/>
                </a:solidFill>
              </a:defRPr>
            </a:pPr>
            <a:r>
              <a:t>		</a:t>
            </a:r>
            <a:r>
              <a:rPr i="0" sz="2800"/>
              <a:t>would	</a:t>
            </a:r>
            <a:r>
              <a:rPr i="0" sz="2800">
                <a:solidFill>
                  <a:schemeClr val="accent1"/>
                </a:solidFill>
              </a:rPr>
              <a:t>	-isi</a:t>
            </a:r>
            <a:endParaRPr sz="2800"/>
          </a:p>
          <a:p>
            <a:pPr marL="0" indent="0">
              <a:lnSpc>
                <a:spcPct val="90000"/>
              </a:lnSpc>
              <a:spcBef>
                <a:spcPts val="7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	could	</a:t>
            </a:r>
            <a:r>
              <a:rPr>
                <a:solidFill>
                  <a:schemeClr val="accent1"/>
                </a:solidFill>
              </a:rPr>
              <a:t>	voisi, osaisi</a:t>
            </a:r>
            <a:endParaRPr>
              <a:solidFill>
                <a:schemeClr val="accent1"/>
              </a:solidFill>
            </a:endParaRPr>
          </a:p>
          <a:p>
            <a:pPr marL="0" indent="0">
              <a:lnSpc>
                <a:spcPct val="90000"/>
              </a:lnSpc>
              <a:spcBef>
                <a:spcPts val="700"/>
              </a:spcBef>
              <a:buSzTx/>
              <a:buNone/>
              <a:defRPr sz="2800"/>
            </a:pPr>
            <a:r>
              <a:t>		</a:t>
            </a:r>
            <a:r>
              <a:rPr>
                <a:solidFill>
                  <a:srgbClr val="000000"/>
                </a:solidFill>
              </a:rPr>
              <a:t>should</a:t>
            </a:r>
            <a:r>
              <a:t>	pitäisi </a:t>
            </a:r>
          </a:p>
          <a:p>
            <a:pPr marL="0" indent="0">
              <a:lnSpc>
                <a:spcPct val="90000"/>
              </a:lnSpc>
              <a:spcBef>
                <a:spcPts val="7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	ought to	</a:t>
            </a:r>
            <a:r>
              <a:rPr>
                <a:solidFill>
                  <a:schemeClr val="accent1"/>
                </a:solidFill>
              </a:rPr>
              <a:t>pitäisi </a:t>
            </a:r>
          </a:p>
          <a:p>
            <a:pPr marL="0" indent="0">
              <a:lnSpc>
                <a:spcPct val="90000"/>
              </a:lnSpc>
              <a:spcBef>
                <a:spcPts val="700"/>
              </a:spcBef>
              <a:buSzTx/>
              <a:buNone/>
              <a:defRPr sz="2800"/>
            </a:pPr>
            <a:r>
              <a:t>		</a:t>
            </a:r>
            <a:r>
              <a:rPr>
                <a:solidFill>
                  <a:srgbClr val="000000"/>
                </a:solidFill>
              </a:rPr>
              <a:t>might		</a:t>
            </a:r>
            <a:r>
              <a:t>saattaisi</a:t>
            </a:r>
          </a:p>
          <a:p>
            <a:pPr marL="0" indent="0">
              <a:lnSpc>
                <a:spcPct val="90000"/>
              </a:lnSpc>
              <a:spcBef>
                <a:spcPts val="400"/>
              </a:spcBef>
              <a:buSzTx/>
              <a:buNone/>
              <a:defRPr sz="2400"/>
            </a:pPr>
          </a:p>
          <a:p>
            <a:pPr marL="457200" indent="-457200">
              <a:lnSpc>
                <a:spcPct val="90000"/>
              </a:lnSpc>
              <a:spcBef>
                <a:spcPts val="400"/>
              </a:spcBef>
              <a:buClrTx/>
              <a:defRPr sz="2800">
                <a:solidFill>
                  <a:srgbClr val="000000"/>
                </a:solidFill>
              </a:defRPr>
            </a:pPr>
            <a:r>
              <a:t>’</a:t>
            </a:r>
            <a:r>
              <a:rPr i="1"/>
              <a:t>ought to</a:t>
            </a:r>
            <a:r>
              <a:t>’ on nykyään harvinaisempi</a:t>
            </a:r>
          </a:p>
          <a:p>
            <a:pPr indent="-342900">
              <a:lnSpc>
                <a:spcPct val="90000"/>
              </a:lnSpc>
              <a:spcBef>
                <a:spcPts val="400"/>
              </a:spcBef>
              <a:buClrTx/>
              <a:defRPr sz="2800">
                <a:solidFill>
                  <a:srgbClr val="000000"/>
                </a:solidFill>
              </a:defRPr>
            </a:pPr>
            <a:r>
              <a:t>Huomaa, että sen yhteydessä on käytettävä partikkelia ’to’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2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>
            <p:ph type="title"/>
          </p:nvPr>
        </p:nvSpPr>
        <p:spPr>
          <a:xfrm>
            <a:off x="475931" y="223598"/>
            <a:ext cx="8229601" cy="1008114"/>
          </a:xfrm>
          <a:prstGeom prst="rect">
            <a:avLst/>
          </a:prstGeom>
        </p:spPr>
        <p:txBody>
          <a:bodyPr lIns="45699" tIns="45699" rIns="45699" bIns="45699"/>
          <a:lstStyle>
            <a:lvl1pPr>
              <a:defRPr sz="4000"/>
            </a:lvl1pPr>
          </a:lstStyle>
          <a:p>
            <a:pPr/>
            <a:r>
              <a:t>Nykyhetken konditionaali</a:t>
            </a:r>
          </a:p>
        </p:txBody>
      </p:sp>
      <p:sp>
        <p:nvSpPr>
          <p:cNvPr id="195" name="Shape 195"/>
          <p:cNvSpPr/>
          <p:nvPr>
            <p:ph type="body" idx="1"/>
          </p:nvPr>
        </p:nvSpPr>
        <p:spPr>
          <a:xfrm>
            <a:off x="144490" y="1008686"/>
            <a:ext cx="8892483" cy="5073427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411479" indent="-411479" defTabSz="822959">
              <a:spcBef>
                <a:spcPts val="0"/>
              </a:spcBef>
              <a:buClrTx/>
              <a:defRPr sz="2520">
                <a:solidFill>
                  <a:srgbClr val="000000"/>
                </a:solidFill>
              </a:defRPr>
            </a:pPr>
            <a:r>
              <a:t>Yleisimmin konditionaalia käytetään ehtovirkkeissä.</a:t>
            </a:r>
          </a:p>
          <a:p>
            <a:pPr marL="0" indent="0" defTabSz="822959">
              <a:spcBef>
                <a:spcPts val="400"/>
              </a:spcBef>
              <a:buSzTx/>
              <a:buNone/>
              <a:defRPr sz="2520"/>
            </a:pPr>
            <a:r>
              <a:t>Käännä. </a:t>
            </a:r>
          </a:p>
          <a:p>
            <a:pPr marL="0" indent="0" defTabSz="822959">
              <a:lnSpc>
                <a:spcPct val="80000"/>
              </a:lnSpc>
              <a:spcBef>
                <a:spcPts val="0"/>
              </a:spcBef>
              <a:buSzTx/>
              <a:buNone/>
              <a:defRPr sz="2520" u="sng">
                <a:solidFill>
                  <a:srgbClr val="000000"/>
                </a:solidFill>
              </a:defRPr>
            </a:pPr>
            <a:r>
              <a:t>If</a:t>
            </a:r>
            <a:r>
              <a:rPr u="none"/>
              <a:t> I </a:t>
            </a:r>
            <a:r>
              <a:rPr b="1" u="none"/>
              <a:t>got</a:t>
            </a:r>
            <a:r>
              <a:rPr u="none"/>
              <a:t> a summer job, I </a:t>
            </a:r>
            <a:r>
              <a:rPr b="1" u="none"/>
              <a:t>would be </a:t>
            </a:r>
            <a:r>
              <a:rPr u="none"/>
              <a:t>very happy.</a:t>
            </a:r>
            <a:endParaRPr u="none"/>
          </a:p>
          <a:p>
            <a:pPr marL="0" indent="0" defTabSz="822959">
              <a:lnSpc>
                <a:spcPct val="80000"/>
              </a:lnSpc>
              <a:spcBef>
                <a:spcPts val="300"/>
              </a:spcBef>
              <a:buSzTx/>
              <a:buNone/>
              <a:defRPr sz="2520"/>
            </a:pPr>
            <a:r>
              <a:t>	Jos saisin kesätöitä, olisin erittäin tyytyväinen.</a:t>
            </a:r>
          </a:p>
          <a:p>
            <a:pPr marL="0" indent="0" defTabSz="822959">
              <a:lnSpc>
                <a:spcPct val="80000"/>
              </a:lnSpc>
              <a:spcBef>
                <a:spcPts val="300"/>
              </a:spcBef>
              <a:buSzTx/>
              <a:buNone/>
              <a:defRPr sz="2520" u="sng">
                <a:solidFill>
                  <a:srgbClr val="000000"/>
                </a:solidFill>
              </a:defRPr>
            </a:pPr>
            <a:r>
              <a:t>If</a:t>
            </a:r>
            <a:r>
              <a:rPr u="none"/>
              <a:t> you </a:t>
            </a:r>
            <a:r>
              <a:rPr b="1" u="none"/>
              <a:t>came</a:t>
            </a:r>
            <a:r>
              <a:rPr u="none"/>
              <a:t> late, we </a:t>
            </a:r>
            <a:r>
              <a:rPr b="1" u="none"/>
              <a:t>might </a:t>
            </a:r>
            <a:r>
              <a:rPr u="none"/>
              <a:t>go without you.</a:t>
            </a:r>
            <a:endParaRPr u="none"/>
          </a:p>
          <a:p>
            <a:pPr marL="0" indent="0" defTabSz="822959">
              <a:lnSpc>
                <a:spcPct val="80000"/>
              </a:lnSpc>
              <a:spcBef>
                <a:spcPts val="300"/>
              </a:spcBef>
              <a:buSzTx/>
              <a:buNone/>
              <a:defRPr sz="2520"/>
            </a:pPr>
            <a:r>
              <a:t>	Jos tulisit myöhässä, saattaisimme lähteä ilman sinua.</a:t>
            </a:r>
          </a:p>
          <a:p>
            <a:pPr marL="0" indent="0" defTabSz="822959">
              <a:lnSpc>
                <a:spcPct val="80000"/>
              </a:lnSpc>
              <a:spcBef>
                <a:spcPts val="300"/>
              </a:spcBef>
              <a:buSzTx/>
              <a:buNone/>
              <a:defRPr sz="2520">
                <a:solidFill>
                  <a:srgbClr val="000000"/>
                </a:solidFill>
              </a:defRPr>
            </a:pPr>
            <a:r>
              <a:t>I </a:t>
            </a:r>
            <a:r>
              <a:rPr b="1"/>
              <a:t>could go</a:t>
            </a:r>
            <a:r>
              <a:t> jogging</a:t>
            </a:r>
            <a:r>
              <a:rPr>
                <a:solidFill>
                  <a:schemeClr val="accent2"/>
                </a:solidFill>
              </a:rPr>
              <a:t> </a:t>
            </a:r>
            <a:r>
              <a:rPr u="sng"/>
              <a:t>if</a:t>
            </a:r>
            <a:r>
              <a:rPr>
                <a:solidFill>
                  <a:schemeClr val="accent2"/>
                </a:solidFill>
              </a:rPr>
              <a:t> </a:t>
            </a:r>
            <a:r>
              <a:t>I </a:t>
            </a:r>
            <a:r>
              <a:rPr b="1"/>
              <a:t>had</a:t>
            </a:r>
            <a:r>
              <a:t> spare time.</a:t>
            </a:r>
          </a:p>
          <a:p>
            <a:pPr marL="0" indent="0" defTabSz="822959">
              <a:lnSpc>
                <a:spcPct val="80000"/>
              </a:lnSpc>
              <a:spcBef>
                <a:spcPts val="300"/>
              </a:spcBef>
              <a:buSzTx/>
              <a:buNone/>
              <a:defRPr sz="2520"/>
            </a:pPr>
            <a:r>
              <a:t>	Voisin mennä hölkkäämään, jos minulla olisi aikaa.</a:t>
            </a:r>
          </a:p>
          <a:p>
            <a:pPr marL="0" indent="0" defTabSz="822959">
              <a:lnSpc>
                <a:spcPct val="80000"/>
              </a:lnSpc>
              <a:spcBef>
                <a:spcPts val="300"/>
              </a:spcBef>
              <a:buSzTx/>
              <a:buNone/>
              <a:defRPr sz="2520">
                <a:solidFill>
                  <a:srgbClr val="000000"/>
                </a:solidFill>
              </a:defRPr>
            </a:pPr>
            <a:r>
              <a:t>I </a:t>
            </a:r>
            <a:r>
              <a:rPr b="1"/>
              <a:t>wouldn’t do </a:t>
            </a:r>
            <a:r>
              <a:t>a bungee jump </a:t>
            </a:r>
            <a:r>
              <a:rPr u="sng"/>
              <a:t>even if </a:t>
            </a:r>
            <a:r>
              <a:t>you </a:t>
            </a:r>
            <a:r>
              <a:rPr b="1"/>
              <a:t>paid</a:t>
            </a:r>
            <a:r>
              <a:t> me.</a:t>
            </a:r>
          </a:p>
          <a:p>
            <a:pPr marL="0" indent="0" defTabSz="822959">
              <a:spcBef>
                <a:spcPts val="0"/>
              </a:spcBef>
              <a:buSzTx/>
              <a:buNone/>
              <a:defRPr sz="2520"/>
            </a:pPr>
            <a:r>
              <a:t>	En hyppäisi benji-hyppyä, vaikka maksaisit minulle. </a:t>
            </a:r>
          </a:p>
          <a:p>
            <a:pPr marL="0" indent="0" defTabSz="822959">
              <a:spcBef>
                <a:spcPts val="0"/>
              </a:spcBef>
              <a:buSzTx/>
              <a:buNone/>
              <a:defRPr sz="2520">
                <a:solidFill>
                  <a:srgbClr val="000000"/>
                </a:solidFill>
              </a:defRPr>
            </a:pPr>
          </a:p>
          <a:p>
            <a:pPr marL="411479" indent="-411479" defTabSz="822959">
              <a:spcBef>
                <a:spcPts val="0"/>
              </a:spcBef>
              <a:buClrTx/>
              <a:defRPr sz="2520">
                <a:solidFill>
                  <a:srgbClr val="000000"/>
                </a:solidFill>
              </a:defRPr>
            </a:pPr>
            <a:r>
              <a:t>Mitä huomaat aikamuotojen käytöstä?</a:t>
            </a:r>
          </a:p>
          <a:p>
            <a:pPr marL="0" indent="0" defTabSz="822959">
              <a:lnSpc>
                <a:spcPct val="80000"/>
              </a:lnSpc>
              <a:spcBef>
                <a:spcPts val="300"/>
              </a:spcBef>
              <a:buSzTx/>
              <a:buNone/>
              <a:defRPr sz="2520"/>
            </a:pPr>
            <a:r>
              <a:t>	</a:t>
            </a:r>
            <a:r>
              <a:rPr i="1">
                <a:solidFill>
                  <a:srgbClr val="000000"/>
                </a:solidFill>
              </a:rPr>
              <a:t>	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5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/>
          <p:nvPr>
            <p:ph type="title"/>
          </p:nvPr>
        </p:nvSpPr>
        <p:spPr>
          <a:xfrm>
            <a:off x="467543" y="332656"/>
            <a:ext cx="8229601" cy="792088"/>
          </a:xfrm>
          <a:prstGeom prst="rect">
            <a:avLst/>
          </a:prstGeom>
        </p:spPr>
        <p:txBody>
          <a:bodyPr lIns="45699" tIns="45699" rIns="45699" bIns="45699"/>
          <a:lstStyle>
            <a:lvl1pPr>
              <a:defRPr sz="4000"/>
            </a:lvl1pPr>
          </a:lstStyle>
          <a:p>
            <a:pPr/>
            <a:r>
              <a:t>Nykyhetken konditionaali</a:t>
            </a:r>
          </a:p>
        </p:txBody>
      </p:sp>
      <p:sp>
        <p:nvSpPr>
          <p:cNvPr id="198" name="Shape 198"/>
          <p:cNvSpPr/>
          <p:nvPr>
            <p:ph type="body" idx="1"/>
          </p:nvPr>
        </p:nvSpPr>
        <p:spPr>
          <a:xfrm>
            <a:off x="251519" y="1124743"/>
            <a:ext cx="8723311" cy="5289453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457200" indent="-457200">
              <a:lnSpc>
                <a:spcPct val="80000"/>
              </a:lnSpc>
              <a:spcBef>
                <a:spcPts val="0"/>
              </a:spcBef>
              <a:buSzPct val="25000"/>
              <a:defRPr sz="2800">
                <a:solidFill>
                  <a:srgbClr val="000000"/>
                </a:solidFill>
              </a:defRPr>
            </a:pPr>
          </a:p>
          <a:p>
            <a:pPr marL="457200" indent="-457200">
              <a:lnSpc>
                <a:spcPct val="80000"/>
              </a:lnSpc>
              <a:spcBef>
                <a:spcPts val="400"/>
              </a:spcBef>
              <a:buSzPct val="25000"/>
              <a:defRPr sz="2800">
                <a:solidFill>
                  <a:srgbClr val="000000"/>
                </a:solidFill>
              </a:defRPr>
            </a:pPr>
          </a:p>
          <a:p>
            <a:pPr marL="457200" indent="-457200">
              <a:lnSpc>
                <a:spcPct val="70000"/>
              </a:lnSpc>
              <a:buClrTx/>
              <a:defRPr sz="2800">
                <a:solidFill>
                  <a:srgbClr val="000000"/>
                </a:solidFill>
              </a:defRPr>
            </a:pPr>
            <a:r>
              <a:t>”Jossiteltaessa” nykyhetken aikamuodossa on </a:t>
            </a:r>
          </a:p>
          <a:p>
            <a:pPr marL="0" indent="0">
              <a:lnSpc>
                <a:spcPct val="70000"/>
              </a:lnSpc>
              <a:buSzTx/>
              <a:buNone/>
              <a:defRPr sz="2800"/>
            </a:pPr>
            <a:r>
              <a:t>	</a:t>
            </a:r>
          </a:p>
          <a:p>
            <a:pPr marL="0" indent="0">
              <a:lnSpc>
                <a:spcPct val="70000"/>
              </a:lnSpc>
              <a:buSzTx/>
              <a:buNone/>
              <a:defRPr sz="2800"/>
            </a:pPr>
            <a:r>
              <a:t>	</a:t>
            </a:r>
            <a:r>
              <a:rPr>
                <a:solidFill>
                  <a:srgbClr val="000000"/>
                </a:solidFill>
              </a:rPr>
              <a:t>PÄÄLAUSEESSA </a:t>
            </a:r>
            <a:r>
              <a:rPr b="1">
                <a:solidFill>
                  <a:srgbClr val="000000"/>
                </a:solidFill>
              </a:rPr>
              <a:t>’would’ + perusmuoto</a:t>
            </a:r>
            <a:endParaRPr b="1">
              <a:solidFill>
                <a:srgbClr val="000000"/>
              </a:solidFill>
            </a:endParaRPr>
          </a:p>
          <a:p>
            <a:pPr marL="0" indent="0">
              <a:lnSpc>
                <a:spcPct val="70000"/>
              </a:lnSpc>
              <a:buSzTx/>
              <a:buNone/>
              <a:defRPr sz="2800">
                <a:solidFill>
                  <a:srgbClr val="000000"/>
                </a:solidFill>
              </a:defRPr>
            </a:pPr>
            <a:r>
              <a:t>			ja </a:t>
            </a:r>
          </a:p>
          <a:p>
            <a:pPr marL="0" indent="0">
              <a:lnSpc>
                <a:spcPct val="70000"/>
              </a:lnSpc>
              <a:buSzTx/>
              <a:buNone/>
              <a:defRPr sz="2800">
                <a:solidFill>
                  <a:srgbClr val="000000"/>
                </a:solidFill>
              </a:defRPr>
            </a:pPr>
            <a:r>
              <a:t>	SIVULAUSEESSA (if-lause) </a:t>
            </a:r>
            <a:r>
              <a:rPr b="1"/>
              <a:t>imperfekti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/>
          <p:nvPr>
            <p:ph type="title"/>
          </p:nvPr>
        </p:nvSpPr>
        <p:spPr>
          <a:xfrm>
            <a:off x="467543" y="332656"/>
            <a:ext cx="8229601" cy="792088"/>
          </a:xfrm>
          <a:prstGeom prst="rect">
            <a:avLst/>
          </a:prstGeom>
        </p:spPr>
        <p:txBody>
          <a:bodyPr lIns="45699" tIns="45699" rIns="45699" bIns="45699"/>
          <a:lstStyle>
            <a:lvl1pPr>
              <a:lnSpc>
                <a:spcPct val="90000"/>
              </a:lnSpc>
              <a:defRPr sz="4000"/>
            </a:lvl1pPr>
          </a:lstStyle>
          <a:p>
            <a:pPr/>
            <a:r>
              <a:t>Activate</a:t>
            </a:r>
          </a:p>
        </p:txBody>
      </p:sp>
      <p:sp>
        <p:nvSpPr>
          <p:cNvPr id="201" name="Shape 201"/>
          <p:cNvSpPr/>
          <p:nvPr>
            <p:ph type="body" idx="1"/>
          </p:nvPr>
        </p:nvSpPr>
        <p:spPr>
          <a:xfrm>
            <a:off x="359531" y="1124742"/>
            <a:ext cx="8445625" cy="5309511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2000"/>
            </a:pPr>
            <a:r>
              <a:t>PÄÄLAUSEESSA</a:t>
            </a:r>
            <a:r>
              <a:rPr b="1"/>
              <a:t> ’would’ + perusmuoto        </a:t>
            </a:r>
            <a:r>
              <a:t>SIVULAUSEESSA</a:t>
            </a:r>
            <a:r>
              <a:rPr b="1"/>
              <a:t> (if-lause) imperfekti</a:t>
            </a:r>
            <a:endParaRPr b="1"/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b="1" sz="2400">
                <a:solidFill>
                  <a:srgbClr val="000000"/>
                </a:solidFill>
              </a:defRPr>
            </a:pP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2800"/>
            </a:pPr>
            <a:r>
              <a:t>Valitse oikea vaihtoehto.</a:t>
            </a:r>
          </a:p>
          <a:p>
            <a:pPr marL="0" indent="0">
              <a:spcBef>
                <a:spcPts val="12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1. If his eyes </a:t>
            </a:r>
            <a:r>
              <a:rPr b="1"/>
              <a:t>would be / were </a:t>
            </a:r>
            <a:r>
              <a:t>smaller, he </a:t>
            </a:r>
            <a:r>
              <a:rPr b="1"/>
              <a:t>wouldn’t be / wasn’t </a:t>
            </a:r>
            <a:r>
              <a:t>this handsome.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If his eyes </a:t>
            </a:r>
            <a:r>
              <a:rPr b="1">
                <a:solidFill>
                  <a:schemeClr val="accent1"/>
                </a:solidFill>
              </a:rPr>
              <a:t>were</a:t>
            </a:r>
            <a:r>
              <a:rPr b="1"/>
              <a:t> </a:t>
            </a:r>
            <a:r>
              <a:t>smaller,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he </a:t>
            </a:r>
            <a:r>
              <a:rPr b="1">
                <a:solidFill>
                  <a:schemeClr val="accent1"/>
                </a:solidFill>
              </a:rPr>
              <a:t>wouldn’t be  </a:t>
            </a:r>
            <a:r>
              <a:t>this handsome.</a:t>
            </a:r>
          </a:p>
          <a:p>
            <a:pPr marL="0" indent="0">
              <a:spcBef>
                <a:spcPts val="12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2. If he </a:t>
            </a:r>
            <a:r>
              <a:rPr b="1"/>
              <a:t>wouldn’t have / didn't have </a:t>
            </a:r>
            <a:r>
              <a:t>money, he </a:t>
            </a:r>
            <a:r>
              <a:rPr b="1"/>
              <a:t>wouldn’t go / didn’t go </a:t>
            </a:r>
            <a:r>
              <a:t>out so much.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If he </a:t>
            </a:r>
            <a:r>
              <a:rPr b="1">
                <a:solidFill>
                  <a:schemeClr val="accent1"/>
                </a:solidFill>
              </a:rPr>
              <a:t>didn't have </a:t>
            </a:r>
            <a:r>
              <a:t>money,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he </a:t>
            </a:r>
            <a:r>
              <a:rPr b="1">
                <a:solidFill>
                  <a:schemeClr val="accent1"/>
                </a:solidFill>
              </a:rPr>
              <a:t>wouldn’t go</a:t>
            </a:r>
            <a:r>
              <a:rPr b="1"/>
              <a:t> </a:t>
            </a:r>
            <a:r>
              <a:t>out so much.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01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/>
          <p:nvPr>
            <p:ph type="title"/>
          </p:nvPr>
        </p:nvSpPr>
        <p:spPr>
          <a:xfrm>
            <a:off x="457200" y="274636"/>
            <a:ext cx="8229600" cy="951998"/>
          </a:xfrm>
          <a:prstGeom prst="rect">
            <a:avLst/>
          </a:prstGeom>
        </p:spPr>
        <p:txBody>
          <a:bodyPr/>
          <a:lstStyle/>
          <a:p>
            <a:pPr/>
            <a:r>
              <a:t>Activate</a:t>
            </a:r>
          </a:p>
        </p:txBody>
      </p:sp>
      <p:sp>
        <p:nvSpPr>
          <p:cNvPr id="204" name="Shape 204"/>
          <p:cNvSpPr/>
          <p:nvPr>
            <p:ph type="body" idx="1"/>
          </p:nvPr>
        </p:nvSpPr>
        <p:spPr>
          <a:xfrm>
            <a:off x="457200" y="1226634"/>
            <a:ext cx="8229600" cy="4525964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3. If she </a:t>
            </a:r>
            <a:r>
              <a:rPr b="1"/>
              <a:t>would know / knew </a:t>
            </a:r>
            <a:r>
              <a:t>the truth, </a:t>
            </a:r>
          </a:p>
          <a:p>
            <a:pPr marL="0" indent="0">
              <a:lnSpc>
                <a:spcPct val="12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    she </a:t>
            </a:r>
            <a:r>
              <a:rPr b="1"/>
              <a:t>would tell / told </a:t>
            </a:r>
            <a:r>
              <a:t>him. 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If she</a:t>
            </a:r>
            <a:r>
              <a:rPr b="1"/>
              <a:t> </a:t>
            </a:r>
            <a:r>
              <a:rPr b="1">
                <a:solidFill>
                  <a:schemeClr val="accent1"/>
                </a:solidFill>
              </a:rPr>
              <a:t>knew </a:t>
            </a:r>
            <a:r>
              <a:t>the truth, she </a:t>
            </a:r>
            <a:r>
              <a:rPr b="1">
                <a:solidFill>
                  <a:schemeClr val="accent1"/>
                </a:solidFill>
              </a:rPr>
              <a:t>would tell </a:t>
            </a:r>
            <a:r>
              <a:t>him. </a:t>
            </a:r>
          </a:p>
          <a:p>
            <a:pPr marL="0" indent="0">
              <a:lnSpc>
                <a:spcPct val="120000"/>
              </a:lnSpc>
              <a:spcBef>
                <a:spcPts val="2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4. I </a:t>
            </a:r>
            <a:r>
              <a:rPr b="1"/>
              <a:t>might come / came </a:t>
            </a:r>
            <a:endParaRPr b="1"/>
          </a:p>
          <a:p>
            <a:pPr marL="0" indent="0">
              <a:lnSpc>
                <a:spcPct val="12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     if I </a:t>
            </a:r>
            <a:r>
              <a:rPr b="1"/>
              <a:t>would have / had</a:t>
            </a:r>
            <a:r>
              <a:t> a car.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I </a:t>
            </a:r>
            <a:r>
              <a:rPr b="1">
                <a:solidFill>
                  <a:schemeClr val="accent1"/>
                </a:solidFill>
              </a:rPr>
              <a:t>might come </a:t>
            </a:r>
            <a:r>
              <a:t>if I </a:t>
            </a:r>
            <a:r>
              <a:rPr b="1">
                <a:solidFill>
                  <a:schemeClr val="accent1"/>
                </a:solidFill>
              </a:rPr>
              <a:t>had</a:t>
            </a:r>
            <a:r>
              <a:rPr>
                <a:solidFill>
                  <a:schemeClr val="accent1"/>
                </a:solidFill>
              </a:rPr>
              <a:t> </a:t>
            </a:r>
            <a:r>
              <a:t>a car.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0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title"/>
          </p:nvPr>
        </p:nvSpPr>
        <p:spPr>
          <a:xfrm>
            <a:off x="457200" y="659825"/>
            <a:ext cx="8229600" cy="792089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539495">
              <a:defRPr sz="2359"/>
            </a:pPr>
            <a:r>
              <a:t>Will + pääverbin perusmuoto</a:t>
            </a:r>
            <a:br/>
            <a:r>
              <a:rPr b="0"/>
              <a:t>Käyttö</a:t>
            </a:r>
          </a:p>
        </p:txBody>
      </p:sp>
      <p:sp>
        <p:nvSpPr>
          <p:cNvPr id="130" name="Shape 130"/>
          <p:cNvSpPr/>
          <p:nvPr>
            <p:ph type="body" idx="1"/>
          </p:nvPr>
        </p:nvSpPr>
        <p:spPr>
          <a:xfrm>
            <a:off x="457200" y="1124744"/>
            <a:ext cx="8579295" cy="5001419"/>
          </a:xfrm>
          <a:prstGeom prst="rect">
            <a:avLst/>
          </a:prstGeom>
        </p:spPr>
        <p:txBody>
          <a:bodyPr lIns="45699" tIns="45699" rIns="45699" bIns="45699"/>
          <a:lstStyle/>
          <a:p>
            <a:pPr lvl="1" marL="0" indent="565784" defTabSz="905255">
              <a:lnSpc>
                <a:spcPct val="110000"/>
              </a:lnSpc>
              <a:spcBef>
                <a:spcPts val="0"/>
              </a:spcBef>
              <a:buClr>
                <a:schemeClr val="accent1"/>
              </a:buClr>
              <a:buSzTx/>
              <a:buNone/>
              <a:defRPr sz="2376"/>
            </a:pPr>
          </a:p>
          <a:p>
            <a:pPr marL="0" indent="0" defTabSz="905255">
              <a:lnSpc>
                <a:spcPct val="110000"/>
              </a:lnSpc>
              <a:spcBef>
                <a:spcPts val="400"/>
              </a:spcBef>
              <a:buSzTx/>
              <a:buNone/>
              <a:defRPr b="1" sz="2772">
                <a:solidFill>
                  <a:srgbClr val="000000"/>
                </a:solidFill>
              </a:defRPr>
            </a:pPr>
            <a:r>
              <a:t>Will/’ll  + perusmuoto </a:t>
            </a:r>
            <a:r>
              <a:rPr b="0"/>
              <a:t>ilmaisee</a:t>
            </a:r>
            <a:endParaRPr b="0"/>
          </a:p>
          <a:p>
            <a:pPr marL="339470" indent="-339470" defTabSz="905255">
              <a:lnSpc>
                <a:spcPct val="110000"/>
              </a:lnSpc>
              <a:spcBef>
                <a:spcPts val="400"/>
              </a:spcBef>
              <a:buClrTx/>
              <a:defRPr sz="2772">
                <a:solidFill>
                  <a:srgbClr val="000000"/>
                </a:solidFill>
              </a:defRPr>
            </a:pPr>
            <a:r>
              <a:t>todennäköisiä tai tosia tapahtumia tulevaisuudessa</a:t>
            </a:r>
          </a:p>
          <a:p>
            <a:pPr marL="0" indent="0" defTabSz="905255">
              <a:lnSpc>
                <a:spcPct val="110000"/>
              </a:lnSpc>
              <a:spcBef>
                <a:spcPts val="400"/>
              </a:spcBef>
              <a:buSzTx/>
              <a:buNone/>
              <a:defRPr sz="2772">
                <a:solidFill>
                  <a:srgbClr val="000000"/>
                </a:solidFill>
              </a:defRPr>
            </a:pPr>
            <a:r>
              <a:t>	</a:t>
            </a:r>
            <a:r>
              <a:rPr>
                <a:solidFill>
                  <a:schemeClr val="accent1"/>
                </a:solidFill>
              </a:rPr>
              <a:t>The sun </a:t>
            </a:r>
            <a:r>
              <a:rPr b="1">
                <a:solidFill>
                  <a:schemeClr val="accent1"/>
                </a:solidFill>
              </a:rPr>
              <a:t>will rise </a:t>
            </a:r>
            <a:r>
              <a:rPr>
                <a:solidFill>
                  <a:schemeClr val="accent1"/>
                </a:solidFill>
              </a:rPr>
              <a:t>at 7.15 am tomorrow.</a:t>
            </a:r>
            <a:endParaRPr>
              <a:solidFill>
                <a:schemeClr val="accent1"/>
              </a:solidFill>
            </a:endParaRPr>
          </a:p>
          <a:p>
            <a:pPr marL="0" indent="0" defTabSz="905255">
              <a:lnSpc>
                <a:spcPct val="110000"/>
              </a:lnSpc>
              <a:spcBef>
                <a:spcPts val="400"/>
              </a:spcBef>
              <a:buSzTx/>
              <a:buNone/>
              <a:defRPr sz="2772"/>
            </a:pPr>
            <a:r>
              <a:t>	My alarm </a:t>
            </a:r>
            <a:r>
              <a:rPr b="1"/>
              <a:t>will go off </a:t>
            </a:r>
            <a:r>
              <a:t>at the same time.</a:t>
            </a:r>
          </a:p>
          <a:p>
            <a:pPr marL="339470" indent="-339470" defTabSz="905255">
              <a:lnSpc>
                <a:spcPct val="110000"/>
              </a:lnSpc>
              <a:spcBef>
                <a:spcPts val="400"/>
              </a:spcBef>
              <a:buClrTx/>
              <a:defRPr sz="2772">
                <a:solidFill>
                  <a:srgbClr val="000000"/>
                </a:solidFill>
              </a:defRPr>
            </a:pPr>
            <a:r>
              <a:t>puhumishetkellä tehtyä päätöstä</a:t>
            </a:r>
          </a:p>
          <a:p>
            <a:pPr marL="0" indent="0" defTabSz="905255">
              <a:lnSpc>
                <a:spcPct val="110000"/>
              </a:lnSpc>
              <a:spcBef>
                <a:spcPts val="400"/>
              </a:spcBef>
              <a:buSzTx/>
              <a:buNone/>
              <a:defRPr sz="2772"/>
            </a:pPr>
            <a:r>
              <a:t>	Are you warm? I’</a:t>
            </a:r>
            <a:r>
              <a:rPr b="1"/>
              <a:t>ll open </a:t>
            </a:r>
            <a:r>
              <a:t>the window.</a:t>
            </a:r>
          </a:p>
          <a:p>
            <a:pPr marL="339470" indent="-339470" defTabSz="905255">
              <a:lnSpc>
                <a:spcPct val="110000"/>
              </a:lnSpc>
              <a:spcBef>
                <a:spcPts val="400"/>
              </a:spcBef>
              <a:buClrTx/>
              <a:defRPr sz="2772">
                <a:solidFill>
                  <a:srgbClr val="000000"/>
                </a:solidFill>
              </a:defRPr>
            </a:pPr>
            <a:r>
              <a:t>mielipiteisiin perustuvaa ennustusta</a:t>
            </a:r>
          </a:p>
          <a:p>
            <a:pPr lvl="1" marL="0" indent="452627" defTabSz="905255">
              <a:lnSpc>
                <a:spcPct val="110000"/>
              </a:lnSpc>
              <a:spcBef>
                <a:spcPts val="400"/>
              </a:spcBef>
              <a:buClr>
                <a:schemeClr val="accent1"/>
              </a:buClr>
              <a:buSzTx/>
              <a:buNone/>
              <a:defRPr sz="2772"/>
            </a:pPr>
            <a:r>
              <a:t>	</a:t>
            </a:r>
            <a:r>
              <a:rPr>
                <a:solidFill>
                  <a:schemeClr val="accent1"/>
                </a:solidFill>
              </a:rPr>
              <a:t>I think that this team </a:t>
            </a:r>
            <a:r>
              <a:rPr b="1">
                <a:solidFill>
                  <a:schemeClr val="accent1"/>
                </a:solidFill>
              </a:rPr>
              <a:t>will win </a:t>
            </a:r>
            <a:r>
              <a:rPr>
                <a:solidFill>
                  <a:schemeClr val="accent1"/>
                </a:solidFill>
              </a:rPr>
              <a:t>the championship.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0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>
            <p:ph type="title"/>
          </p:nvPr>
        </p:nvSpPr>
        <p:spPr>
          <a:xfrm>
            <a:off x="467543" y="332656"/>
            <a:ext cx="8229601" cy="1008113"/>
          </a:xfrm>
          <a:prstGeom prst="rect">
            <a:avLst/>
          </a:prstGeom>
        </p:spPr>
        <p:txBody>
          <a:bodyPr lIns="45699" tIns="45699" rIns="45699" bIns="45699"/>
          <a:lstStyle>
            <a:lvl1pPr>
              <a:defRPr sz="4000"/>
            </a:lvl1pPr>
          </a:lstStyle>
          <a:p>
            <a:pPr/>
            <a:r>
              <a:t>Menneen ajan konditionaali</a:t>
            </a:r>
          </a:p>
        </p:txBody>
      </p:sp>
      <p:sp>
        <p:nvSpPr>
          <p:cNvPr id="207" name="Shape 207"/>
          <p:cNvSpPr/>
          <p:nvPr>
            <p:ph type="body" idx="1"/>
          </p:nvPr>
        </p:nvSpPr>
        <p:spPr>
          <a:xfrm>
            <a:off x="251519" y="1340766"/>
            <a:ext cx="8723311" cy="5073427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434340" indent="-434340" defTabSz="868680">
              <a:lnSpc>
                <a:spcPct val="90000"/>
              </a:lnSpc>
              <a:spcBef>
                <a:spcPts val="0"/>
              </a:spcBef>
              <a:buClrTx/>
              <a:defRPr sz="2660">
                <a:solidFill>
                  <a:srgbClr val="000000"/>
                </a:solidFill>
              </a:defRPr>
            </a:pPr>
            <a:r>
              <a:t>Kerrottaessa mitä aiemmin olisi tapahtunut / olisi tehty, käytetään menneen ajan konditionaalia.</a:t>
            </a:r>
          </a:p>
          <a:p>
            <a:pPr marL="0" indent="0" defTabSz="868680">
              <a:lnSpc>
                <a:spcPct val="90000"/>
              </a:lnSpc>
              <a:spcBef>
                <a:spcPts val="0"/>
              </a:spcBef>
              <a:buSzTx/>
              <a:buNone/>
              <a:defRPr sz="2660">
                <a:solidFill>
                  <a:srgbClr val="000000"/>
                </a:solidFill>
              </a:defRPr>
            </a:pPr>
          </a:p>
          <a:p>
            <a:pPr marL="0" indent="0" defTabSz="868680">
              <a:lnSpc>
                <a:spcPct val="90000"/>
              </a:lnSpc>
              <a:spcBef>
                <a:spcPts val="0"/>
              </a:spcBef>
              <a:buSzTx/>
              <a:buNone/>
              <a:defRPr sz="2660"/>
            </a:pPr>
            <a:r>
              <a:t>Käännä.</a:t>
            </a:r>
          </a:p>
          <a:p>
            <a:pPr marL="0" indent="0" defTabSz="868680">
              <a:lnSpc>
                <a:spcPct val="90000"/>
              </a:lnSpc>
              <a:spcBef>
                <a:spcPts val="0"/>
              </a:spcBef>
              <a:buSzTx/>
              <a:buNone/>
              <a:defRPr sz="2660"/>
            </a:pPr>
          </a:p>
          <a:p>
            <a:pPr marL="0" indent="0" defTabSz="868680">
              <a:lnSpc>
                <a:spcPct val="80000"/>
              </a:lnSpc>
              <a:spcBef>
                <a:spcPts val="0"/>
              </a:spcBef>
              <a:buSzTx/>
              <a:buNone/>
              <a:defRPr sz="2660" u="sng">
                <a:solidFill>
                  <a:srgbClr val="000000"/>
                </a:solidFill>
              </a:defRPr>
            </a:pPr>
            <a:r>
              <a:t>If</a:t>
            </a:r>
            <a:r>
              <a:rPr u="none"/>
              <a:t> I </a:t>
            </a:r>
            <a:r>
              <a:rPr b="1" u="none"/>
              <a:t>had got </a:t>
            </a:r>
            <a:r>
              <a:rPr u="none"/>
              <a:t>a summer job, I </a:t>
            </a:r>
            <a:r>
              <a:rPr b="1" u="none"/>
              <a:t>would have been </a:t>
            </a:r>
            <a:r>
              <a:rPr u="none"/>
              <a:t>very happy.</a:t>
            </a:r>
            <a:endParaRPr u="none"/>
          </a:p>
          <a:p>
            <a:pPr marL="0" indent="0" defTabSz="868680">
              <a:lnSpc>
                <a:spcPct val="80000"/>
              </a:lnSpc>
              <a:spcBef>
                <a:spcPts val="300"/>
              </a:spcBef>
              <a:buSzTx/>
              <a:buNone/>
              <a:defRPr sz="2660"/>
            </a:pPr>
            <a:r>
              <a:t>	Jos olisin saanut kesätöitä, olisin ollut erittäin 	tyytyväinen.</a:t>
            </a:r>
          </a:p>
          <a:p>
            <a:pPr marL="0" indent="0" defTabSz="868680">
              <a:lnSpc>
                <a:spcPct val="80000"/>
              </a:lnSpc>
              <a:spcBef>
                <a:spcPts val="300"/>
              </a:spcBef>
              <a:buSzTx/>
              <a:buNone/>
              <a:defRPr sz="2660" u="sng">
                <a:solidFill>
                  <a:srgbClr val="000000"/>
                </a:solidFill>
              </a:defRPr>
            </a:pPr>
            <a:r>
              <a:t>If </a:t>
            </a:r>
            <a:r>
              <a:rPr u="none"/>
              <a:t>you </a:t>
            </a:r>
            <a:r>
              <a:rPr b="1" u="none"/>
              <a:t>had come </a:t>
            </a:r>
            <a:r>
              <a:rPr u="none"/>
              <a:t>late, we </a:t>
            </a:r>
            <a:r>
              <a:rPr b="1" u="none"/>
              <a:t>might have gone </a:t>
            </a:r>
            <a:r>
              <a:rPr u="none"/>
              <a:t>without you.</a:t>
            </a:r>
            <a:endParaRPr u="none"/>
          </a:p>
          <a:p>
            <a:pPr marL="0" indent="0" defTabSz="868680">
              <a:lnSpc>
                <a:spcPct val="80000"/>
              </a:lnSpc>
              <a:spcBef>
                <a:spcPts val="300"/>
              </a:spcBef>
              <a:buSzTx/>
              <a:buNone/>
              <a:defRPr sz="2660"/>
            </a:pPr>
            <a:r>
              <a:t>	Jos olisit tulisit myöhässä, olisimme saattaneet 	lähteä ilman sinua.</a:t>
            </a:r>
          </a:p>
          <a:p>
            <a:pPr marL="0" indent="0" defTabSz="868680">
              <a:lnSpc>
                <a:spcPct val="90000"/>
              </a:lnSpc>
              <a:spcBef>
                <a:spcPts val="0"/>
              </a:spcBef>
              <a:buSzTx/>
              <a:buNone/>
              <a:defRPr sz="2660"/>
            </a:pPr>
          </a:p>
          <a:p>
            <a:pPr marL="0" indent="0" defTabSz="868680">
              <a:lnSpc>
                <a:spcPct val="90000"/>
              </a:lnSpc>
              <a:spcBef>
                <a:spcPts val="400"/>
              </a:spcBef>
              <a:buSzTx/>
              <a:buNone/>
              <a:defRPr sz="2660">
                <a:solidFill>
                  <a:srgbClr val="000000"/>
                </a:solidFill>
              </a:defRPr>
            </a:pPr>
            <a:r>
              <a:t>	</a:t>
            </a:r>
            <a:r>
              <a:rPr i="1"/>
              <a:t>	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07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/>
          <p:nvPr>
            <p:ph type="title"/>
          </p:nvPr>
        </p:nvSpPr>
        <p:spPr>
          <a:xfrm>
            <a:off x="467543" y="332656"/>
            <a:ext cx="8229601" cy="792088"/>
          </a:xfrm>
          <a:prstGeom prst="rect">
            <a:avLst/>
          </a:prstGeom>
        </p:spPr>
        <p:txBody>
          <a:bodyPr lIns="45699" tIns="45699" rIns="45699" bIns="45699"/>
          <a:lstStyle>
            <a:lvl1pPr>
              <a:defRPr sz="4000"/>
            </a:lvl1pPr>
          </a:lstStyle>
          <a:p>
            <a:pPr/>
            <a:r>
              <a:t>Menneen ajan konditionaali</a:t>
            </a:r>
          </a:p>
        </p:txBody>
      </p:sp>
      <p:sp>
        <p:nvSpPr>
          <p:cNvPr id="210" name="Shape 210"/>
          <p:cNvSpPr/>
          <p:nvPr>
            <p:ph type="body" idx="1"/>
          </p:nvPr>
        </p:nvSpPr>
        <p:spPr>
          <a:xfrm>
            <a:off x="290061" y="1278930"/>
            <a:ext cx="8723311" cy="5289453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I </a:t>
            </a:r>
            <a:r>
              <a:rPr b="1"/>
              <a:t>could have gone </a:t>
            </a:r>
            <a:r>
              <a:t>jogging</a:t>
            </a:r>
            <a:r>
              <a:rPr>
                <a:solidFill>
                  <a:schemeClr val="accent2"/>
                </a:solidFill>
              </a:rPr>
              <a:t> </a:t>
            </a:r>
            <a:r>
              <a:rPr u="sng"/>
              <a:t>if</a:t>
            </a:r>
            <a:r>
              <a:t> I </a:t>
            </a:r>
            <a:r>
              <a:rPr b="1"/>
              <a:t>had had</a:t>
            </a:r>
            <a:r>
              <a:t> some spare time.</a:t>
            </a:r>
          </a:p>
          <a:p>
            <a:pPr marL="0" indent="0">
              <a:lnSpc>
                <a:spcPct val="80000"/>
              </a:lnSpc>
              <a:spcBef>
                <a:spcPts val="1200"/>
              </a:spcBef>
              <a:buSzTx/>
              <a:buNone/>
              <a:defRPr sz="2800"/>
            </a:pPr>
            <a:r>
              <a:t>	Olisin voinut mennä hölkkäämään, jos minulla olisi 	ollut 	ylimääräistä aikaa.</a:t>
            </a:r>
          </a:p>
          <a:p>
            <a:pPr marL="0" indent="0">
              <a:lnSpc>
                <a:spcPct val="80000"/>
              </a:lnSpc>
              <a:spcBef>
                <a:spcPts val="12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I </a:t>
            </a:r>
            <a:r>
              <a:rPr b="1"/>
              <a:t>wouldn’t have done </a:t>
            </a:r>
            <a:r>
              <a:t>a bungee jump </a:t>
            </a:r>
            <a:r>
              <a:rPr u="sng"/>
              <a:t>even if </a:t>
            </a:r>
            <a:r>
              <a:t>you </a:t>
            </a:r>
            <a:r>
              <a:rPr b="1"/>
              <a:t>had paid</a:t>
            </a:r>
            <a:r>
              <a:t> me.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800"/>
            </a:pPr>
            <a:r>
              <a:t>	En olisi hypännyt benji-hyppyä, vaikka olisit 	maksanut minulle.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SzTx/>
              <a:buNone/>
              <a:defRPr sz="2800" u="sng">
                <a:solidFill>
                  <a:srgbClr val="000000"/>
                </a:solidFill>
              </a:defRPr>
            </a:pPr>
          </a:p>
          <a:p>
            <a:pPr marL="457200" indent="-457200">
              <a:lnSpc>
                <a:spcPct val="70000"/>
              </a:lnSpc>
              <a:buClrTx/>
              <a:defRPr sz="2800">
                <a:solidFill>
                  <a:srgbClr val="000000"/>
                </a:solidFill>
              </a:defRPr>
            </a:pPr>
            <a:r>
              <a:t>”Jossiteltaessa” mennyttä aikaa on </a:t>
            </a:r>
          </a:p>
          <a:p>
            <a:pPr marL="0" indent="0">
              <a:lnSpc>
                <a:spcPct val="70000"/>
              </a:lnSpc>
              <a:buSzTx/>
              <a:buNone/>
              <a:defRPr sz="2800">
                <a:solidFill>
                  <a:srgbClr val="000000"/>
                </a:solidFill>
              </a:defRPr>
            </a:pPr>
            <a:r>
              <a:t>	PÄÄLAUSEESSA </a:t>
            </a:r>
            <a:r>
              <a:rPr b="1"/>
              <a:t>’would have’ + 3. muoto</a:t>
            </a:r>
            <a:endParaRPr b="1"/>
          </a:p>
          <a:p>
            <a:pPr marL="0" indent="0">
              <a:lnSpc>
                <a:spcPct val="70000"/>
              </a:lnSpc>
              <a:buSzTx/>
              <a:buNone/>
              <a:defRPr sz="2800">
                <a:solidFill>
                  <a:srgbClr val="000000"/>
                </a:solidFill>
              </a:defRPr>
            </a:pPr>
            <a:r>
              <a:t>		ja </a:t>
            </a:r>
          </a:p>
          <a:p>
            <a:pPr marL="0" indent="0">
              <a:lnSpc>
                <a:spcPct val="70000"/>
              </a:lnSpc>
              <a:buSzTx/>
              <a:buNone/>
              <a:defRPr sz="2800">
                <a:solidFill>
                  <a:srgbClr val="000000"/>
                </a:solidFill>
              </a:defRPr>
            </a:pPr>
            <a:r>
              <a:t>	SIVULAUSEESSA (if-lause) </a:t>
            </a:r>
            <a:r>
              <a:rPr b="1"/>
              <a:t>pluskvamperfekti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0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/>
          <p:nvPr>
            <p:ph type="title"/>
          </p:nvPr>
        </p:nvSpPr>
        <p:spPr>
          <a:xfrm>
            <a:off x="467543" y="332656"/>
            <a:ext cx="8229601" cy="792088"/>
          </a:xfrm>
          <a:prstGeom prst="rect">
            <a:avLst/>
          </a:prstGeom>
        </p:spPr>
        <p:txBody>
          <a:bodyPr lIns="45699" tIns="45699" rIns="45699" bIns="45699"/>
          <a:lstStyle>
            <a:lvl1pPr>
              <a:defRPr sz="4000"/>
            </a:lvl1pPr>
          </a:lstStyle>
          <a:p>
            <a:pPr/>
            <a:r>
              <a:t>Menneen ajan konditionaali</a:t>
            </a:r>
          </a:p>
        </p:txBody>
      </p:sp>
      <p:sp>
        <p:nvSpPr>
          <p:cNvPr id="213" name="Shape 213"/>
          <p:cNvSpPr/>
          <p:nvPr>
            <p:ph type="body" idx="1"/>
          </p:nvPr>
        </p:nvSpPr>
        <p:spPr>
          <a:xfrm>
            <a:off x="251519" y="1484783"/>
            <a:ext cx="8723311" cy="4857402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90000"/>
              </a:lnSpc>
              <a:spcBef>
                <a:spcPts val="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would have	</a:t>
            </a:r>
            <a:r>
              <a:rPr i="1"/>
              <a:t>	</a:t>
            </a:r>
            <a:r>
              <a:rPr>
                <a:solidFill>
                  <a:schemeClr val="accent1"/>
                </a:solidFill>
              </a:rPr>
              <a:t>olisi …</a:t>
            </a:r>
            <a:endParaRPr>
              <a:solidFill>
                <a:schemeClr val="accent1"/>
              </a:solidFill>
            </a:endParaRPr>
          </a:p>
          <a:p>
            <a:pPr marL="0" indent="0">
              <a:lnSpc>
                <a:spcPct val="90000"/>
              </a:lnSpc>
              <a:buSzTx/>
              <a:buNone/>
              <a:defRPr sz="2800">
                <a:solidFill>
                  <a:srgbClr val="000000"/>
                </a:solidFill>
              </a:defRPr>
            </a:pPr>
            <a:r>
              <a:t>could have		</a:t>
            </a:r>
            <a:r>
              <a:rPr>
                <a:solidFill>
                  <a:schemeClr val="accent1"/>
                </a:solidFill>
              </a:rPr>
              <a:t>olisi voinut/osannut	</a:t>
            </a:r>
            <a:endParaRPr>
              <a:solidFill>
                <a:schemeClr val="accent1"/>
              </a:solidFill>
            </a:endParaRPr>
          </a:p>
          <a:p>
            <a:pPr marL="0" indent="0">
              <a:lnSpc>
                <a:spcPct val="90000"/>
              </a:lnSpc>
              <a:buSzTx/>
              <a:buNone/>
              <a:defRPr sz="2800">
                <a:solidFill>
                  <a:srgbClr val="000000"/>
                </a:solidFill>
              </a:defRPr>
            </a:pPr>
            <a:r>
              <a:t>should have		</a:t>
            </a:r>
            <a:r>
              <a:rPr>
                <a:solidFill>
                  <a:schemeClr val="accent1"/>
                </a:solidFill>
              </a:rPr>
              <a:t>olisi pitänyt</a:t>
            </a:r>
            <a:endParaRPr>
              <a:solidFill>
                <a:schemeClr val="accent1"/>
              </a:solidFill>
            </a:endParaRPr>
          </a:p>
          <a:p>
            <a:pPr marL="0" indent="0">
              <a:lnSpc>
                <a:spcPct val="90000"/>
              </a:lnSpc>
              <a:buSzTx/>
              <a:buNone/>
              <a:defRPr sz="2800">
                <a:solidFill>
                  <a:srgbClr val="000000"/>
                </a:solidFill>
              </a:defRPr>
            </a:pPr>
            <a:r>
              <a:t>ought to have </a:t>
            </a:r>
            <a:r>
              <a:rPr>
                <a:solidFill>
                  <a:schemeClr val="accent1"/>
                </a:solidFill>
              </a:rPr>
              <a:t>	olisi pitänyt</a:t>
            </a:r>
            <a:endParaRPr>
              <a:solidFill>
                <a:schemeClr val="accent1"/>
              </a:solidFill>
            </a:endParaRPr>
          </a:p>
          <a:p>
            <a:pPr marL="0" indent="0">
              <a:lnSpc>
                <a:spcPct val="90000"/>
              </a:lnSpc>
              <a:buSzTx/>
              <a:buNone/>
              <a:defRPr sz="2800">
                <a:solidFill>
                  <a:srgbClr val="000000"/>
                </a:solidFill>
              </a:defRPr>
            </a:pPr>
            <a:r>
              <a:t>might have		</a:t>
            </a:r>
            <a:r>
              <a:rPr>
                <a:solidFill>
                  <a:schemeClr val="accent1"/>
                </a:solidFill>
              </a:rPr>
              <a:t>olisi saattanut</a:t>
            </a:r>
            <a:endParaRPr>
              <a:solidFill>
                <a:schemeClr val="accent1"/>
              </a:solidFill>
            </a:endParaRPr>
          </a:p>
          <a:p>
            <a:pPr marL="0" indent="0" algn="ctr">
              <a:lnSpc>
                <a:spcPct val="90000"/>
              </a:lnSpc>
              <a:spcBef>
                <a:spcPts val="12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+</a:t>
            </a:r>
          </a:p>
          <a:p>
            <a:pPr marL="0" indent="0" algn="ctr">
              <a:lnSpc>
                <a:spcPct val="80000"/>
              </a:lnSpc>
              <a:spcBef>
                <a:spcPts val="8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SIVULAUSEESSA (if-lause) pluskvamperfekt</a:t>
            </a:r>
            <a:r>
              <a:rPr>
                <a:solidFill>
                  <a:schemeClr val="accent1"/>
                </a:solidFill>
              </a:rPr>
              <a:t>i</a:t>
            </a:r>
          </a:p>
        </p:txBody>
      </p:sp>
      <p:sp>
        <p:nvSpPr>
          <p:cNvPr id="214" name="Shape 214"/>
          <p:cNvSpPr/>
          <p:nvPr/>
        </p:nvSpPr>
        <p:spPr>
          <a:xfrm>
            <a:off x="6407696" y="1960486"/>
            <a:ext cx="2736304" cy="90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+ pääverbin</a:t>
            </a:r>
          </a:p>
          <a:p>
            <a:pPr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t>   3. muoto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/>
          <p:nvPr>
            <p:ph type="title"/>
          </p:nvPr>
        </p:nvSpPr>
        <p:spPr>
          <a:xfrm>
            <a:off x="467543" y="332656"/>
            <a:ext cx="8229601" cy="792088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566927">
              <a:lnSpc>
                <a:spcPct val="90000"/>
              </a:lnSpc>
              <a:defRPr sz="2480"/>
            </a:pPr>
            <a:r>
              <a:t>Activate</a:t>
            </a:r>
            <a:br/>
          </a:p>
        </p:txBody>
      </p:sp>
      <p:sp>
        <p:nvSpPr>
          <p:cNvPr id="217" name="Shape 217"/>
          <p:cNvSpPr/>
          <p:nvPr>
            <p:ph type="body" idx="1"/>
          </p:nvPr>
        </p:nvSpPr>
        <p:spPr>
          <a:xfrm>
            <a:off x="272207" y="935172"/>
            <a:ext cx="8424937" cy="5289453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t>PÄÄLAUSEESSA</a:t>
            </a:r>
            <a:r>
              <a:rPr b="1"/>
              <a:t> ’would have’ + 3. muoto       </a:t>
            </a:r>
            <a:r>
              <a:t>SIVULAUSEESSA</a:t>
            </a:r>
            <a:r>
              <a:rPr b="1"/>
              <a:t> (if-lause) pluskvamperfekti</a:t>
            </a:r>
            <a:endParaRPr b="1"/>
          </a:p>
          <a:p>
            <a:pPr marL="0" indent="0">
              <a:buSzTx/>
              <a:buNone/>
              <a:defRPr sz="2800"/>
            </a:pPr>
          </a:p>
          <a:p>
            <a:pPr marL="0" indent="0">
              <a:buSzTx/>
              <a:buNone/>
              <a:defRPr sz="2800"/>
            </a:pPr>
            <a:r>
              <a:t>Translate.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/>
            </a:pPr>
            <a:r>
              <a:t>1. Mitä olisit tehnyt viime viikonloppuna, jos sinulla olisi ollut aikaa?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What would you have done last weekend 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if you 	had had time?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SzTx/>
              <a:buNone/>
              <a:defRPr sz="2800"/>
            </a:pPr>
            <a:r>
              <a:t>2. Olisin saattanut mennä pelaamaan rugbya, jos kaverini olisivat tulleet mukaani.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I might have gone to play rugby 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>
                <a:solidFill>
                  <a:srgbClr val="000000"/>
                </a:solidFill>
              </a:defRPr>
            </a:pPr>
            <a:r>
              <a:t>	if my mates had come with me.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7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/>
          <p:nvPr>
            <p:ph type="body" idx="1"/>
          </p:nvPr>
        </p:nvSpPr>
        <p:spPr>
          <a:xfrm>
            <a:off x="252550" y="1008130"/>
            <a:ext cx="8622294" cy="5289453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 defTabSz="905255">
              <a:lnSpc>
                <a:spcPct val="90000"/>
              </a:lnSpc>
              <a:spcBef>
                <a:spcPts val="0"/>
              </a:spcBef>
              <a:buSzTx/>
              <a:buNone/>
              <a:defRPr sz="2574"/>
            </a:pPr>
            <a:r>
              <a:t>3. Jos en olisi syönyt niin monta donitsia, en tuntisi itseäni niin sairaaksi nyt.</a:t>
            </a:r>
          </a:p>
          <a:p>
            <a:pPr marL="0" indent="0" defTabSz="905255">
              <a:lnSpc>
                <a:spcPct val="90000"/>
              </a:lnSpc>
              <a:spcBef>
                <a:spcPts val="400"/>
              </a:spcBef>
              <a:buSzTx/>
              <a:buNone/>
              <a:defRPr sz="2574">
                <a:solidFill>
                  <a:srgbClr val="000000"/>
                </a:solidFill>
              </a:defRPr>
            </a:pPr>
            <a:r>
              <a:t>	If I hadn’t had/eaten so many dougnuts, </a:t>
            </a:r>
          </a:p>
          <a:p>
            <a:pPr marL="0" indent="0" defTabSz="905255">
              <a:lnSpc>
                <a:spcPct val="90000"/>
              </a:lnSpc>
              <a:spcBef>
                <a:spcPts val="400"/>
              </a:spcBef>
              <a:buSzTx/>
              <a:buNone/>
              <a:defRPr sz="2574">
                <a:solidFill>
                  <a:srgbClr val="000000"/>
                </a:solidFill>
              </a:defRPr>
            </a:pPr>
            <a:r>
              <a:t>	I wouldn’t feel so sick now.</a:t>
            </a:r>
          </a:p>
          <a:p>
            <a:pPr marL="0" indent="0" defTabSz="905255">
              <a:lnSpc>
                <a:spcPct val="90000"/>
              </a:lnSpc>
              <a:spcBef>
                <a:spcPts val="1100"/>
              </a:spcBef>
              <a:buSzTx/>
              <a:buNone/>
              <a:defRPr sz="2574"/>
            </a:pPr>
            <a:r>
              <a:t>4. Olisit ehkä päässyt poliisikouluun, jos et olisi ollut niin hidas testeissä.</a:t>
            </a:r>
          </a:p>
          <a:p>
            <a:pPr marL="0" indent="0" defTabSz="905255">
              <a:lnSpc>
                <a:spcPct val="90000"/>
              </a:lnSpc>
              <a:spcBef>
                <a:spcPts val="400"/>
              </a:spcBef>
              <a:buSzTx/>
              <a:buNone/>
              <a:defRPr sz="2574">
                <a:solidFill>
                  <a:srgbClr val="000000"/>
                </a:solidFill>
              </a:defRPr>
            </a:pPr>
            <a:r>
              <a:t>	You might have got / could have got into the Police 	Academy if you hadn’t been so slow in the tests.</a:t>
            </a:r>
          </a:p>
          <a:p>
            <a:pPr marL="0" indent="0" defTabSz="905255">
              <a:lnSpc>
                <a:spcPct val="90000"/>
              </a:lnSpc>
              <a:spcBef>
                <a:spcPts val="1100"/>
              </a:spcBef>
              <a:buSzTx/>
              <a:buNone/>
              <a:defRPr sz="2574"/>
            </a:pPr>
            <a:r>
              <a:t>5. Sinun olisit voinut pärjätä paremmin, ellet olisi syönyt kymmentä donitsia juuri ennen juoksukisaa.</a:t>
            </a:r>
          </a:p>
          <a:p>
            <a:pPr marL="0" indent="0" defTabSz="905255">
              <a:lnSpc>
                <a:spcPct val="90000"/>
              </a:lnSpc>
              <a:spcBef>
                <a:spcPts val="400"/>
              </a:spcBef>
              <a:buSzTx/>
              <a:buNone/>
              <a:defRPr sz="2574">
                <a:solidFill>
                  <a:srgbClr val="000000"/>
                </a:solidFill>
              </a:defRPr>
            </a:pPr>
            <a:r>
              <a:t>	You could have done better </a:t>
            </a:r>
          </a:p>
          <a:p>
            <a:pPr marL="0" indent="0" defTabSz="905255">
              <a:lnSpc>
                <a:spcPct val="90000"/>
              </a:lnSpc>
              <a:spcBef>
                <a:spcPts val="400"/>
              </a:spcBef>
              <a:buSzTx/>
              <a:buNone/>
              <a:defRPr sz="2574">
                <a:solidFill>
                  <a:srgbClr val="000000"/>
                </a:solidFill>
              </a:defRPr>
            </a:pPr>
            <a:r>
              <a:t>	if you hadn’t eaten ten doughnuts right before the race.</a:t>
            </a:r>
          </a:p>
        </p:txBody>
      </p:sp>
      <p:sp>
        <p:nvSpPr>
          <p:cNvPr id="220" name="Shape 220"/>
          <p:cNvSpPr/>
          <p:nvPr>
            <p:ph type="title"/>
          </p:nvPr>
        </p:nvSpPr>
        <p:spPr>
          <a:xfrm>
            <a:off x="365653" y="299200"/>
            <a:ext cx="8509191" cy="792089"/>
          </a:xfrm>
          <a:prstGeom prst="rect">
            <a:avLst/>
          </a:prstGeom>
        </p:spPr>
        <p:txBody>
          <a:bodyPr lIns="45699" tIns="45699" rIns="45699" bIns="45699"/>
          <a:lstStyle/>
          <a:p>
            <a:pPr>
              <a:lnSpc>
                <a:spcPct val="90000"/>
              </a:lnSpc>
              <a:defRPr b="0" sz="1800">
                <a:solidFill>
                  <a:srgbClr val="000000"/>
                </a:solidFill>
              </a:defRPr>
            </a:pPr>
            <a:r>
              <a:t>PÄÄLAUSEESSA</a:t>
            </a:r>
            <a:r>
              <a:rPr b="1"/>
              <a:t> ’would have’ + 3. muoto   </a:t>
            </a:r>
            <a:r>
              <a:t>SIVULAUSEESSA</a:t>
            </a:r>
            <a:r>
              <a:rPr b="1"/>
              <a:t> (if-lause) pluskvamperfekti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9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/>
          <p:nvPr>
            <p:ph type="title"/>
          </p:nvPr>
        </p:nvSpPr>
        <p:spPr>
          <a:xfrm>
            <a:off x="323527" y="421864"/>
            <a:ext cx="8509191" cy="792089"/>
          </a:xfrm>
          <a:prstGeom prst="rect">
            <a:avLst/>
          </a:prstGeom>
        </p:spPr>
        <p:txBody>
          <a:bodyPr lIns="45699" tIns="45699" rIns="45699" bIns="45699"/>
          <a:lstStyle/>
          <a:p>
            <a:pPr>
              <a:lnSpc>
                <a:spcPct val="90000"/>
              </a:lnSpc>
              <a:defRPr b="0" sz="1800">
                <a:solidFill>
                  <a:srgbClr val="000000"/>
                </a:solidFill>
              </a:defRPr>
            </a:pPr>
            <a:r>
              <a:t>PÄÄLAUSEESSA</a:t>
            </a:r>
            <a:r>
              <a:rPr b="1"/>
              <a:t> ’would have’ + 3. muoto   </a:t>
            </a:r>
            <a:r>
              <a:t>SIVULAUSEESSA</a:t>
            </a:r>
            <a:r>
              <a:rPr b="1"/>
              <a:t> (if-lause) pluskvamperfekti</a:t>
            </a:r>
          </a:p>
        </p:txBody>
      </p:sp>
      <p:sp>
        <p:nvSpPr>
          <p:cNvPr id="223" name="Shape 223"/>
          <p:cNvSpPr/>
          <p:nvPr>
            <p:ph type="body" idx="1"/>
          </p:nvPr>
        </p:nvSpPr>
        <p:spPr>
          <a:xfrm>
            <a:off x="323527" y="1052735"/>
            <a:ext cx="8424937" cy="5289453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90000"/>
              </a:lnSpc>
              <a:spcBef>
                <a:spcPts val="0"/>
              </a:spcBef>
              <a:buSzTx/>
              <a:buNone/>
              <a:defRPr sz="2600"/>
            </a:pPr>
            <a:r>
              <a:t>6. Kyliesta olisi voinut tulla taidemaalari, jos hän olisi mennyt taidekouluun.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600">
                <a:solidFill>
                  <a:srgbClr val="000000"/>
                </a:solidFill>
              </a:defRPr>
            </a:pPr>
            <a:r>
              <a:t>	Kylie could have become a painter 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600">
                <a:solidFill>
                  <a:srgbClr val="000000"/>
                </a:solidFill>
              </a:defRPr>
            </a:pPr>
            <a:r>
              <a:t>	if she had gone to an art school.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SzTx/>
              <a:buNone/>
              <a:defRPr sz="2600"/>
            </a:pPr>
            <a:r>
              <a:t>7. Ainakin hänen olisi pitänyt yrittää, jos hän todella olisi halunnut sitä.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600">
                <a:solidFill>
                  <a:srgbClr val="000000"/>
                </a:solidFill>
              </a:defRPr>
            </a:pPr>
            <a:r>
              <a:t>	At least, she should have tried 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600">
                <a:solidFill>
                  <a:srgbClr val="000000"/>
                </a:solidFill>
              </a:defRPr>
            </a:pPr>
            <a:r>
              <a:t>	if she had really wanted it.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SzTx/>
              <a:buNone/>
              <a:defRPr sz="2600"/>
            </a:pPr>
            <a:r>
              <a:t>8. Olisivatko kuuluisat taideasiantuntijat saattaneet ostaa hänen taulujaan, jos kaikki olisi mennyt toisin.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600">
                <a:solidFill>
                  <a:srgbClr val="000000"/>
                </a:solidFill>
              </a:defRPr>
            </a:pPr>
            <a:r>
              <a:t>	Might/Could famous art experts have bought her 	paintings if everything had gone differently.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title"/>
          </p:nvPr>
        </p:nvSpPr>
        <p:spPr>
          <a:xfrm>
            <a:off x="467543" y="597507"/>
            <a:ext cx="8229601" cy="792089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539495">
              <a:defRPr sz="2359"/>
            </a:pPr>
            <a:r>
              <a:t>Will + pääverbin perusmuoto</a:t>
            </a:r>
            <a:br/>
            <a:r>
              <a:rPr b="0"/>
              <a:t>Muodostus</a:t>
            </a:r>
          </a:p>
        </p:txBody>
      </p:sp>
      <p:sp>
        <p:nvSpPr>
          <p:cNvPr id="133" name="Shape 133"/>
          <p:cNvSpPr/>
          <p:nvPr>
            <p:ph type="body" idx="1"/>
          </p:nvPr>
        </p:nvSpPr>
        <p:spPr>
          <a:xfrm>
            <a:off x="467543" y="1610486"/>
            <a:ext cx="8579295" cy="5001419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457200" indent="-457200">
              <a:lnSpc>
                <a:spcPct val="120000"/>
              </a:lnSpc>
              <a:spcBef>
                <a:spcPts val="0"/>
              </a:spcBef>
              <a:buClrTx/>
              <a:defRPr b="1" sz="2600">
                <a:solidFill>
                  <a:srgbClr val="000000"/>
                </a:solidFill>
              </a:defRPr>
            </a:pPr>
            <a:r>
              <a:t>Will</a:t>
            </a:r>
            <a:r>
              <a:rPr b="0"/>
              <a:t>-apuverbi lyhennetään usein muotoon</a:t>
            </a:r>
            <a:r>
              <a:t> ’ll</a:t>
            </a:r>
            <a:r>
              <a:rPr b="0"/>
              <a:t>.</a:t>
            </a:r>
            <a:endParaRPr b="0"/>
          </a:p>
          <a:p>
            <a:pPr indent="-342900">
              <a:lnSpc>
                <a:spcPct val="120000"/>
              </a:lnSpc>
              <a:spcBef>
                <a:spcPts val="500"/>
              </a:spcBef>
              <a:buClrTx/>
              <a:defRPr sz="2600">
                <a:solidFill>
                  <a:srgbClr val="000000"/>
                </a:solidFill>
              </a:defRPr>
            </a:pPr>
            <a:r>
              <a:t> Kieltomuoto on </a:t>
            </a:r>
            <a:r>
              <a:rPr b="1"/>
              <a:t>will not </a:t>
            </a:r>
            <a:r>
              <a:t>ja se lyhennetään muotoon </a:t>
            </a:r>
            <a:r>
              <a:rPr b="1"/>
              <a:t>won’t</a:t>
            </a:r>
            <a:r>
              <a:t>.</a:t>
            </a:r>
          </a:p>
          <a:p>
            <a:pPr indent="-342900">
              <a:lnSpc>
                <a:spcPct val="120000"/>
              </a:lnSpc>
              <a:spcBef>
                <a:spcPts val="500"/>
              </a:spcBef>
              <a:buClrTx/>
              <a:defRPr sz="2600">
                <a:solidFill>
                  <a:srgbClr val="000000"/>
                </a:solidFill>
              </a:defRPr>
            </a:pPr>
            <a:r>
              <a:t> Pääverbi on näiden jälkeen </a:t>
            </a:r>
            <a:r>
              <a:rPr b="1"/>
              <a:t>perusmuodossa.</a:t>
            </a:r>
            <a:endParaRPr b="1"/>
          </a:p>
          <a:p>
            <a:pPr marL="171450" indent="-171450">
              <a:lnSpc>
                <a:spcPct val="120000"/>
              </a:lnSpc>
              <a:spcBef>
                <a:spcPts val="200"/>
              </a:spcBef>
              <a:buClrTx/>
              <a:buSzPct val="25000"/>
              <a:defRPr b="1" sz="1200"/>
            </a:pPr>
          </a:p>
          <a:p>
            <a:pPr marL="0" indent="0">
              <a:lnSpc>
                <a:spcPct val="120000"/>
              </a:lnSpc>
              <a:spcBef>
                <a:spcPts val="500"/>
              </a:spcBef>
              <a:buSzTx/>
              <a:buNone/>
              <a:defRPr b="1" sz="2800"/>
            </a:pPr>
            <a:r>
              <a:t>Käännä.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/>
            </a:pPr>
            <a:r>
              <a:t>1. Odota! Autan sinua.</a:t>
            </a:r>
          </a:p>
          <a:p>
            <a:pPr lvl="1" marL="0" indent="571500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Tx/>
              <a:buNone/>
              <a:defRPr sz="2800"/>
            </a:pPr>
            <a:r>
              <a:t>	Wait! I’</a:t>
            </a:r>
            <a:r>
              <a:rPr b="1"/>
              <a:t>ll help</a:t>
            </a:r>
            <a:r>
              <a:t> you.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/>
            </a:pPr>
            <a:r>
              <a:t>2. Luulen, että huomenna ei sada.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None/>
              <a:defRPr sz="2800"/>
            </a:pPr>
            <a:r>
              <a:t>	</a:t>
            </a:r>
            <a:r>
              <a:rPr>
                <a:solidFill>
                  <a:srgbClr val="000000"/>
                </a:solidFill>
              </a:rPr>
              <a:t>I think it </a:t>
            </a:r>
            <a:r>
              <a:rPr b="1">
                <a:solidFill>
                  <a:srgbClr val="000000"/>
                </a:solidFill>
              </a:rPr>
              <a:t>won’t rain </a:t>
            </a:r>
            <a:r>
              <a:rPr>
                <a:solidFill>
                  <a:srgbClr val="000000"/>
                </a:solidFill>
              </a:rPr>
              <a:t>tomorrow.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type="title"/>
          </p:nvPr>
        </p:nvSpPr>
        <p:spPr>
          <a:xfrm>
            <a:off x="483325" y="690746"/>
            <a:ext cx="8229601" cy="792088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539495">
              <a:defRPr sz="2359"/>
            </a:pPr>
            <a:r>
              <a:t>Will + be + pääverbin -ing-muoto</a:t>
            </a:r>
            <a:br/>
            <a:r>
              <a:rPr b="0"/>
              <a:t>Käyttö</a:t>
            </a:r>
          </a:p>
        </p:txBody>
      </p:sp>
      <p:sp>
        <p:nvSpPr>
          <p:cNvPr id="136" name="Shape 136"/>
          <p:cNvSpPr/>
          <p:nvPr>
            <p:ph type="body" idx="1"/>
          </p:nvPr>
        </p:nvSpPr>
        <p:spPr>
          <a:xfrm>
            <a:off x="564705" y="1602916"/>
            <a:ext cx="8579295" cy="5001419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110000"/>
              </a:lnSpc>
              <a:spcBef>
                <a:spcPts val="500"/>
              </a:spcBef>
              <a:buSzTx/>
              <a:buNone/>
              <a:defRPr b="1" sz="2600">
                <a:solidFill>
                  <a:srgbClr val="000000"/>
                </a:solidFill>
              </a:defRPr>
            </a:pPr>
            <a:r>
              <a:t>Will + be + -ing-muoto </a:t>
            </a:r>
            <a:r>
              <a:rPr b="0"/>
              <a:t>ilmaisee</a:t>
            </a:r>
            <a:endParaRPr b="0"/>
          </a:p>
          <a:p>
            <a:pPr marL="457200" indent="-457200">
              <a:lnSpc>
                <a:spcPct val="110000"/>
              </a:lnSpc>
              <a:spcBef>
                <a:spcPts val="500"/>
              </a:spcBef>
              <a:buClrTx/>
              <a:defRPr sz="2600">
                <a:solidFill>
                  <a:srgbClr val="000000"/>
                </a:solidFill>
              </a:defRPr>
            </a:pPr>
            <a:r>
              <a:t>käynnissä olevaa tapahtumaa tulevaisuudessa</a:t>
            </a:r>
          </a:p>
          <a:p>
            <a:pPr marL="0" indent="0">
              <a:lnSpc>
                <a:spcPct val="110000"/>
              </a:lnSpc>
              <a:spcBef>
                <a:spcPts val="500"/>
              </a:spcBef>
              <a:buSzTx/>
              <a:buNone/>
              <a:defRPr sz="2600">
                <a:solidFill>
                  <a:srgbClr val="000000"/>
                </a:solidFill>
              </a:defRPr>
            </a:pPr>
            <a:r>
              <a:t>	</a:t>
            </a:r>
            <a:r>
              <a:rPr>
                <a:solidFill>
                  <a:schemeClr val="accent1"/>
                </a:solidFill>
              </a:rPr>
              <a:t>In the evening, I </a:t>
            </a:r>
            <a:r>
              <a:rPr b="1">
                <a:solidFill>
                  <a:schemeClr val="accent1"/>
                </a:solidFill>
              </a:rPr>
              <a:t>will be baking </a:t>
            </a:r>
            <a:r>
              <a:rPr>
                <a:solidFill>
                  <a:schemeClr val="accent1"/>
                </a:solidFill>
              </a:rPr>
              <a:t>a birthday cake.	</a:t>
            </a:r>
            <a:endParaRPr>
              <a:solidFill>
                <a:schemeClr val="accent1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500"/>
              </a:spcBef>
              <a:buSzTx/>
              <a:buNone/>
              <a:defRPr sz="2600"/>
            </a:pPr>
            <a:r>
              <a:t>	In an hour’s time, you </a:t>
            </a:r>
            <a:r>
              <a:rPr b="1"/>
              <a:t>will be taking </a:t>
            </a:r>
            <a:r>
              <a:t>an exam.</a:t>
            </a:r>
          </a:p>
          <a:p>
            <a:pPr marL="457200" indent="-457200">
              <a:lnSpc>
                <a:spcPct val="110000"/>
              </a:lnSpc>
              <a:spcBef>
                <a:spcPts val="500"/>
              </a:spcBef>
              <a:buClrTx/>
              <a:defRPr sz="2600">
                <a:solidFill>
                  <a:srgbClr val="000000"/>
                </a:solidFill>
              </a:defRPr>
            </a:pPr>
            <a:r>
              <a:t>kohteliasta kysymystä</a:t>
            </a:r>
          </a:p>
          <a:p>
            <a:pPr marL="0" indent="0">
              <a:lnSpc>
                <a:spcPct val="110000"/>
              </a:lnSpc>
              <a:spcBef>
                <a:spcPts val="500"/>
              </a:spcBef>
              <a:buSzTx/>
              <a:buNone/>
              <a:defRPr sz="2600">
                <a:solidFill>
                  <a:srgbClr val="000000"/>
                </a:solidFill>
              </a:defRPr>
            </a:pPr>
            <a:r>
              <a:t>	</a:t>
            </a:r>
            <a:r>
              <a:rPr b="1">
                <a:solidFill>
                  <a:schemeClr val="accent1"/>
                </a:solidFill>
              </a:rPr>
              <a:t>Will</a:t>
            </a:r>
            <a:r>
              <a:rPr>
                <a:solidFill>
                  <a:schemeClr val="accent1"/>
                </a:solidFill>
              </a:rPr>
              <a:t> John </a:t>
            </a:r>
            <a:r>
              <a:rPr b="1">
                <a:solidFill>
                  <a:schemeClr val="accent1"/>
                </a:solidFill>
              </a:rPr>
              <a:t>be coming </a:t>
            </a:r>
            <a:r>
              <a:rPr>
                <a:solidFill>
                  <a:schemeClr val="accent1"/>
                </a:solidFill>
              </a:rPr>
              <a:t>home soon?</a:t>
            </a:r>
            <a:endParaRPr>
              <a:solidFill>
                <a:schemeClr val="accent1"/>
              </a:solidFill>
            </a:endParaRPr>
          </a:p>
          <a:p>
            <a:pPr marL="457200" indent="-457200">
              <a:lnSpc>
                <a:spcPct val="110000"/>
              </a:lnSpc>
              <a:spcBef>
                <a:spcPts val="500"/>
              </a:spcBef>
              <a:buClrTx/>
              <a:defRPr sz="2600">
                <a:solidFill>
                  <a:srgbClr val="000000"/>
                </a:solidFill>
              </a:defRPr>
            </a:pPr>
            <a:r>
              <a:t>rutiininomaista tulevaisuuden tapahtumaa</a:t>
            </a:r>
          </a:p>
          <a:p>
            <a:pPr marL="0" indent="0">
              <a:lnSpc>
                <a:spcPct val="110000"/>
              </a:lnSpc>
              <a:spcBef>
                <a:spcPts val="500"/>
              </a:spcBef>
              <a:buSzTx/>
              <a:buNone/>
              <a:defRPr sz="2600">
                <a:solidFill>
                  <a:srgbClr val="000000"/>
                </a:solidFill>
              </a:defRPr>
            </a:pPr>
            <a:r>
              <a:t>	</a:t>
            </a:r>
            <a:r>
              <a:rPr>
                <a:solidFill>
                  <a:schemeClr val="accent1"/>
                </a:solidFill>
              </a:rPr>
              <a:t>The Smiths </a:t>
            </a:r>
            <a:r>
              <a:rPr b="1">
                <a:solidFill>
                  <a:schemeClr val="accent1"/>
                </a:solidFill>
              </a:rPr>
              <a:t>will be having </a:t>
            </a:r>
            <a:r>
              <a:rPr>
                <a:solidFill>
                  <a:schemeClr val="accent1"/>
                </a:solidFill>
              </a:rPr>
              <a:t>dinner at eight as usual.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title"/>
          </p:nvPr>
        </p:nvSpPr>
        <p:spPr>
          <a:xfrm>
            <a:off x="457200" y="567546"/>
            <a:ext cx="8229600" cy="792089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539495">
              <a:defRPr sz="2359"/>
            </a:pPr>
            <a:r>
              <a:t>Will + be + pääverbin -ing-muoto</a:t>
            </a:r>
            <a:br/>
            <a:r>
              <a:rPr b="0"/>
              <a:t>Muodostus</a:t>
            </a:r>
          </a:p>
        </p:txBody>
      </p:sp>
      <p:sp>
        <p:nvSpPr>
          <p:cNvPr id="139" name="Shape 139"/>
          <p:cNvSpPr/>
          <p:nvPr>
            <p:ph type="body" idx="1"/>
          </p:nvPr>
        </p:nvSpPr>
        <p:spPr>
          <a:xfrm>
            <a:off x="457200" y="1802117"/>
            <a:ext cx="8579295" cy="4569371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457200" indent="-45720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defRPr b="1" sz="2600">
                <a:solidFill>
                  <a:srgbClr val="000000"/>
                </a:solidFill>
              </a:defRPr>
            </a:pPr>
            <a:r>
              <a:t>will/’ll </a:t>
            </a:r>
            <a:r>
              <a:rPr b="0"/>
              <a:t>tai </a:t>
            </a:r>
            <a:r>
              <a:t>will not / won’t + be + verbin -ing-muoto</a:t>
            </a:r>
          </a:p>
          <a:p>
            <a:pPr indent="-342900">
              <a:lnSpc>
                <a:spcPct val="110000"/>
              </a:lnSpc>
              <a:spcBef>
                <a:spcPts val="200"/>
              </a:spcBef>
              <a:buSzTx/>
              <a:buNone/>
              <a:defRPr b="1" sz="1200">
                <a:solidFill>
                  <a:srgbClr val="000000"/>
                </a:solidFill>
              </a:defRPr>
            </a:pPr>
          </a:p>
          <a:p>
            <a:pPr marL="0" indent="0">
              <a:lnSpc>
                <a:spcPct val="110000"/>
              </a:lnSpc>
              <a:spcBef>
                <a:spcPts val="500"/>
              </a:spcBef>
              <a:buSzTx/>
              <a:buNone/>
              <a:defRPr sz="2800"/>
            </a:pPr>
            <a:r>
              <a:t>Käännä.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1. Keskiyöllä me emme ole nukkumassa.</a:t>
            </a:r>
          </a:p>
          <a:p>
            <a:pPr lvl="1" marL="0" indent="571500">
              <a:lnSpc>
                <a:spcPct val="80000"/>
              </a:lnSpc>
              <a:spcBef>
                <a:spcPts val="500"/>
              </a:spcBef>
              <a:buClr>
                <a:schemeClr val="accent1"/>
              </a:buClr>
              <a:buSzTx/>
              <a:buNone/>
              <a:defRPr sz="2800"/>
            </a:pPr>
            <a:r>
              <a:t>	At midnight we </a:t>
            </a:r>
            <a:r>
              <a:rPr b="1"/>
              <a:t>won’t be sleeping</a:t>
            </a:r>
            <a:r>
              <a:t>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2. Olen odottamassa sinua, kun junasi saapuu.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	</a:t>
            </a:r>
            <a:r>
              <a:rPr>
                <a:solidFill>
                  <a:srgbClr val="000000"/>
                </a:solidFill>
              </a:rPr>
              <a:t>I </a:t>
            </a:r>
            <a:r>
              <a:rPr b="1">
                <a:solidFill>
                  <a:srgbClr val="000000"/>
                </a:solidFill>
              </a:rPr>
              <a:t>will be waiting </a:t>
            </a:r>
            <a:r>
              <a:rPr>
                <a:solidFill>
                  <a:srgbClr val="000000"/>
                </a:solidFill>
              </a:rPr>
              <a:t>for you when your train arrives.</a:t>
            </a:r>
            <a:endParaRPr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3. Mahdatko käyttää tablettitietokonettasi tänä iltana?</a:t>
            </a:r>
          </a:p>
          <a:p>
            <a:pPr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2800"/>
            </a:pPr>
            <a:r>
              <a:t>	</a:t>
            </a:r>
            <a:r>
              <a:rPr b="1">
                <a:solidFill>
                  <a:srgbClr val="000000"/>
                </a:solidFill>
              </a:rPr>
              <a:t>Will</a:t>
            </a:r>
            <a:r>
              <a:rPr>
                <a:solidFill>
                  <a:srgbClr val="000000"/>
                </a:solidFill>
              </a:rPr>
              <a:t> you </a:t>
            </a:r>
            <a:r>
              <a:rPr b="1">
                <a:solidFill>
                  <a:srgbClr val="000000"/>
                </a:solidFill>
              </a:rPr>
              <a:t>be using </a:t>
            </a:r>
            <a:r>
              <a:rPr>
                <a:solidFill>
                  <a:srgbClr val="000000"/>
                </a:solidFill>
              </a:rPr>
              <a:t>your tablet tonight?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title"/>
          </p:nvPr>
        </p:nvSpPr>
        <p:spPr>
          <a:xfrm>
            <a:off x="467543" y="550768"/>
            <a:ext cx="8229601" cy="792089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539495">
              <a:defRPr sz="2359"/>
            </a:pPr>
            <a:r>
              <a:t>Shall + pääverbin perusmuoto</a:t>
            </a:r>
            <a:br/>
            <a:r>
              <a:rPr b="0"/>
              <a:t>Käyttö</a:t>
            </a:r>
          </a:p>
        </p:txBody>
      </p:sp>
      <p:sp>
        <p:nvSpPr>
          <p:cNvPr id="142" name="Shape 142"/>
          <p:cNvSpPr/>
          <p:nvPr>
            <p:ph type="body" idx="1"/>
          </p:nvPr>
        </p:nvSpPr>
        <p:spPr>
          <a:xfrm>
            <a:off x="390088" y="1418358"/>
            <a:ext cx="8579295" cy="5001418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452627" indent="-452627" defTabSz="905255">
              <a:lnSpc>
                <a:spcPct val="110000"/>
              </a:lnSpc>
              <a:spcBef>
                <a:spcPts val="300"/>
              </a:spcBef>
              <a:buClrTx/>
              <a:defRPr b="1" sz="2772">
                <a:solidFill>
                  <a:srgbClr val="000000"/>
                </a:solidFill>
              </a:defRPr>
            </a:pPr>
            <a:r>
              <a:t>shall + pääverbin perusmuotoa </a:t>
            </a:r>
            <a:r>
              <a:rPr b="0"/>
              <a:t>käytetään yksikön ja monikon 1. persoonien, ’I’ ja ’we’, kanssa</a:t>
            </a:r>
            <a:endParaRPr b="0"/>
          </a:p>
          <a:p>
            <a:pPr marL="339470" indent="-339470" defTabSz="905255">
              <a:lnSpc>
                <a:spcPct val="110000"/>
              </a:lnSpc>
              <a:spcBef>
                <a:spcPts val="300"/>
              </a:spcBef>
              <a:buClrTx/>
              <a:buSzPct val="100207"/>
              <a:defRPr sz="2772">
                <a:solidFill>
                  <a:srgbClr val="000000"/>
                </a:solidFill>
              </a:defRPr>
            </a:pPr>
            <a:r>
              <a:t>kohteliaissa ehdotuksissa ja tarjottaessa apua</a:t>
            </a:r>
          </a:p>
          <a:p>
            <a:pPr marL="0" indent="0" defTabSz="905255">
              <a:lnSpc>
                <a:spcPct val="110000"/>
              </a:lnSpc>
              <a:spcBef>
                <a:spcPts val="300"/>
              </a:spcBef>
              <a:buSzTx/>
              <a:buNone/>
              <a:defRPr sz="2772">
                <a:solidFill>
                  <a:srgbClr val="000000"/>
                </a:solidFill>
              </a:defRPr>
            </a:pPr>
            <a:r>
              <a:t>	</a:t>
            </a:r>
            <a:r>
              <a:rPr>
                <a:solidFill>
                  <a:schemeClr val="accent1"/>
                </a:solidFill>
              </a:rPr>
              <a:t>It’s getting darker now. </a:t>
            </a:r>
            <a:r>
              <a:rPr b="1">
                <a:solidFill>
                  <a:schemeClr val="accent1"/>
                </a:solidFill>
              </a:rPr>
              <a:t>Shall</a:t>
            </a:r>
            <a:r>
              <a:rPr>
                <a:solidFill>
                  <a:schemeClr val="accent1"/>
                </a:solidFill>
              </a:rPr>
              <a:t> I </a:t>
            </a:r>
            <a:r>
              <a:rPr b="1">
                <a:solidFill>
                  <a:schemeClr val="accent1"/>
                </a:solidFill>
              </a:rPr>
              <a:t>switch</a:t>
            </a:r>
            <a:r>
              <a:rPr>
                <a:solidFill>
                  <a:schemeClr val="accent1"/>
                </a:solidFill>
              </a:rPr>
              <a:t> on the lights?</a:t>
            </a:r>
            <a:endParaRPr>
              <a:solidFill>
                <a:schemeClr val="accent1"/>
              </a:solidFill>
            </a:endParaRPr>
          </a:p>
          <a:p>
            <a:pPr marL="0" indent="0" defTabSz="905255">
              <a:lnSpc>
                <a:spcPct val="110000"/>
              </a:lnSpc>
              <a:spcBef>
                <a:spcPts val="300"/>
              </a:spcBef>
              <a:buSzTx/>
              <a:buNone/>
              <a:defRPr sz="2772"/>
            </a:pPr>
            <a:r>
              <a:t>	</a:t>
            </a:r>
            <a:r>
              <a:rPr b="1"/>
              <a:t>Shall </a:t>
            </a:r>
            <a:r>
              <a:t>we </a:t>
            </a:r>
            <a:r>
              <a:rPr b="1"/>
              <a:t>dance</a:t>
            </a:r>
            <a:r>
              <a:t>?</a:t>
            </a:r>
          </a:p>
          <a:p>
            <a:pPr marL="0" indent="0" defTabSz="905255">
              <a:lnSpc>
                <a:spcPct val="110000"/>
              </a:lnSpc>
              <a:spcBef>
                <a:spcPts val="300"/>
              </a:spcBef>
              <a:buSzTx/>
              <a:buNone/>
              <a:defRPr sz="2772"/>
            </a:pPr>
            <a:r>
              <a:t>Käännä.</a:t>
            </a:r>
          </a:p>
          <a:p>
            <a:pPr marL="0" indent="0" defTabSz="905255">
              <a:lnSpc>
                <a:spcPct val="80000"/>
              </a:lnSpc>
              <a:spcBef>
                <a:spcPts val="300"/>
              </a:spcBef>
              <a:buSzTx/>
              <a:buNone/>
              <a:defRPr sz="2772"/>
            </a:pPr>
            <a:r>
              <a:t>1. Mennäänkö tänään elokuviin?</a:t>
            </a:r>
          </a:p>
          <a:p>
            <a:pPr lvl="1" marL="0" indent="565784" defTabSz="905255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Tx/>
              <a:buNone/>
              <a:defRPr sz="2772"/>
            </a:pPr>
            <a:r>
              <a:t>	</a:t>
            </a:r>
            <a:r>
              <a:rPr b="1"/>
              <a:t>Shall</a:t>
            </a:r>
            <a:r>
              <a:t> we </a:t>
            </a:r>
            <a:r>
              <a:rPr b="1"/>
              <a:t>go</a:t>
            </a:r>
            <a:r>
              <a:t> to the cinema tonight?</a:t>
            </a:r>
          </a:p>
          <a:p>
            <a:pPr marL="0" indent="0" defTabSz="905255">
              <a:lnSpc>
                <a:spcPct val="80000"/>
              </a:lnSpc>
              <a:spcBef>
                <a:spcPts val="300"/>
              </a:spcBef>
              <a:buSzTx/>
              <a:buNone/>
              <a:defRPr sz="2772"/>
            </a:pPr>
            <a:r>
              <a:t>2. Tuo  näyttää painavalta. Autanko sinua sen kanssa?</a:t>
            </a:r>
          </a:p>
          <a:p>
            <a:pPr lvl="1" marL="0" indent="565784" defTabSz="905255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Tx/>
              <a:buNone/>
              <a:defRPr sz="2772"/>
            </a:pPr>
            <a:r>
              <a:t>	That looks heavy. </a:t>
            </a:r>
            <a:r>
              <a:rPr b="1"/>
              <a:t>Shall</a:t>
            </a:r>
            <a:r>
              <a:t> I </a:t>
            </a:r>
            <a:r>
              <a:rPr b="1"/>
              <a:t>help </a:t>
            </a:r>
            <a:r>
              <a:t>you with it?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type="title"/>
          </p:nvPr>
        </p:nvSpPr>
        <p:spPr>
          <a:xfrm>
            <a:off x="459153" y="575936"/>
            <a:ext cx="8229601" cy="792088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539495">
              <a:defRPr sz="2359"/>
            </a:pPr>
            <a:r>
              <a:t>Be going to + pääverbin perusmuoto</a:t>
            </a:r>
            <a:br/>
            <a:r>
              <a:rPr b="0"/>
              <a:t>Käyttö</a:t>
            </a:r>
          </a:p>
        </p:txBody>
      </p:sp>
      <p:sp>
        <p:nvSpPr>
          <p:cNvPr id="145" name="Shape 145"/>
          <p:cNvSpPr/>
          <p:nvPr>
            <p:ph type="body" idx="1"/>
          </p:nvPr>
        </p:nvSpPr>
        <p:spPr>
          <a:xfrm>
            <a:off x="459154" y="1856582"/>
            <a:ext cx="8579295" cy="5001419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0" indent="0">
              <a:lnSpc>
                <a:spcPct val="120000"/>
              </a:lnSpc>
              <a:spcBef>
                <a:spcPts val="500"/>
              </a:spcBef>
              <a:buSzTx/>
              <a:buNone/>
              <a:defRPr b="1" sz="2600">
                <a:solidFill>
                  <a:srgbClr val="000000"/>
                </a:solidFill>
              </a:defRPr>
            </a:pPr>
            <a:r>
              <a:t>Be going to  + perusmuoto </a:t>
            </a:r>
            <a:r>
              <a:rPr b="0"/>
              <a:t>ilmaisee</a:t>
            </a:r>
            <a:endParaRPr b="0"/>
          </a:p>
          <a:p>
            <a:pPr indent="-342900">
              <a:lnSpc>
                <a:spcPct val="120000"/>
              </a:lnSpc>
              <a:spcBef>
                <a:spcPts val="500"/>
              </a:spcBef>
              <a:buClrTx/>
              <a:defRPr sz="2600">
                <a:solidFill>
                  <a:srgbClr val="000000"/>
                </a:solidFill>
              </a:defRPr>
            </a:pPr>
            <a:r>
              <a:t>aikomusta tai ennalta laadittua suunnitelmaa</a:t>
            </a:r>
          </a:p>
          <a:p>
            <a:pPr marL="0" indent="0">
              <a:lnSpc>
                <a:spcPct val="120000"/>
              </a:lnSpc>
              <a:spcBef>
                <a:spcPts val="500"/>
              </a:spcBef>
              <a:buSzTx/>
              <a:buNone/>
              <a:defRPr sz="2600">
                <a:solidFill>
                  <a:srgbClr val="000000"/>
                </a:solidFill>
              </a:defRPr>
            </a:pPr>
            <a:r>
              <a:t>	</a:t>
            </a:r>
            <a:r>
              <a:rPr sz="2800">
                <a:solidFill>
                  <a:schemeClr val="accent1"/>
                </a:solidFill>
              </a:rPr>
              <a:t>I </a:t>
            </a:r>
            <a:r>
              <a:rPr b="1" sz="2800">
                <a:solidFill>
                  <a:schemeClr val="accent1"/>
                </a:solidFill>
              </a:rPr>
              <a:t>am going to study </a:t>
            </a:r>
            <a:r>
              <a:rPr sz="2800">
                <a:solidFill>
                  <a:schemeClr val="accent1"/>
                </a:solidFill>
              </a:rPr>
              <a:t>harder this year.</a:t>
            </a:r>
            <a:r>
              <a:rPr>
                <a:solidFill>
                  <a:schemeClr val="accent1"/>
                </a:solidFill>
              </a:rPr>
              <a:t>	</a:t>
            </a:r>
            <a:endParaRPr>
              <a:solidFill>
                <a:schemeClr val="accent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500"/>
              </a:spcBef>
              <a:buSzTx/>
              <a:buNone/>
              <a:defRPr sz="2600"/>
            </a:pPr>
            <a:r>
              <a:t>	Come and see! They </a:t>
            </a:r>
            <a:r>
              <a:rPr b="1"/>
              <a:t>are going to light </a:t>
            </a:r>
            <a:r>
              <a:t>the bonfire.</a:t>
            </a:r>
          </a:p>
          <a:p>
            <a:pPr indent="-342900">
              <a:lnSpc>
                <a:spcPct val="120000"/>
              </a:lnSpc>
              <a:spcBef>
                <a:spcPts val="500"/>
              </a:spcBef>
              <a:buClrTx/>
              <a:defRPr sz="2600">
                <a:solidFill>
                  <a:srgbClr val="000000"/>
                </a:solidFill>
              </a:defRPr>
            </a:pPr>
            <a:r>
              <a:t>Ilmeistä, todennäköistä tapahtumaa</a:t>
            </a:r>
          </a:p>
          <a:p>
            <a:pPr marL="0" indent="0">
              <a:lnSpc>
                <a:spcPct val="120000"/>
              </a:lnSpc>
              <a:spcBef>
                <a:spcPts val="500"/>
              </a:spcBef>
              <a:buSzTx/>
              <a:buNone/>
              <a:defRPr sz="2600">
                <a:solidFill>
                  <a:srgbClr val="000000"/>
                </a:solidFill>
              </a:defRPr>
            </a:pPr>
            <a:r>
              <a:t>	</a:t>
            </a:r>
            <a:r>
              <a:rPr>
                <a:solidFill>
                  <a:schemeClr val="accent1"/>
                </a:solidFill>
              </a:rPr>
              <a:t>Look at those dark clouds! It’</a:t>
            </a:r>
            <a:r>
              <a:rPr b="1">
                <a:solidFill>
                  <a:schemeClr val="accent1"/>
                </a:solidFill>
              </a:rPr>
              <a:t>s going to rain</a:t>
            </a:r>
            <a:r>
              <a:rPr>
                <a:solidFill>
                  <a:schemeClr val="accent1"/>
                </a:solidFill>
              </a:rPr>
              <a:t> soon.</a:t>
            </a:r>
            <a:endParaRPr>
              <a:solidFill>
                <a:schemeClr val="accent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500"/>
              </a:spcBef>
              <a:buSzTx/>
              <a:buNone/>
              <a:defRPr sz="2600"/>
            </a:pPr>
            <a:r>
              <a:t>	Careful! That screen </a:t>
            </a:r>
            <a:r>
              <a:rPr b="1"/>
              <a:t>is going to fall</a:t>
            </a:r>
            <a:r>
              <a:t> off the desk.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type="title"/>
          </p:nvPr>
        </p:nvSpPr>
        <p:spPr>
          <a:xfrm>
            <a:off x="467543" y="525604"/>
            <a:ext cx="8229601" cy="792088"/>
          </a:xfrm>
          <a:prstGeom prst="rect">
            <a:avLst/>
          </a:prstGeom>
        </p:spPr>
        <p:txBody>
          <a:bodyPr lIns="45699" tIns="45699" rIns="45699" bIns="45699"/>
          <a:lstStyle/>
          <a:p>
            <a:pPr defTabSz="539495">
              <a:defRPr sz="2359"/>
            </a:pPr>
            <a:r>
              <a:t>Be going to + pääverbin perusmuoto</a:t>
            </a:r>
            <a:br/>
            <a:r>
              <a:rPr b="0"/>
              <a:t>Muodostus</a:t>
            </a:r>
          </a:p>
        </p:txBody>
      </p:sp>
      <p:sp>
        <p:nvSpPr>
          <p:cNvPr id="148" name="Shape 148"/>
          <p:cNvSpPr/>
          <p:nvPr>
            <p:ph type="body" idx="1"/>
          </p:nvPr>
        </p:nvSpPr>
        <p:spPr>
          <a:xfrm>
            <a:off x="358485" y="1493859"/>
            <a:ext cx="8911351" cy="5001418"/>
          </a:xfrm>
          <a:prstGeom prst="rect">
            <a:avLst/>
          </a:prstGeom>
        </p:spPr>
        <p:txBody>
          <a:bodyPr lIns="45699" tIns="45699" rIns="45699" bIns="45699"/>
          <a:lstStyle/>
          <a:p>
            <a:pPr marL="448055" indent="-448055" defTabSz="896111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defRPr b="1" sz="2744">
                <a:solidFill>
                  <a:srgbClr val="000000"/>
                </a:solidFill>
              </a:defRPr>
            </a:pPr>
            <a:r>
              <a:t>be</a:t>
            </a:r>
            <a:r>
              <a:rPr b="0"/>
              <a:t> + (</a:t>
            </a:r>
            <a:r>
              <a:t>not</a:t>
            </a:r>
            <a:r>
              <a:rPr b="0"/>
              <a:t>) + </a:t>
            </a:r>
            <a:r>
              <a:t>going to </a:t>
            </a:r>
            <a:r>
              <a:rPr b="0"/>
              <a:t>+ </a:t>
            </a:r>
            <a:r>
              <a:t>pääverbin perusmuoto</a:t>
            </a:r>
          </a:p>
          <a:p>
            <a:pPr lvl="1" marL="0" indent="448055" defTabSz="896111">
              <a:lnSpc>
                <a:spcPct val="110000"/>
              </a:lnSpc>
              <a:spcBef>
                <a:spcPts val="400"/>
              </a:spcBef>
              <a:buClr>
                <a:schemeClr val="accent1"/>
              </a:buClr>
              <a:buSzTx/>
              <a:buNone/>
              <a:defRPr sz="2744"/>
            </a:pPr>
            <a:r>
              <a:t>am going to	am not going to  </a:t>
            </a:r>
          </a:p>
          <a:p>
            <a:pPr lvl="1" marL="0" indent="448055" defTabSz="896111">
              <a:lnSpc>
                <a:spcPct val="110000"/>
              </a:lnSpc>
              <a:spcBef>
                <a:spcPts val="400"/>
              </a:spcBef>
              <a:buClr>
                <a:schemeClr val="accent1"/>
              </a:buClr>
              <a:buSzTx/>
              <a:buNone/>
              <a:defRPr sz="2744"/>
            </a:pPr>
            <a:r>
              <a:t>are going to	aren’t going to	+ verbin perusmuoto</a:t>
            </a:r>
          </a:p>
          <a:p>
            <a:pPr lvl="1" marL="0" indent="448055" defTabSz="896111">
              <a:lnSpc>
                <a:spcPct val="110000"/>
              </a:lnSpc>
              <a:spcBef>
                <a:spcPts val="400"/>
              </a:spcBef>
              <a:buClr>
                <a:schemeClr val="accent1"/>
              </a:buClr>
              <a:buSzTx/>
              <a:buNone/>
              <a:defRPr sz="2744"/>
            </a:pPr>
            <a:r>
              <a:t>is going to	isn’t going to</a:t>
            </a:r>
          </a:p>
          <a:p>
            <a:pPr marL="0" indent="0" defTabSz="896111">
              <a:lnSpc>
                <a:spcPct val="110000"/>
              </a:lnSpc>
              <a:spcBef>
                <a:spcPts val="100"/>
              </a:spcBef>
              <a:buSzTx/>
              <a:buNone/>
              <a:defRPr b="1" sz="1078"/>
            </a:pPr>
          </a:p>
          <a:p>
            <a:pPr marL="0" indent="0" defTabSz="896111">
              <a:lnSpc>
                <a:spcPct val="110000"/>
              </a:lnSpc>
              <a:spcBef>
                <a:spcPts val="300"/>
              </a:spcBef>
              <a:buSzTx/>
              <a:buNone/>
              <a:defRPr sz="2744"/>
            </a:pPr>
            <a:r>
              <a:t>Käännä.</a:t>
            </a:r>
          </a:p>
          <a:p>
            <a:pPr marL="0" indent="0" defTabSz="896111">
              <a:lnSpc>
                <a:spcPct val="110000"/>
              </a:lnSpc>
              <a:spcBef>
                <a:spcPts val="300"/>
              </a:spcBef>
              <a:buSzTx/>
              <a:buNone/>
              <a:defRPr sz="2744"/>
            </a:pPr>
            <a:r>
              <a:t>1. Mitä aiotte tehdä kesälomallanne?</a:t>
            </a:r>
          </a:p>
          <a:p>
            <a:pPr lvl="1" marL="0" indent="560070" defTabSz="896111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Tx/>
              <a:buNone/>
              <a:defRPr sz="2744"/>
            </a:pPr>
            <a:r>
              <a:t>	What </a:t>
            </a:r>
            <a:r>
              <a:rPr b="1"/>
              <a:t>are</a:t>
            </a:r>
            <a:r>
              <a:t> you </a:t>
            </a:r>
            <a:r>
              <a:rPr b="1"/>
              <a:t>going to do </a:t>
            </a:r>
            <a:r>
              <a:t>on your summer holiday?</a:t>
            </a:r>
          </a:p>
          <a:p>
            <a:pPr marL="0" indent="0" defTabSz="896111">
              <a:lnSpc>
                <a:spcPct val="80000"/>
              </a:lnSpc>
              <a:spcBef>
                <a:spcPts val="300"/>
              </a:spcBef>
              <a:buSzTx/>
              <a:buNone/>
              <a:defRPr sz="2744"/>
            </a:pPr>
            <a:r>
              <a:t>2. Luulen, että läpäisen ajokokeeni tällä kertaa.</a:t>
            </a:r>
          </a:p>
          <a:p>
            <a:pPr marL="0" indent="0" defTabSz="896111">
              <a:lnSpc>
                <a:spcPct val="80000"/>
              </a:lnSpc>
              <a:spcBef>
                <a:spcPts val="300"/>
              </a:spcBef>
              <a:buSzTx/>
              <a:buNone/>
              <a:defRPr sz="2744"/>
            </a:pPr>
            <a:r>
              <a:t>	</a:t>
            </a:r>
            <a:r>
              <a:rPr>
                <a:solidFill>
                  <a:srgbClr val="000000"/>
                </a:solidFill>
              </a:rPr>
              <a:t>I think I</a:t>
            </a:r>
            <a:r>
              <a:rPr b="1">
                <a:solidFill>
                  <a:srgbClr val="000000"/>
                </a:solidFill>
              </a:rPr>
              <a:t>’m going to pass </a:t>
            </a:r>
            <a:r>
              <a:rPr>
                <a:solidFill>
                  <a:srgbClr val="000000"/>
                </a:solidFill>
              </a:rPr>
              <a:t>his driving test this time.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8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Office-teema">
  <a:themeElements>
    <a:clrScheme name="Office-te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FF"/>
      </a:hlink>
      <a:folHlink>
        <a:srgbClr val="FF00FF"/>
      </a:folHlink>
    </a:clrScheme>
    <a:fontScheme name="Office-teema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-teema">
  <a:themeElements>
    <a:clrScheme name="Office-te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FF"/>
      </a:hlink>
      <a:folHlink>
        <a:srgbClr val="FF00FF"/>
      </a:folHlink>
    </a:clrScheme>
    <a:fontScheme name="Office-teema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