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540" r:id="rId3"/>
    <p:sldId id="257" r:id="rId4"/>
    <p:sldId id="535" r:id="rId5"/>
    <p:sldId id="534" r:id="rId6"/>
    <p:sldId id="526" r:id="rId7"/>
    <p:sldId id="536" r:id="rId8"/>
    <p:sldId id="537" r:id="rId9"/>
    <p:sldId id="538" r:id="rId10"/>
    <p:sldId id="539" r:id="rId11"/>
    <p:sldId id="527" r:id="rId1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1C5"/>
    <a:srgbClr val="93C3D7"/>
    <a:srgbClr val="98D5D7"/>
    <a:srgbClr val="ABD1F4"/>
    <a:srgbClr val="AB8ACC"/>
    <a:srgbClr val="ED3309"/>
    <a:srgbClr val="EDA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94"/>
  </p:normalViewPr>
  <p:slideViewPr>
    <p:cSldViewPr snapToGrid="0">
      <p:cViewPr varScale="1">
        <p:scale>
          <a:sx n="99" d="100"/>
          <a:sy n="99" d="100"/>
        </p:scale>
        <p:origin x="6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B60F2B-56AF-E2AB-27A7-925E68A61A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2F6A6E-D35A-FF8C-59C3-4586B9F05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DF13EFC-9493-F1C2-FD92-D97A860A7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6C5D32-0283-3540-CA18-A93FF9416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5A5639-12D6-6E19-01BD-19089F8B1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33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AD627D-007C-ED25-CEF9-70F5DDD07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E935772-2E4A-17AF-7CD0-E794A6E52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3D419D-C56F-C547-B45F-94E5921E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17CA1F-8078-DD05-66D6-02850CD1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95F251C-8DBD-5658-C758-F81B6C60D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426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C47A2B-4F99-49AB-5C3F-EEF0F0271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98A1C7-61DB-E156-4AC2-7AFAD7F1A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72AE28-CE79-6BCE-FE92-DC017574F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878208-F92D-93A4-8C13-AD06FA712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66DA1B-2B7A-3B40-1246-32B2974AA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8257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BB4549-C98F-73EB-1C0F-EF851162D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E19FA1-85E0-E60F-2428-AC96CF79F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E04835-5C6E-5224-2233-831C10E6C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55AD4B0-DDC2-FF59-F3F6-CFDABCAF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F24EF2-4E16-5F04-BE12-D60EC0FF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5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18FF6C-F8FC-69A8-8D56-205CF3CAE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9FDA5C3-A1C7-0E9B-B37A-7B23B7299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87CBA6-1EB0-4CAD-CF84-B266E035C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E2EB77-242E-A8B2-CBF2-0E7A332C2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374F4E-EEFC-B82E-ED64-2153CE2CB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166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5F44DE-FE6E-C236-5FF1-0DB6B1BC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401818-599D-CAC5-AF77-E040A45ACF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E63E53-7935-95AF-126D-FDEE6CFA86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8DF9F8C-C6B3-40C4-7FBB-9E415DA05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6651CD9-F6DF-85E6-222E-E5C1447A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F55A99-5B6B-8876-8F2E-685FD78A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35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304CD6-9AE0-B8A1-07A2-D32B2847C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13F0AFA-18BB-6099-E5F5-E4DF92E8A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BD55C9E-5110-0324-3609-F3C40EB644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EFACB27-5A0A-D34C-B09F-3E7F34FD76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38799A2-71A5-9CA6-5E4B-F76B70B3DC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7378644-3EE3-4E9D-C072-A26D56FC5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E65048F-85CF-4061-5691-01286386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6B8BAEB-E59E-0C63-2A38-DD47CF60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35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654CC7-42A3-FE88-8D2C-85FEAC580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FDD665F-7323-A203-DF78-EA578BBC1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3194AB-C8CF-C592-7ECF-EB81D6960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F5F321D-904B-E19F-67D0-B416DBEF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00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5F8DDF7-480C-159E-01C1-7DD1459C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9305C3D-3BA0-2EFB-4113-0E742E2D8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036F0E-9059-11CE-9387-BA55DA009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716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092AFD-71D4-EDB3-EBC2-1E9E36077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3AF90C-B8F3-CDD0-DBCD-D90D3B94D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029CC77-DF1D-D70F-EF56-0AADFC32F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D9EB40-D076-0402-FF6D-975DE05F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FF424D-CEF5-3F67-2A28-84048781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3953C7-16F9-2935-61A4-69A81E428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427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4AD783-1542-90A2-1E05-3DFA0CAA9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C28E152-C6D7-C696-DAED-E3A106880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FAE6CD8-5217-672B-2F7C-94C5A3062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6B752B-531C-BD41-415E-956557813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9D4900-3407-0FB8-FEEA-8D522C47D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AEDF6A5-C91F-CD67-C661-3E9A89892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9500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12921DF-7165-B0C8-DAE0-11DC44462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E6B0485-C2B3-C6F5-B4D8-76D62AF08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CE453E-6F2D-027E-AF7F-51FA4D64C1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CA64-4295-694B-93E2-DF4733CFCE7E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7D664E-57FE-BCF9-3B4C-69FAAA7E5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58DD23-369F-1CE3-39BB-D60A26E585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290CC-C4A9-B048-BF55-71C1846F28F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78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E20B2-0590-4C9E-EA13-F79A73A9E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60729"/>
            <a:ext cx="9144000" cy="2053396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Forssan yhteislyseo elokuussa 2024</a:t>
            </a:r>
          </a:p>
        </p:txBody>
      </p:sp>
      <p:pic>
        <p:nvPicPr>
          <p:cNvPr id="9" name="Kuva 8" descr="Kuva, joka sisältää kohteen Grafiikka, Fontti, teksti, graafinen suunnittelu&#10;&#10;Kuvaus luotu automaattisesti">
            <a:extLst>
              <a:ext uri="{FF2B5EF4-FFF2-40B4-BE49-F238E27FC236}">
                <a16:creationId xmlns:a16="http://schemas.microsoft.com/office/drawing/2014/main" id="{8F356DB6-FC63-47FE-AF77-6D4198A7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3620" y="4575776"/>
            <a:ext cx="5219700" cy="2006600"/>
          </a:xfrm>
          <a:prstGeom prst="rect">
            <a:avLst/>
          </a:prstGeom>
        </p:spPr>
      </p:pic>
      <p:sp>
        <p:nvSpPr>
          <p:cNvPr id="14" name="Ellipsi 13">
            <a:extLst>
              <a:ext uri="{FF2B5EF4-FFF2-40B4-BE49-F238E27FC236}">
                <a16:creationId xmlns:a16="http://schemas.microsoft.com/office/drawing/2014/main" id="{BF93B1B4-CC27-5B6C-7566-380F0AEED989}"/>
              </a:ext>
            </a:extLst>
          </p:cNvPr>
          <p:cNvSpPr/>
          <p:nvPr/>
        </p:nvSpPr>
        <p:spPr>
          <a:xfrm>
            <a:off x="9257632" y="-236219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D928612D-DDE2-46A1-71DC-9C1999D0F9F9}"/>
              </a:ext>
            </a:extLst>
          </p:cNvPr>
          <p:cNvSpPr/>
          <p:nvPr/>
        </p:nvSpPr>
        <p:spPr>
          <a:xfrm>
            <a:off x="11039146" y="-666844"/>
            <a:ext cx="1633803" cy="1633803"/>
          </a:xfrm>
          <a:prstGeom prst="ellipse">
            <a:avLst/>
          </a:prstGeom>
          <a:solidFill>
            <a:srgbClr val="EDA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2CDC30D4-5666-E369-29C1-9D8B2A2AFD54}"/>
              </a:ext>
            </a:extLst>
          </p:cNvPr>
          <p:cNvSpPr/>
          <p:nvPr/>
        </p:nvSpPr>
        <p:spPr>
          <a:xfrm>
            <a:off x="10960301" y="772621"/>
            <a:ext cx="1378844" cy="1378844"/>
          </a:xfrm>
          <a:prstGeom prst="ellipse">
            <a:avLst/>
          </a:prstGeom>
          <a:solidFill>
            <a:srgbClr val="ED330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E40DB3D4-63CF-AA71-FBC2-D7DD7B05451B}"/>
              </a:ext>
            </a:extLst>
          </p:cNvPr>
          <p:cNvSpPr/>
          <p:nvPr/>
        </p:nvSpPr>
        <p:spPr>
          <a:xfrm>
            <a:off x="11594757" y="1905435"/>
            <a:ext cx="914400" cy="914400"/>
          </a:xfrm>
          <a:prstGeom prst="ellipse">
            <a:avLst/>
          </a:prstGeom>
          <a:solidFill>
            <a:srgbClr val="AB8A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83CFB404-A4BB-F6A9-38A5-197E0625A69B}"/>
              </a:ext>
            </a:extLst>
          </p:cNvPr>
          <p:cNvSpPr/>
          <p:nvPr/>
        </p:nvSpPr>
        <p:spPr>
          <a:xfrm>
            <a:off x="9333470" y="-691146"/>
            <a:ext cx="1413375" cy="1413375"/>
          </a:xfrm>
          <a:prstGeom prst="ellipse">
            <a:avLst/>
          </a:prstGeom>
          <a:solidFill>
            <a:srgbClr val="7091C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E642AB3-A07E-4019-9DE5-70375E039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95" y="29010"/>
            <a:ext cx="51911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045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709" y="143453"/>
            <a:ext cx="10515600" cy="974148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KULUT-TULOT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9329"/>
            <a:ext cx="4339724" cy="1568671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B3E08CE5-2B00-47A0-A910-60D9FD90F0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7" y="1029855"/>
            <a:ext cx="10515600" cy="4475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933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KULUT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9329"/>
            <a:ext cx="4339724" cy="1568671"/>
          </a:xfrm>
          <a:prstGeom prst="rect">
            <a:avLst/>
          </a:prstGeom>
        </p:spPr>
      </p:pic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E89FCCE-D9E8-4368-AB3E-FAA53CA40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63127"/>
            <a:ext cx="10515600" cy="1013836"/>
          </a:xfrm>
        </p:spPr>
        <p:txBody>
          <a:bodyPr/>
          <a:lstStyle/>
          <a:p>
            <a:r>
              <a:rPr lang="fi-FI" dirty="0"/>
              <a:t>Ollut suurimmillaan v. 2019: Forssa 320 000e, Tammela 120 000e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11C3B1D9-F7B4-46E5-87A2-E399BF860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197" y="1568670"/>
            <a:ext cx="11246807" cy="319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6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FE20B2-0590-4C9E-EA13-F79A73A9E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60729"/>
            <a:ext cx="9144000" cy="2053396"/>
          </a:xfrm>
        </p:spPr>
        <p:txBody>
          <a:bodyPr>
            <a:normAutofit fontScale="90000"/>
          </a:bodyPr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Osa Elliä, mm. yhteiset hankkeet, </a:t>
            </a:r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ospe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-kurssit, yhteinen nettotalous, yhteistä henkilökuntaa</a:t>
            </a:r>
          </a:p>
        </p:txBody>
      </p:sp>
      <p:pic>
        <p:nvPicPr>
          <p:cNvPr id="9" name="Kuva 8" descr="Kuva, joka sisältää kohteen Grafiikka, Fontti, teksti, graafinen suunnittelu&#10;&#10;Kuvaus luotu automaattisesti">
            <a:extLst>
              <a:ext uri="{FF2B5EF4-FFF2-40B4-BE49-F238E27FC236}">
                <a16:creationId xmlns:a16="http://schemas.microsoft.com/office/drawing/2014/main" id="{8F356DB6-FC63-47FE-AF77-6D4198A7B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3620" y="4575776"/>
            <a:ext cx="5219700" cy="2006600"/>
          </a:xfrm>
          <a:prstGeom prst="rect">
            <a:avLst/>
          </a:prstGeom>
        </p:spPr>
      </p:pic>
      <p:sp>
        <p:nvSpPr>
          <p:cNvPr id="14" name="Ellipsi 13">
            <a:extLst>
              <a:ext uri="{FF2B5EF4-FFF2-40B4-BE49-F238E27FC236}">
                <a16:creationId xmlns:a16="http://schemas.microsoft.com/office/drawing/2014/main" id="{BF93B1B4-CC27-5B6C-7566-380F0AEED989}"/>
              </a:ext>
            </a:extLst>
          </p:cNvPr>
          <p:cNvSpPr/>
          <p:nvPr/>
        </p:nvSpPr>
        <p:spPr>
          <a:xfrm>
            <a:off x="9257632" y="-236219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Ellipsi 14">
            <a:extLst>
              <a:ext uri="{FF2B5EF4-FFF2-40B4-BE49-F238E27FC236}">
                <a16:creationId xmlns:a16="http://schemas.microsoft.com/office/drawing/2014/main" id="{D928612D-DDE2-46A1-71DC-9C1999D0F9F9}"/>
              </a:ext>
            </a:extLst>
          </p:cNvPr>
          <p:cNvSpPr/>
          <p:nvPr/>
        </p:nvSpPr>
        <p:spPr>
          <a:xfrm>
            <a:off x="11039146" y="-666844"/>
            <a:ext cx="1633803" cy="1633803"/>
          </a:xfrm>
          <a:prstGeom prst="ellipse">
            <a:avLst/>
          </a:prstGeom>
          <a:solidFill>
            <a:srgbClr val="EDA82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>
            <a:extLst>
              <a:ext uri="{FF2B5EF4-FFF2-40B4-BE49-F238E27FC236}">
                <a16:creationId xmlns:a16="http://schemas.microsoft.com/office/drawing/2014/main" id="{2CDC30D4-5666-E369-29C1-9D8B2A2AFD54}"/>
              </a:ext>
            </a:extLst>
          </p:cNvPr>
          <p:cNvSpPr/>
          <p:nvPr/>
        </p:nvSpPr>
        <p:spPr>
          <a:xfrm>
            <a:off x="10960301" y="772621"/>
            <a:ext cx="1378844" cy="1378844"/>
          </a:xfrm>
          <a:prstGeom prst="ellipse">
            <a:avLst/>
          </a:prstGeom>
          <a:solidFill>
            <a:srgbClr val="ED3309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Ellipsi 16">
            <a:extLst>
              <a:ext uri="{FF2B5EF4-FFF2-40B4-BE49-F238E27FC236}">
                <a16:creationId xmlns:a16="http://schemas.microsoft.com/office/drawing/2014/main" id="{E40DB3D4-63CF-AA71-FBC2-D7DD7B05451B}"/>
              </a:ext>
            </a:extLst>
          </p:cNvPr>
          <p:cNvSpPr/>
          <p:nvPr/>
        </p:nvSpPr>
        <p:spPr>
          <a:xfrm>
            <a:off x="11594757" y="1905435"/>
            <a:ext cx="914400" cy="914400"/>
          </a:xfrm>
          <a:prstGeom prst="ellipse">
            <a:avLst/>
          </a:prstGeom>
          <a:solidFill>
            <a:srgbClr val="AB8A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Ellipsi 17">
            <a:extLst>
              <a:ext uri="{FF2B5EF4-FFF2-40B4-BE49-F238E27FC236}">
                <a16:creationId xmlns:a16="http://schemas.microsoft.com/office/drawing/2014/main" id="{83CFB404-A4BB-F6A9-38A5-197E0625A69B}"/>
              </a:ext>
            </a:extLst>
          </p:cNvPr>
          <p:cNvSpPr/>
          <p:nvPr/>
        </p:nvSpPr>
        <p:spPr>
          <a:xfrm>
            <a:off x="9333470" y="-691146"/>
            <a:ext cx="1413375" cy="1413375"/>
          </a:xfrm>
          <a:prstGeom prst="ellipse">
            <a:avLst/>
          </a:prstGeom>
          <a:solidFill>
            <a:srgbClr val="7091C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E642AB3-A07E-4019-9DE5-70375E0398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95" y="29010"/>
            <a:ext cx="519112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341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Opiskelijat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  <p:pic>
        <p:nvPicPr>
          <p:cNvPr id="10" name="Kuva 9" descr="Kuva, joka sisältää kohteen teksti, kuvakaappaus, numero, Samansuuntainen&#10;&#10;Kuvaus luotu automaattisesti">
            <a:extLst>
              <a:ext uri="{FF2B5EF4-FFF2-40B4-BE49-F238E27FC236}">
                <a16:creationId xmlns:a16="http://schemas.microsoft.com/office/drawing/2014/main" id="{C720D3D2-1EA5-C286-E61D-E5F662CAB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129" y="1414168"/>
            <a:ext cx="7156094" cy="4095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735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5868107" cy="3980791"/>
          </a:xfrm>
        </p:spPr>
        <p:txBody>
          <a:bodyPr>
            <a:normAutofit/>
          </a:bodyPr>
          <a:lstStyle/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Urheiluakatemia: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90 opiskelijaa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Kuvataide- ja muotoilulinja: 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35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Erasmus-hanke: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90 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Erityisen tuen suunnitelma: 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100</a:t>
            </a:r>
          </a:p>
          <a:p>
            <a:r>
              <a:rPr lang="fi-FI" b="1" dirty="0">
                <a:solidFill>
                  <a:schemeClr val="accent5">
                    <a:lumMod val="50000"/>
                  </a:schemeClr>
                </a:solidFill>
              </a:rPr>
              <a:t>S2-kieli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: 50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89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Opiskelijamäärä tulevaisuudessa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8" y="1568671"/>
            <a:ext cx="5453328" cy="398079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Ikäluokat pienenevät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Melko pian 4+4+4-sarjainen</a:t>
            </a:r>
          </a:p>
          <a:p>
            <a:pPr marL="0" indent="0">
              <a:buNone/>
            </a:pPr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76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965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TALOUS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9" y="1568671"/>
            <a:ext cx="8818696" cy="3980791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Valtio antaa valtionosuutta, mutta raha tulee kunnilta:</a:t>
            </a:r>
          </a:p>
          <a:p>
            <a:pPr lvl="1"/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Forssa maksaa valtiolle omarahoitusosuutta v. 2024: </a:t>
            </a:r>
          </a:p>
          <a:p>
            <a:pPr lvl="2"/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lukio 1,5 milj., ammattikoulutus 3,3 milj. euroa</a:t>
            </a:r>
          </a:p>
          <a:p>
            <a:pPr lvl="1"/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Tammela </a:t>
            </a:r>
          </a:p>
          <a:p>
            <a:pPr lvl="2"/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lukio 0,5 milj., ammattikoulutus 1,2 milj. euroa</a:t>
            </a:r>
          </a:p>
          <a:p>
            <a:pPr lvl="1"/>
            <a:endParaRPr lang="fi-FI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Koulutuksen järjestäjille jaettava lukion valtionosuus ei kata kaikkia menoja. </a:t>
            </a: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36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LUKIOSOPIMUS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9" y="1568671"/>
            <a:ext cx="8818696" cy="3980791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Taustalla Forssan kaupungin lomautukset ja lukion remontin tarve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Peruskunnostus v. 2011. 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Humppila irtisanoutuu v. 2025. 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474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TULOT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0C1972-3700-2472-9CD8-C572266A6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739" y="1568671"/>
            <a:ext cx="8818696" cy="3980791"/>
          </a:xfrm>
        </p:spPr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Hankkeet </a:t>
            </a:r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jne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160 000e</a:t>
            </a:r>
          </a:p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Valtionosuus</a:t>
            </a:r>
          </a:p>
          <a:p>
            <a:pPr lvl="1"/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Päivälukiolainen tuo </a:t>
            </a:r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vos:ia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7500e, aikuislukiolainen 4612 e /v.</a:t>
            </a:r>
          </a:p>
          <a:p>
            <a:pPr lvl="1"/>
            <a:r>
              <a:rPr lang="fi-FI" dirty="0" err="1">
                <a:solidFill>
                  <a:schemeClr val="accent5">
                    <a:lumMod val="50000"/>
                  </a:schemeClr>
                </a:solidFill>
              </a:rPr>
              <a:t>Ta</a:t>
            </a:r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 2024e: 3,3 miljoonaa euroa</a:t>
            </a:r>
          </a:p>
          <a:p>
            <a:endParaRPr lang="fi-FI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A954D6DD-E26E-8DC4-43EB-2803704C6483}"/>
              </a:ext>
            </a:extLst>
          </p:cNvPr>
          <p:cNvSpPr/>
          <p:nvPr/>
        </p:nvSpPr>
        <p:spPr>
          <a:xfrm>
            <a:off x="-1776952" y="1958020"/>
            <a:ext cx="2941960" cy="2941960"/>
          </a:xfrm>
          <a:prstGeom prst="ellipse">
            <a:avLst/>
          </a:prstGeom>
          <a:solidFill>
            <a:srgbClr val="93C3D7">
              <a:alpha val="69804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9329"/>
            <a:ext cx="4339724" cy="1568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105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2DEE5F-07C9-075D-370F-D14C93B91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solidFill>
                  <a:schemeClr val="accent5">
                    <a:lumMod val="50000"/>
                  </a:schemeClr>
                </a:solidFill>
              </a:rPr>
              <a:t>KULUT – OPPILASMÄÄRÄN MUKAAN 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A5F2F1B-8689-4466-8177-ED52EC3BA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89329"/>
            <a:ext cx="4339724" cy="1568671"/>
          </a:xfrm>
          <a:prstGeom prst="rect">
            <a:avLst/>
          </a:prstGeom>
        </p:spPr>
      </p:pic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F0382A8-DD09-4B31-AA79-903809B61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3EE38054-1BB9-4069-A962-2907285990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055" y="1631340"/>
            <a:ext cx="10394232" cy="3852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972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li_ppt" id="{E8D93EF5-92B1-5D4B-B1EF-1EB559FEFA92}" vid="{C3493127-23F5-2142-8DAA-6264260F8C5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Elli_ppt</Template>
  <TotalTime>1523</TotalTime>
  <Words>160</Words>
  <Application>Microsoft Office PowerPoint</Application>
  <PresentationFormat>Laajakuva</PresentationFormat>
  <Paragraphs>34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Forssan yhteislyseo elokuussa 2024</vt:lpstr>
      <vt:lpstr>Osa Elliä, mm. yhteiset hankkeet, ospe-kurssit, yhteinen nettotalous, yhteistä henkilökuntaa</vt:lpstr>
      <vt:lpstr>Opiskelijat</vt:lpstr>
      <vt:lpstr>Opiskelijat</vt:lpstr>
      <vt:lpstr>Opiskelijamäärä tulevaisuudessa</vt:lpstr>
      <vt:lpstr>TALOUS </vt:lpstr>
      <vt:lpstr>LUKIOSOPIMUS </vt:lpstr>
      <vt:lpstr>TULOT</vt:lpstr>
      <vt:lpstr>KULUT – OPPILASMÄÄRÄN MUKAAN </vt:lpstr>
      <vt:lpstr>KULUT-TULOT</vt:lpstr>
      <vt:lpstr>KULUT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Simo Veistola</dc:creator>
  <cp:lastModifiedBy>Simo Veistola</cp:lastModifiedBy>
  <cp:revision>21</cp:revision>
  <cp:lastPrinted>2024-04-16T13:45:03Z</cp:lastPrinted>
  <dcterms:created xsi:type="dcterms:W3CDTF">2024-03-04T05:54:35Z</dcterms:created>
  <dcterms:modified xsi:type="dcterms:W3CDTF">2024-08-21T05:27:51Z</dcterms:modified>
</cp:coreProperties>
</file>