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7"/>
    <p:restoredTop sz="94694"/>
  </p:normalViewPr>
  <p:slideViewPr>
    <p:cSldViewPr snapToGrid="0">
      <p:cViewPr varScale="1">
        <p:scale>
          <a:sx n="121" d="100"/>
          <a:sy n="121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93F516-099C-8B80-5A37-1B6F9DE85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096DA9-8111-97A7-83AF-0BA28ABEE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E48512-B044-D8D8-756C-D3C6E630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ECDC8F-CC46-DA57-F620-D83020EE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F11E4C-3995-A272-9602-88E1D536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12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BAED2B-3E7A-6DA5-EA5E-D683CEAF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CC1F11-418A-7831-AF7D-615BFD8B9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A520C2-80AA-8A4E-D5BE-A0EF2870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B051C1-F27D-A309-67C0-3EFFCFD7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CCE4DF-13F4-3E28-E453-717D4457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82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BF525D-B14F-188A-D12C-D482AC766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EB5F56C-48BA-A961-9E42-6CF00DB8F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907EF4-593D-33BD-1DA4-C418626F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615E6-E025-A5B8-872A-8932E12D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240FBC-7B48-D681-E20D-64E0E369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80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7CF6C9-33D6-0287-5B94-54BC8669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A65A96-0E58-FACC-63AA-D35A74A9E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1D0FE1-0AF3-462B-1369-1E10D1F0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38A818-629B-CA58-7AF2-9C6D2D7A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486B64-73DB-E796-E615-359FC03B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61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686E2-2554-F67D-4841-9CAB63F5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F1591A-4EF3-6074-C89F-110266663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5014C6-8BCE-BB2A-8729-B3AEFDDD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E8DFCA-415A-7437-DCA2-00A8E72A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560409-2FED-C4E1-9275-D7DD8CD3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2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ED9C3-7DC1-5811-E51C-6278FE17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E61E62-1BCF-C86B-B525-C53E214BE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7D8073-506D-74B6-56B4-6A7D0C33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BB6283-FB78-750E-9540-5FA2798B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5C3883-2314-E0E1-F6B1-DC33A77D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5665DB-F6BD-7850-3277-C93F92F4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66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160C3E-8490-66FE-08A0-E22B5043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99D749-2C57-851D-6FDB-A7F4DB70B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BC40A5-CD32-B36B-606C-4AFEB1437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264162C-C8AF-EDFB-24FC-97EDDEA9B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7A6776E-1C61-DE21-74B3-143641F2F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F4928B-9F4A-5C00-8362-1DFF650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337E840-37C1-AD3B-3E4D-208B7A02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A9A93C5-1F39-599E-BF73-1F82210B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65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A4246-04B8-42E6-9AEF-38F5D9E8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05A942-ED6F-60B5-F2FB-FBB9A749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F3DC7F9-C2BB-EEB6-8AD2-5AAA51B2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078351-0B97-1784-9182-295FF41A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025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D620464-6174-15D6-0118-BEF0D341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917A3C1-08FB-AFDA-A891-FB11E55D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1F80D1-9715-360A-1C99-786B23A3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96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97090D-F118-2B5B-F081-002A01D7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22A49F-BC53-D754-79D5-F9301FCF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1ACB5E-063C-1233-ED16-4564F9BC6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FA3F47-389B-A6B4-033F-A8485A83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7C7811-B734-5FBE-EFA0-1061A9CD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A7DE54-BA59-3EB9-7D23-052AB28F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55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13A146-3838-8AF1-DF9D-614D7F7F6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D09E335-F4B2-3CBC-A50E-6CE01C2EC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497FD0-80F4-0ED8-43BC-3BC52E76F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C64A0C-1F10-CB5E-D9A6-669EA841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390F77-FFE6-1FA5-65C4-6054B7B2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BE7E0A-5AC2-C16B-9A55-CFF9EF69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31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9B9354-EC61-C16A-DF9D-49931B18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9318B-423F-7DF0-1FC3-4D7553EF3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43100-0EB0-D137-8B0A-DF080CD1A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FD6016-B10D-2D4A-BB93-8911C2CBB8F8}" type="datetimeFigureOut">
              <a:rPr lang="fi-FI" smtClean="0"/>
              <a:t>27.8.2024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B0A3BE-4F8B-CD50-3EEA-C359776E3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B5353D-FE28-E7AA-7C92-C664AEA08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9C1E7B-4AD0-DD40-9A07-341C3C911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2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068C43D9-FD34-7DF0-8705-423CE13D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0" y="1212453"/>
            <a:ext cx="7063949" cy="443309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E1D44A-63C7-9317-6A56-3D55245D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9912" y="3891027"/>
            <a:ext cx="4316627" cy="238760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Mikä on </a:t>
            </a:r>
            <a:br>
              <a:rPr lang="fi-FI" b="1" dirty="0"/>
            </a:br>
            <a:r>
              <a:rPr lang="fi-FI" b="1" dirty="0"/>
              <a:t>S2-yo-koe,</a:t>
            </a:r>
            <a:br>
              <a:rPr lang="fi-FI" b="1" dirty="0"/>
            </a:br>
            <a:r>
              <a:rPr lang="fi-FI" b="1" dirty="0"/>
              <a:t>miten se arvioidaan</a:t>
            </a:r>
            <a:br>
              <a:rPr lang="fi-FI" b="1" dirty="0"/>
            </a:br>
            <a:r>
              <a:rPr lang="fi-FI" b="1" dirty="0"/>
              <a:t>ja </a:t>
            </a:r>
            <a:br>
              <a:rPr lang="fi-FI" b="1" dirty="0"/>
            </a:br>
            <a:r>
              <a:rPr lang="fi-FI" b="1" dirty="0"/>
              <a:t>miten voit valmistautua siihen?</a:t>
            </a:r>
          </a:p>
        </p:txBody>
      </p:sp>
    </p:spTree>
    <p:extLst>
      <p:ext uri="{BB962C8B-B14F-4D97-AF65-F5344CB8AC3E}">
        <p14:creationId xmlns:p14="http://schemas.microsoft.com/office/powerpoint/2010/main" val="254975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F2495-A38C-B04D-83F4-BCA3D3E5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144081"/>
            <a:ext cx="5334197" cy="1708242"/>
          </a:xfrm>
        </p:spPr>
        <p:txBody>
          <a:bodyPr anchor="ctr">
            <a:normAutofit/>
          </a:bodyPr>
          <a:lstStyle/>
          <a:p>
            <a:r>
              <a:rPr lang="fi-FI" sz="4000" dirty="0"/>
              <a:t>S2-ylioppilaskoe </a:t>
            </a:r>
            <a:br>
              <a:rPr lang="fi-FI" sz="4000" dirty="0"/>
            </a:br>
            <a:r>
              <a:rPr lang="fi-FI" sz="4000" dirty="0"/>
              <a:t>= 3 osaa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294A0E-3196-BD42-A8BA-81DD7B0E5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60" y="1500809"/>
            <a:ext cx="7520989" cy="459018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1 Kuunteleminen (50 p.) 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2 Lukutaito (50 p.) 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3 Kirjoitustaito (129 p.)</a:t>
            </a:r>
          </a:p>
          <a:p>
            <a:pPr marL="617220" indent="-571500"/>
            <a:r>
              <a:rPr lang="fi-FI" sz="3600" dirty="0"/>
              <a:t>Lyhyt kirjoitustehtävä (30 p.) </a:t>
            </a:r>
          </a:p>
          <a:p>
            <a:pPr marL="617220" indent="-571500"/>
            <a:r>
              <a:rPr lang="fi-FI" sz="3600" dirty="0"/>
              <a:t>Kirjoitelma (99 p.) </a:t>
            </a:r>
          </a:p>
          <a:p>
            <a:pPr marL="45720" indent="0">
              <a:buNone/>
            </a:pPr>
            <a:endParaRPr lang="fi-FI" sz="3600" dirty="0"/>
          </a:p>
          <a:p>
            <a:pPr marL="45720" indent="0">
              <a:buNone/>
            </a:pPr>
            <a:r>
              <a:rPr lang="fi-FI" sz="3600" dirty="0"/>
              <a:t>YHTEENSÄ: 229 pistettä</a:t>
            </a:r>
          </a:p>
          <a:p>
            <a:endParaRPr lang="fi-FI" sz="2000" dirty="0"/>
          </a:p>
        </p:txBody>
      </p:sp>
      <p:pic>
        <p:nvPicPr>
          <p:cNvPr id="5" name="Kuva 4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5C0A971F-42FC-ED07-9B4E-63A6CD99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623" y="451746"/>
            <a:ext cx="6258117" cy="31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B8E974-98C5-371E-7F56-B4A492AC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r>
              <a:rPr lang="fi-FI" dirty="0"/>
              <a:t>Kokeen arvostelu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4B434F-AF63-B01B-794D-F869B035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4" y="1329556"/>
            <a:ext cx="9526292" cy="554307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000" dirty="0"/>
              <a:t>1. Abiturientti eli kokelas tekee kokeen.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000" dirty="0"/>
              <a:t>2. Opettaja arvostelee kokeen ja antaa ALUSTAVAT pisteet </a:t>
            </a:r>
            <a:r>
              <a:rPr lang="fi-FI" sz="2000" dirty="0" err="1"/>
              <a:t>HVP:n</a:t>
            </a:r>
            <a:r>
              <a:rPr lang="fi-FI" sz="2000" dirty="0"/>
              <a:t> mukaan.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000" dirty="0"/>
              <a:t>3. Koe lähtee YTL:ään ja sieltä sensorille, joka arvostelee kokeen sensorikokouksessa päätettyjen lopullisten </a:t>
            </a:r>
            <a:r>
              <a:rPr lang="fi-FI" sz="2000" dirty="0" err="1"/>
              <a:t>HVP:n</a:t>
            </a:r>
            <a:r>
              <a:rPr lang="fi-FI" sz="2000" dirty="0"/>
              <a:t> mukaan ja antaa LOPULLISET pisteet.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Sensorikokouksessa tapahtuneet muutokset ovat yksi merkittävä syy siihen, miksi kokelaiden pisteet muuttuvat alustavan ja lopullisen arvostelun välillä.</a:t>
            </a:r>
            <a:endParaRPr lang="fi-FI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000" dirty="0"/>
              <a:t>4. Kun kokeet on arvioitu, YTL määrittelee pisterajat laskentasysteemin jälkeen: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5 % L, 15 % E, 20 % M, 20 % C, 20 % B, 15 % A ja 5 % I.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sz="1600" dirty="0">
                <a:solidFill>
                  <a:srgbClr val="000000"/>
                </a:solidFill>
                <a:highlight>
                  <a:srgbClr val="FFFFFF"/>
                </a:highlight>
              </a:rPr>
              <a:t>poikkeuksia esim. pitkä ranska ja venäjä</a:t>
            </a:r>
            <a:endParaRPr lang="fi-FI" sz="16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5. Kokelaalle määritellään arvosanat pisterajojen mukaisesti.</a:t>
            </a:r>
          </a:p>
        </p:txBody>
      </p:sp>
      <p:pic>
        <p:nvPicPr>
          <p:cNvPr id="7" name="Kuva 6" descr="Professori nainen tasaisella täytöllä">
            <a:extLst>
              <a:ext uri="{FF2B5EF4-FFF2-40B4-BE49-F238E27FC236}">
                <a16:creationId xmlns:a16="http://schemas.microsoft.com/office/drawing/2014/main" id="{B368737D-0C2F-BB2D-D153-F27F008D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0011" y="1434433"/>
            <a:ext cx="1256270" cy="1256270"/>
          </a:xfrm>
          <a:prstGeom prst="rect">
            <a:avLst/>
          </a:prstGeom>
        </p:spPr>
      </p:pic>
      <p:pic>
        <p:nvPicPr>
          <p:cNvPr id="9" name="Kuva 8" descr="Ohjelmoija mies tasaisella täytöllä">
            <a:extLst>
              <a:ext uri="{FF2B5EF4-FFF2-40B4-BE49-F238E27FC236}">
                <a16:creationId xmlns:a16="http://schemas.microsoft.com/office/drawing/2014/main" id="{C06D6494-0DEA-EC1F-8038-0F3B3C4043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7741" y="672448"/>
            <a:ext cx="1256271" cy="1256271"/>
          </a:xfrm>
          <a:prstGeom prst="rect">
            <a:avLst/>
          </a:prstGeom>
        </p:spPr>
      </p:pic>
      <p:pic>
        <p:nvPicPr>
          <p:cNvPr id="11" name="Kuva 10" descr="Kuva, joka sisältää kohteen logo, symboli, muotoilu&#10;&#10;Kuvaus luotu automaattisesti">
            <a:extLst>
              <a:ext uri="{FF2B5EF4-FFF2-40B4-BE49-F238E27FC236}">
                <a16:creationId xmlns:a16="http://schemas.microsoft.com/office/drawing/2014/main" id="{CDDA2154-B49A-E1F6-C967-A0636B5923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58" r="11638"/>
          <a:stretch/>
        </p:blipFill>
        <p:spPr>
          <a:xfrm>
            <a:off x="10306064" y="4356364"/>
            <a:ext cx="1265852" cy="12803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4D2670-CD4B-6243-4418-F3376F4A7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27568" r="19250" b="28828"/>
          <a:stretch/>
        </p:blipFill>
        <p:spPr bwMode="auto">
          <a:xfrm>
            <a:off x="7645909" y="5360508"/>
            <a:ext cx="1634102" cy="12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 descr="Miesryhmä tasaisella täytöllä">
            <a:extLst>
              <a:ext uri="{FF2B5EF4-FFF2-40B4-BE49-F238E27FC236}">
                <a16:creationId xmlns:a16="http://schemas.microsoft.com/office/drawing/2014/main" id="{E1396E54-7BE8-4918-09F4-0EA47089F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06064" y="2958488"/>
            <a:ext cx="914400" cy="914400"/>
          </a:xfrm>
          <a:prstGeom prst="rect">
            <a:avLst/>
          </a:prstGeom>
        </p:spPr>
      </p:pic>
      <p:pic>
        <p:nvPicPr>
          <p:cNvPr id="15" name="Kuva 14" descr="Naisryhmä tasaisella täytöllä">
            <a:extLst>
              <a:ext uri="{FF2B5EF4-FFF2-40B4-BE49-F238E27FC236}">
                <a16:creationId xmlns:a16="http://schemas.microsoft.com/office/drawing/2014/main" id="{1E7D735C-7041-3FB7-DC68-2B13E3C48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14716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944F23-434E-E638-5FA7-32242103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Pisterajat kevät 2024 ja syksy 2023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koe yhteensä 229 pistettä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F27A757-E1B1-344F-BFDC-691CA2A5D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80228"/>
              </p:ext>
            </p:extLst>
          </p:nvPr>
        </p:nvGraphicFramePr>
        <p:xfrm>
          <a:off x="716690" y="2667000"/>
          <a:ext cx="1063711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11">
                  <a:extLst>
                    <a:ext uri="{9D8B030D-6E8A-4147-A177-3AD203B41FA5}">
                      <a16:colId xmlns:a16="http://schemas.microsoft.com/office/drawing/2014/main" val="1216433627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198784636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036309382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619546377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068974335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778640192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3321718718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4173304528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324875912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49244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3600" dirty="0"/>
                        <a:t>k24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C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I+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I-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84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3600" dirty="0"/>
                        <a:t>S2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198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177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161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143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123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101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92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83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61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15697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CC559322-7B42-2D91-F238-21B8866E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47835"/>
              </p:ext>
            </p:extLst>
          </p:nvPr>
        </p:nvGraphicFramePr>
        <p:xfrm>
          <a:off x="716690" y="4774652"/>
          <a:ext cx="1063711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11">
                  <a:extLst>
                    <a:ext uri="{9D8B030D-6E8A-4147-A177-3AD203B41FA5}">
                      <a16:colId xmlns:a16="http://schemas.microsoft.com/office/drawing/2014/main" val="1216433627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198784636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036309382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619546377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068974335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778640192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3321718718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4173304528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324875912"/>
                    </a:ext>
                  </a:extLst>
                </a:gridCol>
                <a:gridCol w="1063711">
                  <a:extLst>
                    <a:ext uri="{9D8B030D-6E8A-4147-A177-3AD203B41FA5}">
                      <a16:colId xmlns:a16="http://schemas.microsoft.com/office/drawing/2014/main" val="249244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3600" dirty="0"/>
                        <a:t>s23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L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M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I+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I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I-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84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3600" dirty="0"/>
                        <a:t>S2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192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171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157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139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118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101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95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85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3600" dirty="0"/>
                        <a:t>67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1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2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9949D4-04F2-C7B5-E46E-E7B0D47D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2" y="365124"/>
            <a:ext cx="9377855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Miten voin valmistautua S2-yo-kokeeseen?</a:t>
            </a:r>
            <a:br>
              <a:rPr lang="fi-FI" dirty="0"/>
            </a:br>
            <a:r>
              <a:rPr lang="fi-FI" dirty="0"/>
              <a:t>KUUNTELU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CAECDE-1666-526A-C722-9BB3A804D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541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0" i="0" u="none" strike="noStrike" dirty="0">
                <a:effectLst/>
              </a:rPr>
              <a:t>Kuuntele ja katso yo-kokeen tyylisiä ohjelmia</a:t>
            </a:r>
          </a:p>
          <a:p>
            <a:r>
              <a:rPr lang="fi-FI" b="1" i="0" u="none" strike="noStrike" dirty="0">
                <a:effectLst/>
              </a:rPr>
              <a:t>Kuuntele podcasteja, erityisesti asiapodcasteja</a:t>
            </a:r>
            <a:br>
              <a:rPr lang="fi-FI" dirty="0"/>
            </a:br>
            <a:r>
              <a:rPr lang="fi-FI" b="0" i="0" dirty="0" err="1">
                <a:effectLst/>
              </a:rPr>
              <a:t>areena.yle.fi</a:t>
            </a:r>
            <a:r>
              <a:rPr lang="fi-FI" b="0" i="0" dirty="0">
                <a:effectLst/>
              </a:rPr>
              <a:t>/podcastit</a:t>
            </a:r>
          </a:p>
          <a:p>
            <a:endParaRPr lang="fi-FI" b="0" i="0" dirty="0">
              <a:effectLst/>
            </a:endParaRPr>
          </a:p>
          <a:p>
            <a:r>
              <a:rPr lang="fi-FI" b="1" i="0" u="none" strike="noStrike" dirty="0">
                <a:effectLst/>
              </a:rPr>
              <a:t>Katso asiaohjelmia, erityisesti keskusteluohjelmia</a:t>
            </a:r>
            <a:br>
              <a:rPr lang="fi-FI" b="1" i="0" u="none" strike="noStrike" dirty="0">
                <a:effectLst/>
              </a:rPr>
            </a:br>
            <a:r>
              <a:rPr lang="fi-FI" b="0" i="0" u="none" strike="noStrike" dirty="0">
                <a:effectLst/>
              </a:rPr>
              <a:t>Esim. Jälkiviisaat, Jälkikaronkka, Jälkidigi, Jälkipörssi, 8 minuuttia, Kulttuuricocktail, A-studio</a:t>
            </a:r>
          </a:p>
          <a:p>
            <a:pPr marL="0" indent="0">
              <a:buNone/>
            </a:pPr>
            <a:endParaRPr lang="fi-FI" b="0" i="0" u="none" strike="noStrike" dirty="0">
              <a:effectLst/>
            </a:endParaRPr>
          </a:p>
          <a:p>
            <a:r>
              <a:rPr lang="fi-FI" b="1" i="0" u="none" strike="noStrike" dirty="0">
                <a:effectLst/>
              </a:rPr>
              <a:t>Katso puhekielisiä juttuja</a:t>
            </a:r>
            <a:br>
              <a:rPr lang="fi-FI" dirty="0"/>
            </a:br>
            <a:r>
              <a:rPr lang="fi-FI" dirty="0"/>
              <a:t>Esim. </a:t>
            </a:r>
            <a:r>
              <a:rPr lang="fi-FI" b="0" i="0" u="none" strike="noStrike" dirty="0">
                <a:effectLst/>
              </a:rPr>
              <a:t>Instagram: Yle Kioski, Yle Puhe</a:t>
            </a:r>
            <a:endParaRPr lang="fi-FI" dirty="0"/>
          </a:p>
        </p:txBody>
      </p:sp>
      <p:pic>
        <p:nvPicPr>
          <p:cNvPr id="5" name="Kuva 4" descr="Lähikuva valkoisesta kuulokkeesta">
            <a:extLst>
              <a:ext uri="{FF2B5EF4-FFF2-40B4-BE49-F238E27FC236}">
                <a16:creationId xmlns:a16="http://schemas.microsoft.com/office/drawing/2014/main" id="{FA9315EE-31AC-773B-EC32-F6C9BD11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151" y="181016"/>
            <a:ext cx="2288151" cy="19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1502E6-05A2-4C4D-B2BE-0E89FD6A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6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/>
              <a:t>Miten voin valmistautua S2-yo-kokeeseen?</a:t>
            </a:r>
            <a:br>
              <a:rPr lang="fi-FI" sz="4000" dirty="0"/>
            </a:br>
            <a:r>
              <a:rPr lang="fi-FI" sz="4000" dirty="0"/>
              <a:t>LUKEMINEN ja KIRJOITTAMINEN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C8AFF1-13E8-96B0-F715-BB2F05E9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0" u="none" strike="noStrike" dirty="0">
                <a:effectLst/>
              </a:rPr>
              <a:t>Lue erityisesti asiatekstejä lehdistä ja tietokirjoista</a:t>
            </a:r>
            <a:endParaRPr lang="fi-FI" dirty="0"/>
          </a:p>
          <a:p>
            <a:pPr marL="0" indent="0" algn="ctr">
              <a:buNone/>
            </a:pPr>
            <a:r>
              <a:rPr lang="fi-FI" sz="5400" b="0" u="none" strike="noStrike" dirty="0">
                <a:effectLst/>
              </a:rPr>
              <a:t>Lue mitä vain suomeksi!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u="none" strike="noStrike" dirty="0">
                <a:effectLst/>
              </a:rPr>
              <a:t>Kertaa suomea somessa</a:t>
            </a:r>
            <a:endParaRPr lang="fi-FI" b="0" dirty="0">
              <a:effectLst/>
            </a:endParaRPr>
          </a:p>
          <a:p>
            <a:pPr marL="0" indent="0" algn="l">
              <a:buNone/>
            </a:pPr>
            <a:r>
              <a:rPr lang="fi-FI" b="1" i="0" u="none" strike="noStrike" dirty="0">
                <a:effectLst/>
              </a:rPr>
              <a:t>Instagram: </a:t>
            </a:r>
            <a:r>
              <a:rPr lang="fi-FI" b="0" i="0" u="none" strike="noStrike" dirty="0">
                <a:effectLst/>
              </a:rPr>
              <a:t>Abitreenit, </a:t>
            </a:r>
            <a:r>
              <a:rPr lang="fi-FI" b="0" i="0" u="none" strike="noStrike" dirty="0" err="1">
                <a:effectLst/>
              </a:rPr>
              <a:t>randomfinnishlesson</a:t>
            </a:r>
            <a:r>
              <a:rPr lang="fi-FI" dirty="0"/>
              <a:t>, </a:t>
            </a:r>
            <a:r>
              <a:rPr lang="fi-FI" b="0" i="0" u="none" strike="noStrike" dirty="0" err="1">
                <a:effectLst/>
              </a:rPr>
              <a:t>finnishwithheidi</a:t>
            </a:r>
            <a:r>
              <a:rPr lang="fi-FI" b="0" i="0" u="none" strike="noStrike" dirty="0">
                <a:effectLst/>
              </a:rPr>
              <a:t>,  </a:t>
            </a:r>
            <a:br>
              <a:rPr lang="fi-FI" b="0" i="0" u="none" strike="noStrike" dirty="0">
                <a:effectLst/>
              </a:rPr>
            </a:br>
            <a:r>
              <a:rPr lang="fi-FI" b="0" i="0" u="none" strike="noStrike" dirty="0" err="1">
                <a:effectLst/>
              </a:rPr>
              <a:t>finnish.dailydose</a:t>
            </a:r>
            <a:br>
              <a:rPr lang="fi-FI" b="0" i="0" u="none" strike="noStrike" dirty="0">
                <a:effectLst/>
              </a:rPr>
            </a:br>
            <a:br>
              <a:rPr lang="fi-FI" b="0" i="0" u="none" strike="noStrike" dirty="0">
                <a:effectLst/>
              </a:rPr>
            </a:br>
            <a:r>
              <a:rPr lang="fi-FI" b="1" i="0" u="none" strike="noStrike" dirty="0" err="1">
                <a:effectLst/>
              </a:rPr>
              <a:t>Youtube</a:t>
            </a:r>
            <a:r>
              <a:rPr lang="fi-FI" b="1" i="0" u="none" strike="noStrike" dirty="0">
                <a:effectLst/>
              </a:rPr>
              <a:t>: </a:t>
            </a:r>
            <a:r>
              <a:rPr lang="fi-FI" b="0" i="0" u="none" strike="noStrike" dirty="0" err="1">
                <a:effectLst/>
              </a:rPr>
              <a:t>Gimara</a:t>
            </a:r>
            <a:r>
              <a:rPr lang="fi-FI" b="0" i="0" u="none" strike="noStrike" dirty="0">
                <a:effectLst/>
              </a:rPr>
              <a:t> oy</a:t>
            </a:r>
            <a:br>
              <a:rPr lang="fi-FI" b="0" i="0" u="none" strike="noStrike" dirty="0">
                <a:effectLst/>
              </a:rPr>
            </a:br>
            <a:br>
              <a:rPr lang="fi-FI" b="0" i="0" u="none" strike="noStrike" dirty="0">
                <a:effectLst/>
              </a:rPr>
            </a:br>
            <a:r>
              <a:rPr lang="fi-FI" b="1" i="0" u="none" strike="noStrike" dirty="0">
                <a:effectLst/>
              </a:rPr>
              <a:t>Tik </a:t>
            </a:r>
            <a:r>
              <a:rPr lang="fi-FI" b="1" i="0" u="none" strike="noStrike" dirty="0" err="1">
                <a:effectLst/>
              </a:rPr>
              <a:t>Tok</a:t>
            </a:r>
            <a:endParaRPr lang="fi-FI" b="0" i="0" u="none" strike="noStrike" dirty="0">
              <a:effectLst/>
            </a:endParaRPr>
          </a:p>
          <a:p>
            <a:endParaRPr lang="fi-FI" dirty="0"/>
          </a:p>
        </p:txBody>
      </p:sp>
      <p:pic>
        <p:nvPicPr>
          <p:cNvPr id="2050" name="Picture 2" descr="a woman sitting at a table with a laptop computer">
            <a:extLst>
              <a:ext uri="{FF2B5EF4-FFF2-40B4-BE49-F238E27FC236}">
                <a16:creationId xmlns:a16="http://schemas.microsoft.com/office/drawing/2014/main" id="{090056D3-5E24-8A21-DF2C-9099541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8279" r="6781" b="3601"/>
          <a:stretch/>
        </p:blipFill>
        <p:spPr bwMode="auto">
          <a:xfrm>
            <a:off x="9415473" y="365125"/>
            <a:ext cx="2492748" cy="187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13E4B8-A090-2AC7-3800-E2F43F59B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sz="72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Harjoittele Abitreeneissä!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912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343</Words>
  <Application>Microsoft Macintosh PowerPoint</Application>
  <PresentationFormat>Laajakuva</PresentationFormat>
  <Paragraphs>80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Open Sans</vt:lpstr>
      <vt:lpstr>Office-teema</vt:lpstr>
      <vt:lpstr>Mikä on  S2-yo-koe, miten se arvioidaan ja  miten voit valmistautua siihen?</vt:lpstr>
      <vt:lpstr>S2-ylioppilaskoe  = 3 osaa</vt:lpstr>
      <vt:lpstr>Kokeen arvostelu</vt:lpstr>
      <vt:lpstr>Pisterajat kevät 2024 ja syksy 2023  koe yhteensä 229 pistettä</vt:lpstr>
      <vt:lpstr>Miten voin valmistautua S2-yo-kokeeseen? KUUNTELU</vt:lpstr>
      <vt:lpstr>Miten voin valmistautua S2-yo-kokeeseen? LUKEMINEN ja KIRJOITTAMINEN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Artimo Minna Annikki</dc:creator>
  <cp:lastModifiedBy>Artimo Minna Annikki</cp:lastModifiedBy>
  <cp:revision>5</cp:revision>
  <dcterms:created xsi:type="dcterms:W3CDTF">2024-08-27T15:40:52Z</dcterms:created>
  <dcterms:modified xsi:type="dcterms:W3CDTF">2024-08-28T09:53:14Z</dcterms:modified>
</cp:coreProperties>
</file>