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3" r:id="rId3"/>
    <p:sldId id="274" r:id="rId4"/>
    <p:sldId id="275" r:id="rId5"/>
    <p:sldId id="257" r:id="rId6"/>
    <p:sldId id="260" r:id="rId7"/>
    <p:sldId id="270" r:id="rId8"/>
    <p:sldId id="271" r:id="rId9"/>
    <p:sldId id="272" r:id="rId10"/>
    <p:sldId id="259" r:id="rId11"/>
    <p:sldId id="264" r:id="rId12"/>
    <p:sldId id="266" r:id="rId13"/>
    <p:sldId id="267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/>
    <p:restoredTop sz="94694"/>
  </p:normalViewPr>
  <p:slideViewPr>
    <p:cSldViewPr snapToGrid="0" snapToObjects="1">
      <p:cViewPr varScale="1">
        <p:scale>
          <a:sx n="59" d="100"/>
          <a:sy n="59" d="100"/>
        </p:scale>
        <p:origin x="6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D10E0-85A1-B741-85DB-2A282039892B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0ECBD-8D43-134D-99B5-693305B385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1679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0" i="0" baseline="-25000" dirty="0">
                <a:solidFill>
                  <a:srgbClr val="333333"/>
                </a:solidFill>
                <a:effectLst/>
                <a:latin typeface="Noto Serif" panose="02020502060505020204" pitchFamily="18"/>
              </a:rPr>
              <a:t>Lähde: https://www.infopankki.fi/fi/elama-suomessa/perhe/lapset/lasten-ja-nuorten-oikeudet-ja-velvollisuudet. Viitattu 16.5.2018.</a:t>
            </a:r>
            <a:endParaRPr lang="fi-FI" b="0" i="0" dirty="0">
              <a:solidFill>
                <a:srgbClr val="333333"/>
              </a:solidFill>
              <a:effectLst/>
              <a:latin typeface="Noto Serif" panose="02020502060505020204" pitchFamily="18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0ECBD-8D43-134D-99B5-693305B3857A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637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0" i="0" u="none" strike="noStrike" dirty="0">
                <a:solidFill>
                  <a:srgbClr val="333333"/>
                </a:solidFill>
                <a:effectLst/>
              </a:rPr>
              <a:t>jollain mieleenpainuvalla lauseella – älä mutise vähätellen, että "eipä tässä muuta". Myöskään kiitos-sanaa ei kannata lausua lopussa, sillä se on pikemminkin amerikkalainen kuin suomalainen tapa lopettaa puhe.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0ECBD-8D43-134D-99B5-693305B3857A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4590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83BC26-8880-5948-9F00-ACE720769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D2AF4A8-0636-C048-8108-9304ED94E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2065A1F-0870-294D-8C13-F68B64E9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32ED-13A9-9142-94EC-042A96FE23CE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9F1F9D-07A5-9B45-9F9D-56865EE30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84FE64-D205-3F47-96B9-F43A9F79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9CF1-7256-E44D-9644-1BA362A60E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453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B03F38-3032-3243-84F9-D89FBED50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CB0B4F1-456F-944B-8DDD-A1578DBEF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3847B4-22F9-3B44-9C77-052212673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32ED-13A9-9142-94EC-042A96FE23CE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A63DBB0-3C8C-8349-8794-9E312C744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BE1F3E6-1CA3-F342-B7E4-77228001C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9CF1-7256-E44D-9644-1BA362A60E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6946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03F4EE9-B505-F34B-869E-64D1542F4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78B1FA7-6485-B646-A6E1-33002F4E4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645A03-2DAC-F048-87F2-3B74B33E8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32ED-13A9-9142-94EC-042A96FE23CE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B57F79-0A04-044B-B3C3-16AA83DBE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048746-A5A7-4540-AED7-369AC4E5D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9CF1-7256-E44D-9644-1BA362A60E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780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B472AD-ACB7-5341-877B-08DE494D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CC179E-CA7F-A246-916E-D46EEB519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FFE7550-D841-4946-9C0D-67E080387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32ED-13A9-9142-94EC-042A96FE23CE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731656-A64E-5248-88CA-E6C597CE2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83CB602-AC85-234D-B20E-373D0D3BF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9CF1-7256-E44D-9644-1BA362A60E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457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D7A4C8-80E7-6F4E-9634-3D399C3BC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34186AC-032B-1E4D-AD01-E76E676C8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A9F24F-F423-4449-B4BE-EFF89AC46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32ED-13A9-9142-94EC-042A96FE23CE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2EC1898-3E59-0249-B27D-B59F8C7C5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31CF2E-AA5A-6641-8C01-DB4A23F65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9CF1-7256-E44D-9644-1BA362A60E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26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A4D96F-BA88-7F40-BA92-776B3CF63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682C53-E18F-C648-8443-EB369F7C9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F739AD6-C5D7-6940-B876-C0FE9C6DA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2526F2A-B4C3-914A-B1AF-BBE5BCA7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32ED-13A9-9142-94EC-042A96FE23CE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7B2E563-1E4C-7743-B75C-44434513D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5F6A411-903E-5342-A656-50ADE1079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9CF1-7256-E44D-9644-1BA362A60E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231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E2C3F0-2726-D94E-8958-91118FA09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DCCE06D-5627-0E4F-BE6D-220149387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E675717-0516-804B-8138-3C128A901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2D49E70-C0B5-8B4D-A947-5E0E7468BA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F82D3D3-57BC-4642-B89D-CA1F39B543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08617D1-1137-0C45-9138-47FD83786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32ED-13A9-9142-94EC-042A96FE23CE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FDA475E-281B-2E43-AE2D-60A87ED7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FD1FC4D-73BC-954B-AD55-80DBA95F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9CF1-7256-E44D-9644-1BA362A60E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640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0D8610-C5A9-334D-B1C3-6824EA778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D56EF21-93CB-474E-B084-1ACCDA3F1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32ED-13A9-9142-94EC-042A96FE23CE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419626E-E7D8-7A42-90CA-4CF144457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83384A6-F4E9-B640-9D99-B9A2CB23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9CF1-7256-E44D-9644-1BA362A60E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704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39FF279-D2B9-0F48-B9CE-20B36571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32ED-13A9-9142-94EC-042A96FE23CE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63A8C90-43A9-4248-9A58-E3999112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E687EFC-D383-2B4B-92E5-5D280EE8E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9CF1-7256-E44D-9644-1BA362A60E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386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CD0DA6-07C7-F046-8CE7-56463441B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FC91DF-E1BF-6D42-A9DE-E42A46310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8755404-B21A-DE46-8C77-ED16EAE49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22F3E32-AEC3-6E47-827F-4AAB0794F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32ED-13A9-9142-94EC-042A96FE23CE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0D932AB-0BB0-8041-A8B6-F1A0A437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EB28FF1-1797-674D-906D-58927F9CA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9CF1-7256-E44D-9644-1BA362A60E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411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4DA801-89DF-7F48-9757-2AC11E746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A17A4B9-1C26-D047-9C08-CA684227D4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D0555E9-FE7C-E444-AB73-6D29F55FF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570BF9C-EB03-ED4E-9EEC-5D72DFF3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32ED-13A9-9142-94EC-042A96FE23CE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4EFAF18-E18C-6944-AD6A-155D623CD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9FD769D-0F54-584B-9527-E51239C1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9CF1-7256-E44D-9644-1BA362A60E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028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9D11E7A-E1A3-FF4E-9C79-0594A5669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44DA9DF-41E1-444E-A518-BCF70715E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DB99C1-5B66-1B4E-8C70-6507B52EE3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D32ED-13A9-9142-94EC-042A96FE23CE}" type="datetimeFigureOut">
              <a:rPr lang="fi-FI" smtClean="0"/>
              <a:t>2.10.2024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7556AD-E303-D846-973D-82DCACDAB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11CAE3E-FE9B-5E4F-A96B-EC9CFFF57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9CF1-7256-E44D-9644-1BA362A60E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93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ople raising wine glass in selective focus photography">
            <a:extLst>
              <a:ext uri="{FF2B5EF4-FFF2-40B4-BE49-F238E27FC236}">
                <a16:creationId xmlns:a16="http://schemas.microsoft.com/office/drawing/2014/main" id="{90270081-4871-2B4C-A479-C3CFC0C75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1" b="642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0F19831-0B80-8845-B042-B6665B9E2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fi-FI" sz="4000" dirty="0"/>
              <a:t>Kertaus puheen pitämisestä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9CEBEED-1843-E748-AA3B-2A1B5C2E5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fi-FI" sz="2000" dirty="0"/>
              <a:t>S29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888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1D685F8-B8FA-1A40-89C5-FB541C69C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5400" dirty="0"/>
              <a:t>Kun suunnittelet puhetta, mieti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D90D86-F8EC-DA44-8B6F-6D5FA9841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 lnSpcReduction="10000"/>
          </a:bodyPr>
          <a:lstStyle/>
          <a:p>
            <a:pPr marL="109728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fi-FI" sz="3200" dirty="0"/>
              <a:t>1. Mikä ja millainen tilaisuus on? </a:t>
            </a:r>
            <a:r>
              <a:rPr lang="fi-FI" sz="3200" dirty="0">
                <a:sym typeface="Wingdings" pitchFamily="2" charset="2"/>
              </a:rPr>
              <a:t> </a:t>
            </a:r>
            <a:r>
              <a:rPr lang="fi-FI" sz="3200" dirty="0"/>
              <a:t>Millainen kieli ja sävy puheeseen sopii (juhlallinen - epämuodollinen)? 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  <a:defRPr/>
            </a:pPr>
            <a:br>
              <a:rPr lang="fi-FI" sz="3200" dirty="0"/>
            </a:br>
            <a:r>
              <a:rPr lang="fi-FI" sz="3200" dirty="0"/>
              <a:t>2. Mikä on puheenpitäjän rooli? Keitä hän edustaa? </a:t>
            </a:r>
          </a:p>
          <a:p>
            <a:pPr marL="452628" indent="-3429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à"/>
              <a:defRPr/>
            </a:pPr>
            <a:r>
              <a:rPr lang="fi-FI" sz="3200" dirty="0"/>
              <a:t>Mitä häneltä odotetaan? Miten vaikuttaa puheeseen?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  <a:defRPr/>
            </a:pPr>
            <a:br>
              <a:rPr lang="fi-FI" sz="3200" dirty="0"/>
            </a:br>
            <a:r>
              <a:rPr lang="fi-FI" sz="3200" dirty="0"/>
              <a:t>3. Kenelle puhe kohdistetaan? Tietylle henkilölle vai ryhmälle? Onko muuta yleisöä? </a:t>
            </a:r>
            <a:r>
              <a:rPr lang="fi-FI" sz="3200" dirty="0">
                <a:sym typeface="Wingdings" pitchFamily="2" charset="2"/>
              </a:rPr>
              <a:t> Miten puhutellaan? </a:t>
            </a:r>
            <a:endParaRPr lang="fi-FI" sz="3200" dirty="0"/>
          </a:p>
          <a:p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423030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7AD614-7529-294C-8B4F-1B1EBA986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4172"/>
          </a:xfrm>
        </p:spPr>
        <p:txBody>
          <a:bodyPr>
            <a:normAutofit fontScale="90000"/>
          </a:bodyPr>
          <a:lstStyle/>
          <a:p>
            <a:r>
              <a:rPr lang="fi-FI" dirty="0"/>
              <a:t>Puhutteluja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A47B4B8-A43D-134E-B9FE-7505DC1AC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194" y="998483"/>
            <a:ext cx="10515600" cy="5759669"/>
          </a:xfrm>
        </p:spPr>
        <p:txBody>
          <a:bodyPr>
            <a:normAutofit lnSpcReduction="10000"/>
          </a:bodyPr>
          <a:lstStyle/>
          <a:p>
            <a:pPr marL="566928" indent="-457200">
              <a:defRPr/>
            </a:pPr>
            <a:r>
              <a:rPr lang="fi-FI" dirty="0"/>
              <a:t>Puhe osoitettu yhdelle henkilölle:</a:t>
            </a:r>
          </a:p>
          <a:p>
            <a:pPr marL="566928" lvl="1" indent="0">
              <a:buNone/>
              <a:defRPr/>
            </a:pPr>
            <a:r>
              <a:rPr lang="fi-FI" i="1" dirty="0">
                <a:solidFill>
                  <a:schemeClr val="accent2"/>
                </a:solidFill>
              </a:rPr>
              <a:t>Arvoisa puheenjohtajamme Mikko Mikkola / Arvoisa ministeri Andersson</a:t>
            </a:r>
          </a:p>
          <a:p>
            <a:pPr marL="566928" lvl="1" indent="0">
              <a:buNone/>
              <a:defRPr/>
            </a:pPr>
            <a:r>
              <a:rPr lang="fi-FI" i="1" dirty="0">
                <a:solidFill>
                  <a:schemeClr val="accent2"/>
                </a:solidFill>
              </a:rPr>
              <a:t>Rakas ystävä / Oma puolisoni</a:t>
            </a:r>
          </a:p>
          <a:p>
            <a:pPr marL="566928" lvl="1" indent="0">
              <a:buNone/>
              <a:defRPr/>
            </a:pPr>
            <a:endParaRPr lang="fi-FI" i="1" dirty="0">
              <a:solidFill>
                <a:schemeClr val="accent2"/>
              </a:solidFill>
            </a:endParaRPr>
          </a:p>
          <a:p>
            <a:pPr marL="566928" indent="-457200">
              <a:defRPr/>
            </a:pPr>
            <a:r>
              <a:rPr lang="fi-FI" dirty="0"/>
              <a:t>Puhe tarkoitettu koko yleisölle:</a:t>
            </a:r>
          </a:p>
          <a:p>
            <a:pPr marL="566928" lvl="1" indent="0">
              <a:buNone/>
              <a:defRPr/>
            </a:pPr>
            <a:r>
              <a:rPr lang="fi-FI" dirty="0">
                <a:solidFill>
                  <a:schemeClr val="accent1"/>
                </a:solidFill>
              </a:rPr>
              <a:t>Hyvät kuulijat /(hyvät naiset ja herrat) / arvoisa juhlaväki</a:t>
            </a:r>
          </a:p>
          <a:p>
            <a:pPr marL="566928" lvl="1" indent="0">
              <a:buNone/>
              <a:defRPr/>
            </a:pPr>
            <a:r>
              <a:rPr lang="fi-FI" dirty="0">
                <a:solidFill>
                  <a:schemeClr val="accent1"/>
                </a:solidFill>
              </a:rPr>
              <a:t>Rakkaat ystävät / työtoverit / luokkatoverit</a:t>
            </a:r>
          </a:p>
          <a:p>
            <a:pPr marL="566928" lvl="1" indent="0">
              <a:buNone/>
              <a:defRPr/>
            </a:pPr>
            <a:endParaRPr lang="fi-FI" dirty="0">
              <a:solidFill>
                <a:schemeClr val="accent1"/>
              </a:solidFill>
            </a:endParaRPr>
          </a:p>
          <a:p>
            <a:pPr marL="566928" indent="-457200">
              <a:defRPr/>
            </a:pPr>
            <a:r>
              <a:rPr lang="fi-FI" dirty="0"/>
              <a:t>Sekä yksi henkilö yleisön joukosta että koko yleisö:</a:t>
            </a:r>
          </a:p>
          <a:p>
            <a:pPr marL="566928" lvl="1" indent="0">
              <a:buNone/>
              <a:defRPr/>
            </a:pPr>
            <a:r>
              <a:rPr lang="fi-FI" i="1" dirty="0">
                <a:solidFill>
                  <a:schemeClr val="accent6"/>
                </a:solidFill>
              </a:rPr>
              <a:t>Arvoisa eduskunnan puhemies, hyvät kansanedustajat</a:t>
            </a:r>
          </a:p>
          <a:p>
            <a:pPr marL="566928" lvl="1" indent="0">
              <a:buNone/>
              <a:defRPr/>
            </a:pPr>
            <a:r>
              <a:rPr lang="fi-FI" i="1" dirty="0">
                <a:solidFill>
                  <a:schemeClr val="accent6"/>
                </a:solidFill>
              </a:rPr>
              <a:t>Hyvä rehtori, hyvät oppilastoverit</a:t>
            </a:r>
          </a:p>
          <a:p>
            <a:pPr marL="566928" lvl="1" indent="0">
              <a:buNone/>
              <a:defRPr/>
            </a:pPr>
            <a:endParaRPr lang="fi-FI" i="1" dirty="0">
              <a:solidFill>
                <a:schemeClr val="accent6"/>
              </a:solidFill>
            </a:endParaRPr>
          </a:p>
          <a:p>
            <a:pPr marL="566928" indent="-457200">
              <a:defRPr/>
            </a:pPr>
            <a:r>
              <a:rPr lang="fi-FI" dirty="0"/>
              <a:t>Tuttavallinen puhuttelu:</a:t>
            </a:r>
          </a:p>
          <a:p>
            <a:pPr marL="566928" lvl="1" indent="0">
              <a:buNone/>
              <a:defRPr/>
            </a:pPr>
            <a:r>
              <a:rPr lang="fi-FI" i="1" dirty="0">
                <a:solidFill>
                  <a:srgbClr val="92D050"/>
                </a:solidFill>
              </a:rPr>
              <a:t>Hei kaverit! / Ihanat kirjakerholaiset / Ihana, kamala sukumme</a:t>
            </a:r>
            <a:endParaRPr lang="fi-FI" i="1" dirty="0">
              <a:solidFill>
                <a:schemeClr val="accent6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40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707335-9459-EDE3-9F93-817BB02DE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Puheen retorisia keinoja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13FBF5-EE2A-FD87-6AE0-4D039BB02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2469"/>
            <a:ext cx="11027979" cy="5000406"/>
          </a:xfrm>
        </p:spPr>
        <p:txBody>
          <a:bodyPr>
            <a:normAutofit fontScale="92500"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fi-FI" b="1" i="0" u="none" strike="noStrike" dirty="0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Sanasto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Voimakkaita tunteita herättävät sanat: </a:t>
            </a:r>
            <a:r>
              <a:rPr lang="fi-FI" b="0" i="1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rakkaus, isänmaa, äiti, isä.</a:t>
            </a:r>
            <a:endParaRPr lang="fi-FI" b="0" i="0" u="none" strike="noStrike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Vahvistussanat ja superlatiivit: </a:t>
            </a:r>
            <a:r>
              <a:rPr lang="fi-FI" b="0" i="1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Taatusti hyvä.</a:t>
            </a:r>
            <a:r>
              <a:rPr lang="fi-FI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/ </a:t>
            </a:r>
            <a:r>
              <a:rPr lang="fi-FI" b="0" i="1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Luokkansa paras!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Kielikuvat, esim. </a:t>
            </a:r>
            <a:r>
              <a:rPr lang="fi-FI" dirty="0">
                <a:solidFill>
                  <a:srgbClr val="333333"/>
                </a:solidFill>
                <a:latin typeface="Open Sans" panose="020B0606030504020204" pitchFamily="34" charset="0"/>
              </a:rPr>
              <a:t>v</a:t>
            </a:r>
            <a:r>
              <a:rPr lang="fi-FI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ertaus: </a:t>
            </a:r>
            <a:r>
              <a:rPr lang="fi-FI" b="0" i="1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Hän huolehtii meistä kuin äiti. </a:t>
            </a:r>
            <a:endParaRPr lang="fi-FI" b="0" i="0" u="none" strike="noStrike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b="0" i="0" u="none" strike="noStrike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i-FI" b="1" i="0" u="none" strike="noStrike" dirty="0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Lauseet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Puhuttelu: </a:t>
            </a:r>
            <a:r>
              <a:rPr lang="fi-FI" b="0" i="1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Sinä päätät, mitä tulevaisuudessa tapahtuu.</a:t>
            </a:r>
            <a:endParaRPr lang="fi-FI" b="0" i="0" u="none" strike="noStrike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Me-muodon käyttö: </a:t>
            </a:r>
            <a:r>
              <a:rPr lang="fi-FI" b="0" i="1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Tämä on meidän yhteinen tehtävämme.</a:t>
            </a:r>
            <a:endParaRPr lang="fi-FI" b="0" i="0" u="none" strike="noStrike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Luettelo (usein kolmen kohdan luettelo): </a:t>
            </a:r>
            <a:r>
              <a:rPr lang="fi-FI" b="0" i="1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Nopeammin, korkeammalle, voimakkaammin.</a:t>
            </a:r>
            <a:endParaRPr lang="fi-FI" b="0" i="0" u="none" strike="noStrike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Lyhyet virkkeet ja toisto: </a:t>
            </a:r>
            <a:r>
              <a:rPr lang="fi-FI" b="0" i="1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Tämä päätös on virhe. Suuri virhe.</a:t>
            </a:r>
            <a:endParaRPr lang="fi-FI" b="0" i="0" u="none" strike="noStrike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251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B9170C-45F1-1DF7-3521-DD85B8B2C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07" y="354615"/>
            <a:ext cx="10515600" cy="1325563"/>
          </a:xfrm>
        </p:spPr>
        <p:txBody>
          <a:bodyPr/>
          <a:lstStyle/>
          <a:p>
            <a:r>
              <a:rPr lang="fi-FI" dirty="0"/>
              <a:t>Kohdentamisen keinoja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7E05AE-A186-490C-BD41-D48C9608A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02979"/>
            <a:ext cx="11143593" cy="467398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fi-FI" b="1" i="0" u="none" strike="noStrike" dirty="0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Sisältö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Mikä kiinnostaa kohderyhmää ja mitä tietoa sillä jo on asiasta?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Miten puheen tavoite saavutetaan parhaiten?</a:t>
            </a:r>
          </a:p>
          <a:p>
            <a:pPr marL="0" indent="0" algn="l">
              <a:buNone/>
            </a:pPr>
            <a:endParaRPr lang="fi-FI" b="1" i="0" u="none" strike="noStrike" dirty="0">
              <a:solidFill>
                <a:srgbClr val="333333"/>
              </a:solidFill>
              <a:effectLst/>
              <a:latin typeface="Noto Serif" panose="02020600060500020200" pitchFamily="18" charset="0"/>
            </a:endParaRPr>
          </a:p>
          <a:p>
            <a:pPr marL="0" indent="0" algn="l">
              <a:buNone/>
            </a:pPr>
            <a:r>
              <a:rPr lang="fi-FI" b="1" i="0" u="none" strike="noStrike" dirty="0">
                <a:solidFill>
                  <a:srgbClr val="333333"/>
                </a:solidFill>
                <a:effectLst/>
                <a:latin typeface="Noto Serif" panose="02020600060500020200" pitchFamily="18" charset="0"/>
              </a:rPr>
              <a:t>Kielelliset ja tyylilliset keinot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Millaista kielimuotoa on hyvä käyttää?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Hyödynnetäänkö retorisia keinoja tai huumoria?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Miten kuulijoita puhutellaan?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06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E02434-137D-1E78-1E93-C2964524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412"/>
            <a:ext cx="10515600" cy="647246"/>
          </a:xfrm>
        </p:spPr>
        <p:txBody>
          <a:bodyPr>
            <a:normAutofit fontScale="90000"/>
          </a:bodyPr>
          <a:lstStyle/>
          <a:p>
            <a:r>
              <a:rPr lang="fi-FI" dirty="0"/>
              <a:t>Puhe yo-kokeessa lyhyenä kirjoitustehtävänä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80338C-F521-4E34-3A45-BFE1DDE25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71" y="1757589"/>
            <a:ext cx="10515600" cy="4088040"/>
          </a:xfrm>
        </p:spPr>
        <p:txBody>
          <a:bodyPr>
            <a:normAutofit/>
          </a:bodyPr>
          <a:lstStyle/>
          <a:p>
            <a:r>
              <a:rPr lang="fi-FI" dirty="0"/>
              <a:t>Puheen kirjoittaminen on ollut kerran, keväällä 2019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2179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89D1E5-E7F5-0284-6474-38CCE68F0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3" y="478972"/>
            <a:ext cx="11571514" cy="6379028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fi-FI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Tehtävänanto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fi-FI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oto Serif" panose="02020502060505020204" pitchFamily="18"/>
              </a:rPr>
              <a:t>Ystäväsi/sukulaisesi täyttää 18 vuotta ja saavuttaa täysi-ikäisyyden. Laadi onnittelupuhe, jonka pidät hänelle syntymäpäiväjuhlassa. Lue puheen taustamateriaaliksi, mitä oikeuksia ja velvollisuuksia 18-vuotiaalla ja sitä vanhemmalla on. Hyödynnä puheessa lukemaasi tekstiä. Puheen on oltava yhtenäinen teksti, ei esimerkiksi asialuettelo.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fi-FI" b="0" i="0" dirty="0">
              <a:solidFill>
                <a:srgbClr val="333333"/>
              </a:solidFill>
              <a:effectLst/>
              <a:latin typeface="Noto Serif" panose="02020502060505020204" pitchFamily="18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fi-FI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Aineisto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i-FI" b="1" i="0" dirty="0">
                <a:solidFill>
                  <a:srgbClr val="333333"/>
                </a:solidFill>
                <a:effectLst/>
                <a:latin typeface="Noto Serif" panose="02020502060505020204" pitchFamily="18"/>
              </a:rPr>
              <a:t>18 vuotta - </a:t>
            </a:r>
            <a:r>
              <a:rPr lang="fi-FI" dirty="0">
                <a:solidFill>
                  <a:srgbClr val="333333"/>
                </a:solidFill>
                <a:latin typeface="Noto Serif" panose="02020502060505020204" pitchFamily="18"/>
              </a:rPr>
              <a:t>t</a:t>
            </a:r>
            <a:r>
              <a:rPr lang="fi-FI" b="0" i="0" dirty="0">
                <a:solidFill>
                  <a:srgbClr val="333333"/>
                </a:solidFill>
                <a:effectLst/>
                <a:latin typeface="Noto Serif" panose="02020502060505020204" pitchFamily="18"/>
              </a:rPr>
              <a:t>äysi-ikäisyys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fi-FI" b="0" i="0" dirty="0">
                <a:solidFill>
                  <a:srgbClr val="333333"/>
                </a:solidFill>
                <a:effectLst/>
                <a:latin typeface="Noto Serif" panose="02020502060505020204" pitchFamily="18"/>
              </a:rPr>
              <a:t>Oikeus:</a:t>
            </a:r>
          </a:p>
          <a:p>
            <a:pPr marL="742950" lvl="1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Noto Serif" panose="02020502060505020204" pitchFamily="18"/>
              </a:rPr>
              <a:t>mennä naimisiin</a:t>
            </a:r>
          </a:p>
          <a:p>
            <a:pPr marL="742950" lvl="1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Noto Serif" panose="02020502060505020204" pitchFamily="18"/>
              </a:rPr>
              <a:t>äänestää valtiollisissa ja kunnallisissa vaaleissa</a:t>
            </a:r>
          </a:p>
          <a:p>
            <a:pPr marL="742950" lvl="1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Noto Serif" panose="02020502060505020204" pitchFamily="18"/>
              </a:rPr>
              <a:t>hankkia oma passi</a:t>
            </a:r>
          </a:p>
          <a:p>
            <a:pPr marL="742950" lvl="1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Noto Serif" panose="02020502060505020204" pitchFamily="18"/>
              </a:rPr>
              <a:t>liittyä tai erota uskontokunnasta</a:t>
            </a:r>
          </a:p>
          <a:p>
            <a:pPr marL="742950" lvl="1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Noto Serif" panose="02020502060505020204" pitchFamily="18"/>
              </a:rPr>
              <a:t>määrätä oman omaisuuden käytöstä</a:t>
            </a:r>
          </a:p>
          <a:p>
            <a:pPr marL="742950" lvl="1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Noto Serif" panose="02020502060505020204" pitchFamily="18"/>
              </a:rPr>
              <a:t>hankkia ajokortti (esimerkiksi moottoripyörä, henkilöauto)</a:t>
            </a:r>
          </a:p>
          <a:p>
            <a:pPr marL="742950" lvl="1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Noto Serif" panose="02020502060505020204" pitchFamily="18"/>
              </a:rPr>
              <a:t>saada kansalaisuus (18–22-vuotias), jos on asunut pitkään Suomessa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fi-FI" b="0" i="0" dirty="0">
                <a:solidFill>
                  <a:srgbClr val="333333"/>
                </a:solidFill>
                <a:effectLst/>
                <a:latin typeface="Noto Serif" panose="02020502060505020204" pitchFamily="18"/>
              </a:rPr>
              <a:t>Velvollisuus:</a:t>
            </a:r>
          </a:p>
          <a:p>
            <a:pPr marL="742950" lvl="1" indent="-28575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Noto Serif" panose="02020502060505020204" pitchFamily="18"/>
              </a:rPr>
              <a:t>miehillä asevelvollisuus (armeija tai siviilipalvelus)</a:t>
            </a:r>
          </a:p>
        </p:txBody>
      </p:sp>
    </p:spTree>
    <p:extLst>
      <p:ext uri="{BB962C8B-B14F-4D97-AF65-F5344CB8AC3E}">
        <p14:creationId xmlns:p14="http://schemas.microsoft.com/office/powerpoint/2010/main" val="2457480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F3FABF-4CBB-C0F0-25EF-36FD551C3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3075"/>
          </a:xfrm>
        </p:spPr>
        <p:txBody>
          <a:bodyPr>
            <a:normAutofit fontScale="90000"/>
          </a:bodyPr>
          <a:lstStyle/>
          <a:p>
            <a:r>
              <a:rPr lang="fi-FI" dirty="0"/>
              <a:t>HVP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8EED52-4B03-25DE-5ECD-341E23C18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9714"/>
            <a:ext cx="11114314" cy="5747657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Puheen on oltava yhtenäinen teksti, ei esimerkiksi asialuettelo, ja sen tulee olla 400–800 merkin pituinen (merkkimäärä ilman välilyöntejä ja rivinvaihtoja).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i-FI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dirty="0"/>
              <a:t>Hyvässä vastauksessa on seuraavat piirteet: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siinä käytetään annettua aineistoa niin, että 18‐vuotiaan oikeudet ja velvollisuudet on otettu jollain tavoin huomioon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vastaus täyttää onnittelupuheelle tyypilliset piirteet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vastaanottaja/vastaanottajat otetaan huomioon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puheessa on tilanteeseen sopiva aloitus ja lopetus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puheessa on onnittelu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dirty="0"/>
              <a:t>tekstin on oltava yhtenäinen kokonaisuus, joka sopii tyylillisesti ja kielellisesti onnittelupuheeksi.</a:t>
            </a:r>
          </a:p>
        </p:txBody>
      </p:sp>
    </p:spTree>
    <p:extLst>
      <p:ext uri="{BB962C8B-B14F-4D97-AF65-F5344CB8AC3E}">
        <p14:creationId xmlns:p14="http://schemas.microsoft.com/office/powerpoint/2010/main" val="3499887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 woman standing at a podium in front of a crowd">
            <a:extLst>
              <a:ext uri="{FF2B5EF4-FFF2-40B4-BE49-F238E27FC236}">
                <a16:creationId xmlns:a16="http://schemas.microsoft.com/office/drawing/2014/main" id="{82E19FAD-9A23-1A5F-74C6-4A181ECDB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-112540" y="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DBEBAB-31F6-9A4D-B975-B1A9F37A4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5568" y="379192"/>
            <a:ext cx="3155872" cy="3049807"/>
          </a:xfrm>
        </p:spPr>
        <p:txBody>
          <a:bodyPr>
            <a:normAutofit/>
          </a:bodyPr>
          <a:lstStyle/>
          <a:p>
            <a:r>
              <a:rPr lang="fi-FI" sz="3200" dirty="0"/>
              <a:t>Tilannepuhe </a:t>
            </a:r>
            <a:br>
              <a:rPr lang="fi-FI" sz="3200" dirty="0"/>
            </a:br>
            <a:r>
              <a:rPr lang="fi-FI" sz="3200" dirty="0"/>
              <a:t>on lyhyt, </a:t>
            </a:r>
            <a:br>
              <a:rPr lang="fi-FI" sz="3200" dirty="0"/>
            </a:br>
            <a:r>
              <a:rPr lang="fi-FI" sz="3200" dirty="0"/>
              <a:t>johonkin tiettyyn tilanteeseen </a:t>
            </a:r>
            <a:br>
              <a:rPr lang="fi-FI" sz="3200" dirty="0"/>
            </a:br>
            <a:r>
              <a:rPr lang="fi-FI" sz="3200" dirty="0"/>
              <a:t>laadittu puhe.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D6C60C-06AE-4C4F-BC32-147D6B4F9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7774" y="3523315"/>
            <a:ext cx="3822189" cy="20884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3200" dirty="0"/>
              <a:t>esim.</a:t>
            </a:r>
          </a:p>
          <a:p>
            <a:pPr marL="0" indent="0">
              <a:buNone/>
            </a:pPr>
            <a:r>
              <a:rPr lang="fi-FI" sz="3200" dirty="0"/>
              <a:t>onnittelupuhe</a:t>
            </a:r>
          </a:p>
          <a:p>
            <a:pPr marL="0" indent="0">
              <a:buNone/>
            </a:pPr>
            <a:r>
              <a:rPr lang="fi-FI" sz="3200" dirty="0"/>
              <a:t>muistopuhe</a:t>
            </a:r>
          </a:p>
          <a:p>
            <a:pPr marL="0" indent="0">
              <a:buNone/>
            </a:pPr>
            <a:r>
              <a:rPr lang="fi-FI" sz="3200" dirty="0"/>
              <a:t>tervehdyspuhe</a:t>
            </a:r>
          </a:p>
        </p:txBody>
      </p:sp>
    </p:spTree>
    <p:extLst>
      <p:ext uri="{BB962C8B-B14F-4D97-AF65-F5344CB8AC3E}">
        <p14:creationId xmlns:p14="http://schemas.microsoft.com/office/powerpoint/2010/main" val="106322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BFE6A76-DAF1-F040-AD04-DB9870F0A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fi-FI" sz="4600" b="1" dirty="0"/>
              <a:t>Puheen perusrakenne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320163-5CAD-1445-8A69-3B7A761F3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902882" cy="600636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3600" dirty="0"/>
              <a:t>Aloitus</a:t>
            </a:r>
          </a:p>
          <a:p>
            <a:pPr lvl="1"/>
            <a:r>
              <a:rPr lang="fi-FI" sz="3200" dirty="0"/>
              <a:t>tervehdys ja puhuttelu: </a:t>
            </a:r>
            <a:r>
              <a:rPr lang="fi-FI" sz="3200" b="0" i="1" u="none" strike="noStrike" dirty="0">
                <a:effectLst/>
              </a:rPr>
              <a:t>Hyvät kuulijat! / Rakkaat Maisa ja Mikko! / Hyvää huomenta koulun väki! </a:t>
            </a:r>
            <a:endParaRPr lang="fi-FI" sz="3200" dirty="0"/>
          </a:p>
          <a:p>
            <a:pPr lvl="1"/>
            <a:r>
              <a:rPr lang="fi-FI" sz="3600" dirty="0"/>
              <a:t>pari lausetta puheen aiheesta tai syystä</a:t>
            </a:r>
          </a:p>
          <a:p>
            <a:pPr marL="0" indent="0">
              <a:buNone/>
            </a:pPr>
            <a:r>
              <a:rPr lang="fi-FI" sz="3600" dirty="0"/>
              <a:t>Käsittelyosa</a:t>
            </a:r>
          </a:p>
          <a:p>
            <a:pPr lvl="1"/>
            <a:r>
              <a:rPr lang="fi-FI" sz="3200" dirty="0"/>
              <a:t> puheen varsinaiset asiat</a:t>
            </a:r>
          </a:p>
          <a:p>
            <a:pPr marL="0" indent="0">
              <a:buNone/>
            </a:pPr>
            <a:r>
              <a:rPr lang="fi-FI" sz="3600" dirty="0"/>
              <a:t>Lopetus</a:t>
            </a:r>
          </a:p>
          <a:p>
            <a:pPr lvl="1"/>
            <a:r>
              <a:rPr lang="fi-FI" sz="3200" dirty="0"/>
              <a:t>puheen kokoaminen ja tilanteeseen sopiva toivotus tms.</a:t>
            </a:r>
          </a:p>
        </p:txBody>
      </p:sp>
    </p:spTree>
    <p:extLst>
      <p:ext uri="{BB962C8B-B14F-4D97-AF65-F5344CB8AC3E}">
        <p14:creationId xmlns:p14="http://schemas.microsoft.com/office/powerpoint/2010/main" val="72424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lmainen kuvapankkikuva tunnisteilla afroamerikkalaiset naiset, henkilö, mikrofoni Kuvapankkikuva">
            <a:extLst>
              <a:ext uri="{FF2B5EF4-FFF2-40B4-BE49-F238E27FC236}">
                <a16:creationId xmlns:a16="http://schemas.microsoft.com/office/drawing/2014/main" id="{50BCE11F-E3A0-F9BE-2823-EE8013893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311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2BFE814-1663-EBD8-2F0D-22F21653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50" y="185743"/>
            <a:ext cx="6002110" cy="1495425"/>
          </a:xfrm>
        </p:spPr>
        <p:txBody>
          <a:bodyPr>
            <a:normAutofit/>
          </a:bodyPr>
          <a:lstStyle/>
          <a:p>
            <a:r>
              <a:rPr lang="fi-FI" sz="4000" b="1" i="0" u="none" strike="noStrike" dirty="0">
                <a:effectLst/>
              </a:rPr>
              <a:t>Vaikuttava puhe on kantaa ottava puheenvuoro</a:t>
            </a:r>
            <a:endParaRPr lang="fi-FI" sz="40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544BF5-955B-5FB3-23CA-7A6CB1011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3" y="1866911"/>
            <a:ext cx="6915037" cy="4805346"/>
          </a:xfrm>
        </p:spPr>
        <p:txBody>
          <a:bodyPr>
            <a:noAutofit/>
          </a:bodyPr>
          <a:lstStyle/>
          <a:p>
            <a:r>
              <a:rPr lang="fi-FI" i="0" u="none" strike="noStrike" dirty="0">
                <a:effectLst/>
              </a:rPr>
              <a:t>tarkoituksena on saada kuulijat puhujan kannalle</a:t>
            </a:r>
          </a:p>
          <a:p>
            <a:r>
              <a:rPr lang="fi-FI" i="0" u="none" strike="noStrike" dirty="0">
                <a:effectLst/>
              </a:rPr>
              <a:t>vaikuttavassa puheessa on oltava </a:t>
            </a:r>
            <a:r>
              <a:rPr lang="fi-FI" b="1" i="0" u="none" strike="noStrike" dirty="0">
                <a:solidFill>
                  <a:srgbClr val="FF0000"/>
                </a:solidFill>
                <a:effectLst/>
              </a:rPr>
              <a:t>teesi</a:t>
            </a:r>
            <a:r>
              <a:rPr lang="fi-FI" dirty="0"/>
              <a:t> &amp; </a:t>
            </a:r>
            <a:r>
              <a:rPr lang="fi-FI" i="0" u="none" strike="noStrike" dirty="0">
                <a:effectLst/>
              </a:rPr>
              <a:t>sille monipuoliset ja vakuuttavat </a:t>
            </a:r>
            <a:r>
              <a:rPr lang="fi-FI" b="1" i="0" u="none" strike="noStrike" dirty="0">
                <a:solidFill>
                  <a:srgbClr val="FF0000"/>
                </a:solidFill>
                <a:effectLst/>
              </a:rPr>
              <a:t>argumentit</a:t>
            </a:r>
            <a:r>
              <a:rPr lang="fi-FI" i="0" u="none" strike="noStrike" dirty="0">
                <a:effectLst/>
              </a:rPr>
              <a:t>. </a:t>
            </a:r>
          </a:p>
          <a:p>
            <a:pPr marL="0" indent="0">
              <a:buNone/>
            </a:pPr>
            <a:endParaRPr lang="fi-FI" i="0" u="none" strike="noStrike" dirty="0">
              <a:effectLst/>
            </a:endParaRPr>
          </a:p>
          <a:p>
            <a:pPr marL="0" indent="0">
              <a:buNone/>
            </a:pPr>
            <a:r>
              <a:rPr lang="fi-FI" sz="2000" i="0" u="none" strike="noStrike" dirty="0">
                <a:effectLst/>
              </a:rPr>
              <a:t>Lisäksi voi ottaa huomioon vastanäkemyksiä ja tehdä myönnytyksiä, jottei puheeseen tule liian jyrkkää sävyä ja kuulijoille synny vastareaktiota. </a:t>
            </a:r>
          </a:p>
          <a:p>
            <a:pPr marL="0" indent="0">
              <a:buNone/>
            </a:pPr>
            <a:r>
              <a:rPr lang="fi-FI" sz="2000" i="0" u="none" strike="noStrike" dirty="0">
                <a:effectLst/>
              </a:rPr>
              <a:t>Taitava puhuja osaa hyödyntää retorisia keinoja, jotta puhe olisi mahdollisimman vaikuttava ja mieleenpainuva.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491868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365BFE7-6806-D9CD-9089-7EFA30F4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i="0" u="none" strike="noStrike" dirty="0">
                <a:effectLst/>
              </a:rPr>
              <a:t>Vaikuttavan</a:t>
            </a:r>
            <a:r>
              <a:rPr lang="fi-FI" sz="5400" b="1" i="0" u="none" strike="noStrike" dirty="0">
                <a:effectLst/>
              </a:rPr>
              <a:t> </a:t>
            </a:r>
            <a:r>
              <a:rPr lang="fi-FI" sz="4000" b="1" i="0" u="none" strike="noStrike" dirty="0">
                <a:effectLst/>
              </a:rPr>
              <a:t>puheen rakenne</a:t>
            </a:r>
            <a:endParaRPr lang="fi-FI" sz="40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CBEACD-D837-1FDA-6417-024D1601F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5" y="1929384"/>
            <a:ext cx="11298233" cy="4776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i="0" u="none" strike="noStrike" dirty="0">
                <a:effectLst/>
              </a:rPr>
              <a:t>Aloitus</a:t>
            </a:r>
          </a:p>
          <a:p>
            <a:r>
              <a:rPr lang="fi-FI" sz="2000" b="0" i="0" u="none" strike="noStrike" dirty="0">
                <a:effectLst/>
              </a:rPr>
              <a:t>Puhuttelu, esim. </a:t>
            </a:r>
            <a:r>
              <a:rPr lang="fi-FI" sz="2000" b="0" i="1" u="none" strike="noStrike" dirty="0">
                <a:effectLst/>
              </a:rPr>
              <a:t>Hyvät kurssitoverit / Hyvä yleisö / Tervehdys mainiot musiikkilukiolaiset</a:t>
            </a:r>
          </a:p>
          <a:p>
            <a:r>
              <a:rPr lang="fi-FI" sz="2000" dirty="0"/>
              <a:t>K</a:t>
            </a:r>
            <a:r>
              <a:rPr lang="fi-FI" sz="2000" b="0" i="0" u="none" strike="noStrike" dirty="0">
                <a:effectLst/>
              </a:rPr>
              <a:t>uulijoiden kiinnostuksen herättely, esim. retorinen kysymys, lyhyt tarina tai tapausesimerkki</a:t>
            </a:r>
          </a:p>
          <a:p>
            <a:pPr marL="0" indent="0">
              <a:buNone/>
            </a:pPr>
            <a:r>
              <a:rPr lang="fi-FI" sz="2000" b="1" i="0" u="none" strike="noStrike" dirty="0">
                <a:effectLst/>
              </a:rPr>
              <a:t>Käsittelyosa</a:t>
            </a:r>
          </a:p>
          <a:p>
            <a:r>
              <a:rPr lang="fi-FI" sz="2000" b="0" i="0" u="none" strike="noStrike" dirty="0">
                <a:effectLst/>
              </a:rPr>
              <a:t>puheen teesi eli </a:t>
            </a:r>
            <a:r>
              <a:rPr lang="fi-FI" sz="2000" dirty="0"/>
              <a:t>ydin</a:t>
            </a:r>
            <a:r>
              <a:rPr lang="fi-FI" sz="2000" b="0" i="0" u="none" strike="noStrike" dirty="0">
                <a:effectLst/>
              </a:rPr>
              <a:t>väite selkeästi: Oletko jonkin asian puolesta vai sitä vastaan?</a:t>
            </a:r>
          </a:p>
          <a:p>
            <a:r>
              <a:rPr lang="fi-FI" sz="2000" b="0" i="0" u="none" strike="noStrike" dirty="0">
                <a:effectLst/>
              </a:rPr>
              <a:t>monipuolisesti erilaisia argumentteja </a:t>
            </a:r>
          </a:p>
          <a:p>
            <a:r>
              <a:rPr lang="fi-FI" sz="2000" dirty="0"/>
              <a:t>vastanäkemyksien kumoamista ja myönnytyksiä </a:t>
            </a:r>
          </a:p>
          <a:p>
            <a:pPr marL="0" indent="0">
              <a:buNone/>
            </a:pPr>
            <a:r>
              <a:rPr lang="fi-FI" sz="2000" b="1" i="0" u="none" strike="noStrike" dirty="0">
                <a:effectLst/>
              </a:rPr>
              <a:t>Lopetus</a:t>
            </a:r>
          </a:p>
          <a:p>
            <a:r>
              <a:rPr lang="fi-FI" sz="2000" b="0" i="0" u="none" strike="noStrike" dirty="0">
                <a:effectLst/>
              </a:rPr>
              <a:t>teesin voi toistaa. Jos aloitit puheesi tarinalla tai tapausesimerkillä, joka jäi kesken, voit päättää sen nyt, jolloin ympyrä sulkeutuu.</a:t>
            </a:r>
          </a:p>
          <a:p>
            <a:r>
              <a:rPr lang="fi-FI" sz="2000" dirty="0"/>
              <a:t>Yleisöön vetoaminen, esim. </a:t>
            </a:r>
            <a:r>
              <a:rPr lang="fi-FI" sz="2000" b="0" i="0" u="none" strike="noStrike" dirty="0">
                <a:effectLst/>
              </a:rPr>
              <a:t>toimintaohjeet, tunteisiin vetoaminen, tunnettu sitaatti jne. </a:t>
            </a:r>
            <a:endParaRPr lang="fi-FI" sz="2000" dirty="0"/>
          </a:p>
          <a:p>
            <a:r>
              <a:rPr lang="fi-FI" sz="2000" b="0" i="0" u="none" strike="noStrike" dirty="0">
                <a:effectLst/>
              </a:rPr>
              <a:t>tyylikäs lopetus, jota voit ennakoida </a:t>
            </a:r>
            <a:r>
              <a:rPr lang="fi-FI" sz="2000" b="0" i="0" u="none" strike="noStrike" dirty="0" err="1">
                <a:effectLst/>
              </a:rPr>
              <a:t>esim</a:t>
            </a:r>
            <a:r>
              <a:rPr lang="fi-FI" sz="2000" b="0" i="1" u="none" strike="noStrike" dirty="0" err="1">
                <a:effectLst/>
              </a:rPr>
              <a:t>."Tähän</a:t>
            </a:r>
            <a:r>
              <a:rPr lang="fi-FI" sz="2000" b="0" i="1" u="none" strike="noStrike" dirty="0">
                <a:effectLst/>
              </a:rPr>
              <a:t> loppuun haluan vielä todeta... / Lopuksi kerron vielä..."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421270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03B1AE-69B2-54AC-8742-3004CA8C5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85" y="178685"/>
            <a:ext cx="7576453" cy="713944"/>
          </a:xfrm>
        </p:spPr>
        <p:txBody>
          <a:bodyPr anchor="b">
            <a:noAutofit/>
          </a:bodyPr>
          <a:lstStyle/>
          <a:p>
            <a:r>
              <a:rPr lang="fi-FI" sz="4000" b="1" i="0" u="none" strike="noStrike" dirty="0">
                <a:effectLst/>
              </a:rPr>
              <a:t>Hissipuhe kiteyttää osaamisen</a:t>
            </a:r>
            <a:endParaRPr lang="fi-FI" sz="40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D8F895F-3C85-25B4-E060-F5ED35C2F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1" y="1071304"/>
            <a:ext cx="6921365" cy="5786695"/>
          </a:xfrm>
        </p:spPr>
        <p:txBody>
          <a:bodyPr anchor="t"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fi-FI" sz="2000" b="0" i="0" u="none" strike="noStrike" dirty="0">
                <a:effectLst/>
              </a:rPr>
              <a:t>hissipuhe myy jotain: henkilön osaamista, ideaa jne.</a:t>
            </a:r>
          </a:p>
          <a:p>
            <a:pPr>
              <a:spcBef>
                <a:spcPts val="0"/>
              </a:spcBef>
            </a:pPr>
            <a:r>
              <a:rPr lang="fi-FI" sz="2000" b="0" i="0" u="none" strike="noStrike" dirty="0">
                <a:effectLst/>
              </a:rPr>
              <a:t>siinä kerrotaan lyhyesti, mitä olet myymässä, kenelle ja miksi</a:t>
            </a:r>
          </a:p>
          <a:p>
            <a:pPr marL="0" indent="0">
              <a:spcBef>
                <a:spcPts val="0"/>
              </a:spcBef>
              <a:buNone/>
            </a:pPr>
            <a:endParaRPr lang="fi-FI" sz="2400" dirty="0"/>
          </a:p>
          <a:p>
            <a:pPr marL="0" indent="0">
              <a:spcBef>
                <a:spcPts val="0"/>
              </a:spcBef>
              <a:buNone/>
            </a:pPr>
            <a:r>
              <a:rPr lang="fi-FI" sz="2400" b="1" i="0" u="none" strike="noStrike" dirty="0">
                <a:effectLst/>
              </a:rPr>
              <a:t>Hissipuheen esimerkkirakenne</a:t>
            </a:r>
            <a:endParaRPr lang="fi-FI" sz="2400" b="0" i="0" u="none" strike="noStrike" dirty="0">
              <a:effectLst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effectLst/>
              </a:rPr>
              <a:t>Esittele lyhyesti itsesi ja mahdollisesti myös taustasi ja kokemuksesi.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sz="2400" b="0" i="0" u="none" strike="noStrike" dirty="0">
              <a:effectLst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effectLst/>
              </a:rPr>
              <a:t>Esittele osaamisesi tai ongelma, johon sinulla on ratkaisu.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sz="2400" b="0" i="0" u="none" strike="noStrike" dirty="0">
              <a:effectLst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effectLst/>
              </a:rPr>
              <a:t>Kerro, millä tavoin juuri sinun osaamisesi tai ratkaisusi ovat erityisiä.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sz="2400" b="0" i="0" u="none" strike="noStrike" dirty="0">
              <a:effectLst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effectLst/>
              </a:rPr>
              <a:t>Tuo mukaan konkretiaa: Kerro esimerkki osaamisestasi, onnistumisista tai tyytyväisistä asiakkaista tai luo yhteys asiakkaaseen: voit antaa käyntikorttisi tai tuotenäytteen, jakaa yhteystietosi tai vaikka pyytää seuraamaan sinua sosiaalisessa mediassa</a:t>
            </a:r>
          </a:p>
        </p:txBody>
      </p:sp>
      <p:pic>
        <p:nvPicPr>
          <p:cNvPr id="1026" name="Picture 2" descr="Ilmainen kuvapankkikuva tunnisteilla anonyymi, elämäntapa, hallinta Kuvapankkikuva">
            <a:extLst>
              <a:ext uri="{FF2B5EF4-FFF2-40B4-BE49-F238E27FC236}">
                <a16:creationId xmlns:a16="http://schemas.microsoft.com/office/drawing/2014/main" id="{77D3073A-55F5-CE69-7D8E-274659BB6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8" r="17293" b="-1"/>
          <a:stretch/>
        </p:blipFill>
        <p:spPr bwMode="auto">
          <a:xfrm>
            <a:off x="7270813" y="10"/>
            <a:ext cx="492118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0" name="Group 1049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51" name="Rectangle 1050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1051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367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839</Words>
  <Application>Microsoft Office PowerPoint</Application>
  <PresentationFormat>Laajakuva</PresentationFormat>
  <Paragraphs>116</Paragraphs>
  <Slides>13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Noto Serif</vt:lpstr>
      <vt:lpstr>Open Sans</vt:lpstr>
      <vt:lpstr>Wingdings</vt:lpstr>
      <vt:lpstr>Office-teema</vt:lpstr>
      <vt:lpstr>Kertaus puheen pitämisestä</vt:lpstr>
      <vt:lpstr>Puhe yo-kokeessa lyhyenä kirjoitustehtävänä</vt:lpstr>
      <vt:lpstr>PowerPoint-esitys</vt:lpstr>
      <vt:lpstr>HVP</vt:lpstr>
      <vt:lpstr>Tilannepuhe  on lyhyt,  johonkin tiettyyn tilanteeseen  laadittu puhe.</vt:lpstr>
      <vt:lpstr>Puheen perusrakenne</vt:lpstr>
      <vt:lpstr>Vaikuttava puhe on kantaa ottava puheenvuoro</vt:lpstr>
      <vt:lpstr>Vaikuttavan puheen rakenne</vt:lpstr>
      <vt:lpstr>Hissipuhe kiteyttää osaamisen</vt:lpstr>
      <vt:lpstr>Kun suunnittelet puhetta, mieti</vt:lpstr>
      <vt:lpstr>Puhutteluja</vt:lpstr>
      <vt:lpstr>Puheen retorisia keinoja</vt:lpstr>
      <vt:lpstr>Kohdentamisen keinoja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Tilannepuhe</dc:title>
  <dc:creator>Artimo Minna Annikki</dc:creator>
  <cp:lastModifiedBy>Artimo Minna Annikki</cp:lastModifiedBy>
  <cp:revision>13</cp:revision>
  <dcterms:created xsi:type="dcterms:W3CDTF">2021-10-06T07:22:28Z</dcterms:created>
  <dcterms:modified xsi:type="dcterms:W3CDTF">2024-10-02T14:16:13Z</dcterms:modified>
</cp:coreProperties>
</file>