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82" r:id="rId2"/>
    <p:sldId id="394" r:id="rId3"/>
    <p:sldId id="396" r:id="rId4"/>
    <p:sldId id="397" r:id="rId5"/>
    <p:sldId id="398" r:id="rId6"/>
    <p:sldId id="399" r:id="rId7"/>
    <p:sldId id="400" r:id="rId8"/>
    <p:sldId id="401" r:id="rId9"/>
    <p:sldId id="402" r:id="rId10"/>
    <p:sldId id="390" r:id="rId11"/>
    <p:sldId id="388" r:id="rId12"/>
    <p:sldId id="403" r:id="rId13"/>
    <p:sldId id="404" r:id="rId14"/>
    <p:sldId id="378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3AE48-6671-42E0-8C9D-AF9158F10FAA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5B5CB-5B07-4E9F-9325-BB44B721FD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53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095E5E4E-75AE-4025-9616-C108401BFF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70B73870-0AAF-46A6-AB94-8069B9FDB8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8C76A9A9-90AF-495A-ACE4-C666D89995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FEB5C5-13B1-44E6-A88D-879EBC1364A4}" type="slidenum">
              <a:rPr kumimoji="0" lang="fi-FI" alt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i-FI" alt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93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0928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387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726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87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97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185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701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826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5232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31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1E40B-0322-4D22-8514-48E90860C1C7}" type="datetimeFigureOut">
              <a:rPr lang="fi-FI" smtClean="0"/>
              <a:t>8.5.2019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E0F9F80-1DDE-4101-BA4D-56BDDD38411F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04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3D7946-5941-4837-881B-7DCEC55A88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Huumeet ja lääkkeiden väärin käyttö KPL41-42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09254DC-06FF-4807-9046-CCD6BC1746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827" y="5243411"/>
            <a:ext cx="10058400" cy="1143000"/>
          </a:xfrm>
        </p:spPr>
        <p:txBody>
          <a:bodyPr>
            <a:normAutofit/>
          </a:bodyPr>
          <a:lstStyle/>
          <a:p>
            <a:endParaRPr lang="fi-FI" dirty="0"/>
          </a:p>
          <a:p>
            <a:r>
              <a:rPr lang="fi-FI" dirty="0"/>
              <a:t>								Heidi Saarnio</a:t>
            </a:r>
          </a:p>
        </p:txBody>
      </p:sp>
    </p:spTree>
    <p:extLst>
      <p:ext uri="{BB962C8B-B14F-4D97-AF65-F5344CB8AC3E}">
        <p14:creationId xmlns:p14="http://schemas.microsoft.com/office/powerpoint/2010/main" val="442376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DC75BA-F980-4D2B-871E-4FBFF23C1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 Huumausainelaki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8E0081-B3F0-4D8D-85E2-5E6A67E04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4000" dirty="0">
                <a:sym typeface="Wingdings" panose="05000000000000000000" pitchFamily="2" charset="2"/>
              </a:rPr>
              <a:t>Käyttö, hallussapito, maahantuonti, kasvattaminen ostaminen ja myyminen on rikollista</a:t>
            </a:r>
          </a:p>
          <a:p>
            <a:pPr lvl="1"/>
            <a:r>
              <a:rPr lang="fi-FI" sz="3600" dirty="0"/>
              <a:t>Huumausainerikoksista tuomitaan vähimmillään sakkoihin tai enintään 2 vuodeksi vankilaan</a:t>
            </a:r>
          </a:p>
          <a:p>
            <a:pPr lvl="1"/>
            <a:r>
              <a:rPr lang="fi-FI" sz="3600" dirty="0"/>
              <a:t>Törkeä huumausainerikos: kun ainetta levitetään alaikäiselle, tavoitellaan huomattavaa taloudellista hyötyä tai kyseessä erittäin suuri huumausainemäärä</a:t>
            </a:r>
            <a:r>
              <a:rPr lang="fi-FI" sz="3600" dirty="0">
                <a:sym typeface="Wingdings" panose="05000000000000000000" pitchFamily="2" charset="2"/>
              </a:rPr>
              <a:t> kovemmat rangaistukset</a:t>
            </a:r>
            <a:endParaRPr lang="fi-FI" sz="3600" dirty="0"/>
          </a:p>
          <a:p>
            <a:pPr marL="0" indent="0">
              <a:buNone/>
            </a:pP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404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6821C7-C870-4106-9895-CDB5397FE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Huumeiden vaikutus terveyteen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B04E0A-B15D-4094-9000-AC5A4187A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3200" b="1" dirty="0"/>
              <a:t>FYS.</a:t>
            </a:r>
          </a:p>
          <a:p>
            <a:pPr lvl="1"/>
            <a:r>
              <a:rPr lang="fi-FI" sz="4000" b="1" dirty="0"/>
              <a:t>myrkytykset</a:t>
            </a:r>
          </a:p>
          <a:p>
            <a:pPr lvl="1"/>
            <a:r>
              <a:rPr lang="fi-FI" sz="4000" b="1" dirty="0"/>
              <a:t>tartuntataudit, esimerkiksi hiv-infektio ja hepatiitti</a:t>
            </a:r>
          </a:p>
          <a:p>
            <a:pPr lvl="1"/>
            <a:r>
              <a:rPr lang="fi-FI" sz="4000" b="1" dirty="0"/>
              <a:t>tapaturmat</a:t>
            </a:r>
          </a:p>
          <a:p>
            <a:pPr lvl="1"/>
            <a:r>
              <a:rPr lang="fi-FI" sz="4000" b="1" dirty="0"/>
              <a:t>liikenneturmat</a:t>
            </a:r>
          </a:p>
          <a:p>
            <a:pPr lvl="1"/>
            <a:r>
              <a:rPr lang="fi-FI" sz="4000" b="1" dirty="0"/>
              <a:t>yliannostus</a:t>
            </a:r>
          </a:p>
          <a:p>
            <a:pPr lvl="1"/>
            <a:r>
              <a:rPr lang="fi-FI" sz="4000" b="1" dirty="0"/>
              <a:t>huumausainekuolema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43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6F7354-7432-4B64-8A8D-993C216F4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6773"/>
            <a:ext cx="10515600" cy="5844454"/>
          </a:xfrm>
        </p:spPr>
        <p:txBody>
          <a:bodyPr>
            <a:normAutofit fontScale="92500" lnSpcReduction="10000"/>
          </a:bodyPr>
          <a:lstStyle/>
          <a:p>
            <a:r>
              <a:rPr lang="fi-FI" sz="4000" b="1" dirty="0"/>
              <a:t>PSY.</a:t>
            </a:r>
          </a:p>
          <a:p>
            <a:pPr lvl="1"/>
            <a:r>
              <a:rPr lang="fi-FI" sz="3600" b="1" dirty="0"/>
              <a:t>riippuvuus</a:t>
            </a:r>
          </a:p>
          <a:p>
            <a:pPr lvl="1"/>
            <a:r>
              <a:rPr lang="fi-FI" sz="3600" b="1" dirty="0"/>
              <a:t>käyttäytymisen ja mielenterveyden häiriöt</a:t>
            </a:r>
          </a:p>
          <a:p>
            <a:endParaRPr lang="fi-FI" sz="4000" b="1" dirty="0"/>
          </a:p>
          <a:p>
            <a:r>
              <a:rPr lang="fi-FI" sz="4000" b="1" dirty="0"/>
              <a:t>SOS.</a:t>
            </a:r>
          </a:p>
          <a:p>
            <a:pPr lvl="1"/>
            <a:r>
              <a:rPr lang="fi-FI" sz="3600" b="1" dirty="0"/>
              <a:t>ongelmat ihmissuhteissa</a:t>
            </a:r>
          </a:p>
          <a:p>
            <a:pPr lvl="1"/>
            <a:r>
              <a:rPr lang="fi-FI" sz="3600" b="1" dirty="0"/>
              <a:t>syrjäytyminen</a:t>
            </a:r>
          </a:p>
          <a:p>
            <a:pPr lvl="1"/>
            <a:r>
              <a:rPr lang="fi-FI" sz="3600" b="1" dirty="0"/>
              <a:t>sosiaalinen huono-osaisuus</a:t>
            </a:r>
          </a:p>
          <a:p>
            <a:pPr lvl="1"/>
            <a:r>
              <a:rPr lang="fi-FI" sz="3600" b="1" dirty="0"/>
              <a:t>väkivalta</a:t>
            </a:r>
          </a:p>
          <a:p>
            <a:pPr lvl="1"/>
            <a:r>
              <a:rPr lang="fi-FI" sz="3600" b="1" dirty="0"/>
              <a:t>huumeisiin liittyvä rikollisuus</a:t>
            </a:r>
          </a:p>
          <a:p>
            <a:pPr lvl="1"/>
            <a:r>
              <a:rPr lang="fi-FI" sz="3600" b="1" dirty="0"/>
              <a:t>huumekauppa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041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51D6B-8F00-4C25-970F-B60CB2A4D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Irti huumeista!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CDD3DA-AC4E-448E-AF94-DC0DA8300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3600" dirty="0"/>
              <a:t>Käyttäjän oma halu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600" dirty="0"/>
              <a:t>Pakkohoito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600" dirty="0"/>
              <a:t>Huumevieroitushoito terveyskeskuksissa, päihdehuollossa, erikoistuneet laitokset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600" dirty="0"/>
              <a:t>A-klinikat, nuorisoasemat ja vieroitushoitoyksiköt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600" dirty="0"/>
              <a:t>Vertaistukiryhmät ja läheisten tuki!</a:t>
            </a:r>
          </a:p>
        </p:txBody>
      </p:sp>
    </p:spTree>
    <p:extLst>
      <p:ext uri="{BB962C8B-B14F-4D97-AF65-F5344CB8AC3E}">
        <p14:creationId xmlns:p14="http://schemas.microsoft.com/office/powerpoint/2010/main" val="63979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21FED3-EA73-452C-A60F-9C79C82A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LÄKSYT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A46EB8-8116-4606-986B-99FF15B4C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LUE kpl 42</a:t>
            </a:r>
          </a:p>
          <a:p>
            <a:r>
              <a:rPr lang="fi-FI" b="1" dirty="0"/>
              <a:t>TEE s.183/ 2-4</a:t>
            </a:r>
          </a:p>
        </p:txBody>
      </p:sp>
    </p:spTree>
    <p:extLst>
      <p:ext uri="{BB962C8B-B14F-4D97-AF65-F5344CB8AC3E}">
        <p14:creationId xmlns:p14="http://schemas.microsoft.com/office/powerpoint/2010/main" val="1815243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368260-EFDA-4050-BC3F-EFA4BFA5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682" y="1419241"/>
            <a:ext cx="7041406" cy="820377"/>
          </a:xfrm>
        </p:spPr>
        <p:txBody>
          <a:bodyPr>
            <a:noAutofit/>
          </a:bodyPr>
          <a:lstStyle/>
          <a:p>
            <a:pPr marL="0" indent="0"/>
            <a:r>
              <a:rPr lang="fi-FI" b="1" dirty="0"/>
              <a:t>LÄHTEET: </a:t>
            </a:r>
            <a:br>
              <a:rPr lang="fi-FI" b="1" dirty="0"/>
            </a:br>
            <a:r>
              <a:rPr lang="fi-FI" b="1" dirty="0"/>
              <a:t>Oppikirjat</a:t>
            </a:r>
            <a:br>
              <a:rPr lang="fi-FI" b="1" dirty="0"/>
            </a:br>
            <a:r>
              <a:rPr lang="fi-FI" dirty="0">
                <a:solidFill>
                  <a:srgbClr val="FF0000"/>
                </a:solidFill>
              </a:rPr>
              <a:t>- </a:t>
            </a:r>
            <a:r>
              <a:rPr lang="fi-FI" sz="2400" dirty="0">
                <a:solidFill>
                  <a:srgbClr val="FF0000"/>
                </a:solidFill>
              </a:rPr>
              <a:t>irtihuumeista.fi, paihdelinkki.fi, nuortennetti.fi, ehyt.fi</a:t>
            </a:r>
            <a:br>
              <a:rPr lang="fi-FI" dirty="0">
                <a:solidFill>
                  <a:srgbClr val="FF0000"/>
                </a:solidFill>
              </a:rPr>
            </a:br>
            <a:endParaRPr lang="fi-FI" sz="240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A633F4-2CF0-4300-AE06-700FF0488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6369" y="2239618"/>
            <a:ext cx="4694013" cy="4067097"/>
          </a:xfrm>
        </p:spPr>
        <p:txBody>
          <a:bodyPr>
            <a:normAutofit fontScale="70000" lnSpcReduction="20000"/>
          </a:bodyPr>
          <a:lstStyle/>
          <a:p>
            <a:r>
              <a:rPr lang="fi-FI" sz="2900" b="1" dirty="0"/>
              <a:t>RYHMÄ 1 ja 2 = </a:t>
            </a:r>
            <a:r>
              <a:rPr lang="fi-FI" sz="2900" b="1" u="sng" dirty="0"/>
              <a:t>HUUMEET</a:t>
            </a:r>
          </a:p>
          <a:p>
            <a:r>
              <a:rPr lang="fi-FI" sz="2900" b="1" dirty="0"/>
              <a:t>A. Miten huumeet luokitellaan?</a:t>
            </a:r>
          </a:p>
          <a:p>
            <a:r>
              <a:rPr lang="fi-FI" sz="2900" b="1" dirty="0"/>
              <a:t>B. Anna esimerkkejä yllä olevaan luokitteluun kuuluvista huumeista</a:t>
            </a:r>
          </a:p>
          <a:p>
            <a:endParaRPr lang="fi-FI" sz="2900" b="1" dirty="0"/>
          </a:p>
          <a:p>
            <a:pPr marL="0" indent="0">
              <a:buNone/>
            </a:pPr>
            <a:r>
              <a:rPr lang="fi-FI" sz="2900" b="1" dirty="0"/>
              <a:t>RYHMÄ 3 ja 4 = </a:t>
            </a:r>
            <a:r>
              <a:rPr lang="fi-FI" sz="2900" b="1" u="sng" dirty="0"/>
              <a:t>HUUMAUSAINELAKI</a:t>
            </a:r>
          </a:p>
          <a:p>
            <a:r>
              <a:rPr lang="fi-FI" sz="2900" b="1" dirty="0"/>
              <a:t>A. Mitkä asiat ovat kiellettyjä Suomen huumausainelain mukaan?</a:t>
            </a:r>
          </a:p>
          <a:p>
            <a:r>
              <a:rPr lang="fi-FI" sz="2900" b="1" dirty="0"/>
              <a:t>B. Anna esimerkki huumausainerikoksesta</a:t>
            </a:r>
          </a:p>
          <a:p>
            <a:r>
              <a:rPr lang="fi-FI" sz="2900" b="1" dirty="0"/>
              <a:t>C. Anna esimerkki törkeästä  huumausainerikoksesta</a:t>
            </a:r>
          </a:p>
          <a:p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DBAE96D-11D9-4F85-959F-66D68309CF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3064" y="2074029"/>
            <a:ext cx="4338674" cy="4067096"/>
          </a:xfrm>
        </p:spPr>
        <p:txBody>
          <a:bodyPr>
            <a:normAutofit fontScale="70000" lnSpcReduction="20000"/>
          </a:bodyPr>
          <a:lstStyle/>
          <a:p>
            <a:r>
              <a:rPr lang="fi-FI" sz="2600" b="1" dirty="0"/>
              <a:t>RYHMÄT 5 ja 6 </a:t>
            </a:r>
            <a:r>
              <a:rPr lang="fi-FI" sz="2600" b="1" u="sng" dirty="0"/>
              <a:t>HUUMEIDEN VAIKUTUS TERVEYTEEN</a:t>
            </a:r>
          </a:p>
          <a:p>
            <a:r>
              <a:rPr lang="fi-FI" sz="2600" b="1" dirty="0"/>
              <a:t>A. Millaisia vaikutuksia huumeilla on fyysiseen terveyteen?</a:t>
            </a:r>
          </a:p>
          <a:p>
            <a:r>
              <a:rPr lang="fi-FI" sz="2600" b="1" dirty="0"/>
              <a:t>B. Millaisia vaikutuksia huumeilla on psyykkiseen terveyteen?</a:t>
            </a:r>
          </a:p>
          <a:p>
            <a:r>
              <a:rPr lang="fi-FI" sz="2600" b="1" dirty="0"/>
              <a:t>C. Millaisia vaikutuksia huumeilla on sosiaaliseen terveyteen? </a:t>
            </a:r>
          </a:p>
          <a:p>
            <a:endParaRPr lang="fi-FI" sz="2600" b="1" dirty="0"/>
          </a:p>
          <a:p>
            <a:r>
              <a:rPr lang="fi-FI" sz="2600" b="1" dirty="0"/>
              <a:t>RYHMÄT 7 ja 8 </a:t>
            </a:r>
            <a:r>
              <a:rPr lang="fi-FI" sz="2600" b="1" u="sng" dirty="0"/>
              <a:t>IRTI HUUMEISTA</a:t>
            </a:r>
          </a:p>
          <a:p>
            <a:r>
              <a:rPr lang="fi-FI" sz="2600" b="1" dirty="0"/>
              <a:t>A. Mistä huumeiden käyttöjä voi saada apua huumeista irti pääsemiseen?</a:t>
            </a:r>
          </a:p>
          <a:p>
            <a:r>
              <a:rPr lang="fi-FI" sz="2600" b="1" dirty="0"/>
              <a:t>B. Millaiset asiat tukevat huumeista erossa pysymistä?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349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883589-832B-42BF-8960-2C575C0BD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Huumeita – ei kiitos!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0486AF-9663-47D8-8909-DD6021D93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 </a:t>
            </a:r>
            <a:r>
              <a:rPr lang="fi-FI" sz="3300" dirty="0"/>
              <a:t>Huumeet aiheuttavat voimakasta fyysistä ja psyykkistä riippuvuutta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800" dirty="0"/>
              <a:t> </a:t>
            </a:r>
            <a:r>
              <a:rPr lang="fi-FI" sz="3800" b="1" dirty="0"/>
              <a:t>Huumeita valmistetaan esim.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3200" b="1" dirty="0"/>
              <a:t>Kasveista: kannabis, kokaiini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3200" b="1" dirty="0"/>
              <a:t>Keinotekoisesti laboratoriossa: amfetamiini, ekstaasi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3200" b="1" dirty="0"/>
              <a:t>Eräistä lääkkeistä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i-FI" sz="2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4500" b="1" dirty="0"/>
              <a:t>Huumeilla on erilaisia vaikutuksia: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200" b="1" dirty="0"/>
              <a:t>Aivotoimintaa lamaannuttavia = rentouttava, lamaannuttava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200" b="1" dirty="0"/>
              <a:t>Kiihdyttäviä= piristävä vaikutus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i-FI" sz="3200" b="1" dirty="0"/>
              <a:t>Hallusinogeenisiä eli aistiharhoja aiheuttava = </a:t>
            </a:r>
            <a:r>
              <a:rPr lang="fi-FI" sz="3200" b="1" dirty="0">
                <a:sym typeface="Wingdings" panose="05000000000000000000" pitchFamily="2" charset="2"/>
              </a:rPr>
              <a:t>aistikokemukset voimistuvat/vääristyvät/herkistyvät</a:t>
            </a:r>
            <a:endParaRPr lang="fi-FI" sz="3200" b="1" dirty="0"/>
          </a:p>
          <a:p>
            <a:pPr lvl="2">
              <a:buFont typeface="Wingdings" panose="05000000000000000000" pitchFamily="2" charset="2"/>
              <a:buChar char="§"/>
            </a:pPr>
            <a:endParaRPr lang="fi-FI" sz="21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i-FI" sz="2800" dirty="0"/>
              <a:t> Suomen huumausainelaki kieltää huumeiden hallussapidon, käytön, valmistuksen, jakelun ja myynnin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1C12E4A-BC4C-4DE9-A097-897516FF7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381" y="1614914"/>
            <a:ext cx="227647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69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321835-AA73-476D-A853-B5643FF87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Huumeilla on erilaisia vaikutuksia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884093-EE7C-4699-8C47-EEF7A2773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3200" dirty="0"/>
              <a:t> </a:t>
            </a:r>
            <a:r>
              <a:rPr lang="fi-FI" sz="3200" b="1" dirty="0"/>
              <a:t>Huumeet ovat aina arvaamattomia ja niillä on yksilöihin erilaisia vaikutuksia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200" b="1" dirty="0"/>
              <a:t> On myös huomioitava, että välittömät vaikutukset eroavat pitkäaikaisen käytön vaikutuksista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200" b="1" dirty="0"/>
              <a:t>Vaaratonta huumetta ei ole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200" dirty="0"/>
              <a:t> Kannabis herättää keskustelua puolesta ja vastaan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3200" dirty="0"/>
              <a:t>Keskustelun arvioinnissa on syytä perehtyä luotettaviin lähteisiin!</a:t>
            </a:r>
          </a:p>
        </p:txBody>
      </p:sp>
    </p:spTree>
    <p:extLst>
      <p:ext uri="{BB962C8B-B14F-4D97-AF65-F5344CB8AC3E}">
        <p14:creationId xmlns:p14="http://schemas.microsoft.com/office/powerpoint/2010/main" val="377442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57229E-6BC6-4A52-850E-F599F9476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Huumeet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A35FB8-88BF-4EBD-B9FA-4C1C50AC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4000" dirty="0"/>
              <a:t>Huumeet luokitellaan niiden vaikutuksen perusteella kolmeen ryhmään:</a:t>
            </a:r>
          </a:p>
          <a:p>
            <a:pPr lvl="1"/>
            <a:r>
              <a:rPr lang="fi-FI" sz="3600" u="sng" dirty="0"/>
              <a:t>1. Keskushermostoa kiihdyttävät huumeet </a:t>
            </a:r>
            <a:r>
              <a:rPr lang="fi-FI" sz="3600" dirty="0">
                <a:sym typeface="Wingdings" panose="05000000000000000000" pitchFamily="2" charset="2"/>
              </a:rPr>
              <a:t> piristävä vaikutus</a:t>
            </a:r>
          </a:p>
          <a:p>
            <a:pPr lvl="2"/>
            <a:r>
              <a:rPr lang="fi-FI" sz="3200" dirty="0">
                <a:sym typeface="Wingdings" panose="05000000000000000000" pitchFamily="2" charset="2"/>
              </a:rPr>
              <a:t>Väkivaltaisuus, arvaamattomuus</a:t>
            </a:r>
          </a:p>
          <a:p>
            <a:pPr lvl="2"/>
            <a:r>
              <a:rPr lang="fi-FI" sz="3200" dirty="0">
                <a:sym typeface="Wingdings" panose="05000000000000000000" pitchFamily="2" charset="2"/>
              </a:rPr>
              <a:t>Vähentävät ruokahalua ja unentarvetta</a:t>
            </a:r>
          </a:p>
          <a:p>
            <a:pPr lvl="2"/>
            <a:r>
              <a:rPr lang="fi-FI" sz="3200" dirty="0">
                <a:sym typeface="Wingdings" panose="05000000000000000000" pitchFamily="2" charset="2"/>
              </a:rPr>
              <a:t>Amfetamiini, kokaiini, ekstaasi</a:t>
            </a:r>
          </a:p>
          <a:p>
            <a:pPr marL="914400" lvl="2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216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452956-28C5-4929-8EF3-044E9BD51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717452"/>
            <a:ext cx="9720073" cy="5591908"/>
          </a:xfrm>
        </p:spPr>
        <p:txBody>
          <a:bodyPr>
            <a:normAutofit/>
          </a:bodyPr>
          <a:lstStyle/>
          <a:p>
            <a:r>
              <a:rPr lang="fi-FI" sz="3600" u="sng" dirty="0"/>
              <a:t>2. Keskushermostoa lamaavat huumeet </a:t>
            </a:r>
            <a:r>
              <a:rPr lang="fi-FI" sz="3600" u="sng" dirty="0">
                <a:sym typeface="Wingdings" panose="05000000000000000000" pitchFamily="2" charset="2"/>
              </a:rPr>
              <a:t> rentouttava, lamaannuttava</a:t>
            </a:r>
          </a:p>
          <a:p>
            <a:pPr lvl="1"/>
            <a:r>
              <a:rPr lang="fi-FI" sz="3200" dirty="0">
                <a:sym typeface="Wingdings" panose="05000000000000000000" pitchFamily="2" charset="2"/>
              </a:rPr>
              <a:t>Vähentävät nälän ja kivun tuntemusta</a:t>
            </a:r>
          </a:p>
          <a:p>
            <a:pPr lvl="1"/>
            <a:r>
              <a:rPr lang="fi-FI" sz="3200" dirty="0">
                <a:sym typeface="Wingdings" panose="05000000000000000000" pitchFamily="2" charset="2"/>
              </a:rPr>
              <a:t>Pahoinvointi, rauhattomuus</a:t>
            </a:r>
          </a:p>
          <a:p>
            <a:pPr lvl="1"/>
            <a:r>
              <a:rPr lang="fi-FI" sz="3200" dirty="0">
                <a:sym typeface="Wingdings" panose="05000000000000000000" pitchFamily="2" charset="2"/>
              </a:rPr>
              <a:t>Voimakas riippuvuus nopeasti!</a:t>
            </a:r>
          </a:p>
          <a:p>
            <a:pPr lvl="1"/>
            <a:r>
              <a:rPr lang="fi-FI" sz="3200" dirty="0">
                <a:sym typeface="Wingdings" panose="05000000000000000000" pitchFamily="2" charset="2"/>
              </a:rPr>
              <a:t>Yliannostuksen riski, koska käyttäjä ei pysty arvioimaan aineen vahvuutta</a:t>
            </a:r>
          </a:p>
          <a:p>
            <a:pPr lvl="1"/>
            <a:r>
              <a:rPr lang="fi-FI" sz="3200" dirty="0">
                <a:sym typeface="Wingdings" panose="05000000000000000000" pitchFamily="2" charset="2"/>
              </a:rPr>
              <a:t>Heroiini, morfiini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653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5A2B90-47AA-444F-B3FC-DAFA6BE59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520505"/>
            <a:ext cx="9720073" cy="5788855"/>
          </a:xfrm>
        </p:spPr>
        <p:txBody>
          <a:bodyPr/>
          <a:lstStyle/>
          <a:p>
            <a:r>
              <a:rPr lang="fi-FI" sz="4000" u="sng" dirty="0"/>
              <a:t>3. Hallusinogeeniset huumeet</a:t>
            </a:r>
            <a:r>
              <a:rPr lang="fi-FI" sz="4000" u="sng" dirty="0">
                <a:sym typeface="Wingdings" panose="05000000000000000000" pitchFamily="2" charset="2"/>
              </a:rPr>
              <a:t> aistikokemukset voimistuvat/vääristyvät/herkistyvät</a:t>
            </a:r>
          </a:p>
          <a:p>
            <a:pPr lvl="1"/>
            <a:r>
              <a:rPr lang="fi-FI" sz="3600" dirty="0">
                <a:sym typeface="Wingdings" panose="05000000000000000000" pitchFamily="2" charset="2"/>
              </a:rPr>
              <a:t>Sekavuus, todellisuus vääristyy ja käyttäjä saa aistiharhoja (ajantaju, välimatkat, painovoima)</a:t>
            </a:r>
          </a:p>
          <a:p>
            <a:pPr lvl="1"/>
            <a:r>
              <a:rPr lang="fi-FI" sz="3600" dirty="0">
                <a:sym typeface="Wingdings" panose="05000000000000000000" pitchFamily="2" charset="2"/>
              </a:rPr>
              <a:t>Mielenterveysongelmat, itsetuhoisuus</a:t>
            </a:r>
          </a:p>
          <a:p>
            <a:pPr lvl="1"/>
            <a:r>
              <a:rPr lang="fi-FI" sz="3600" dirty="0">
                <a:sym typeface="Wingdings" panose="05000000000000000000" pitchFamily="2" charset="2"/>
              </a:rPr>
              <a:t>Kannabis, LSD, huumesienet</a:t>
            </a:r>
          </a:p>
          <a:p>
            <a:pPr lvl="1"/>
            <a:endParaRPr lang="fi-FI" dirty="0">
              <a:sym typeface="Wingdings" panose="05000000000000000000" pitchFamily="2" charset="2"/>
            </a:endParaRP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004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431E6A-A5ED-4A2D-A775-DA5797B58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604911"/>
            <a:ext cx="9720073" cy="5704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dirty="0"/>
              <a:t>Yleisin Suomessa käytetty huume on kannabis</a:t>
            </a:r>
          </a:p>
          <a:p>
            <a:endParaRPr lang="fi-FI" sz="4000" dirty="0"/>
          </a:p>
          <a:p>
            <a:pPr lvl="1"/>
            <a:r>
              <a:rPr lang="fi-FI" sz="3600" dirty="0"/>
              <a:t>Yli 60 ainesosaa, joilla päihdyttävä vaikutus</a:t>
            </a:r>
          </a:p>
          <a:p>
            <a:pPr lvl="1"/>
            <a:r>
              <a:rPr lang="fi-FI" sz="3600" dirty="0"/>
              <a:t>Hasis, </a:t>
            </a:r>
            <a:r>
              <a:rPr lang="fi-FI" sz="3600" dirty="0" err="1"/>
              <a:t>hasisöljy</a:t>
            </a:r>
            <a:r>
              <a:rPr lang="fi-FI" sz="3600" dirty="0"/>
              <a:t>, marihuana</a:t>
            </a:r>
          </a:p>
          <a:p>
            <a:pPr lvl="1"/>
            <a:r>
              <a:rPr lang="fi-FI" sz="3600" dirty="0"/>
              <a:t>Nuorten aivot erityisen alttiita </a:t>
            </a:r>
            <a:r>
              <a:rPr lang="fi-FI" sz="3600" dirty="0">
                <a:sym typeface="Wingdings" panose="05000000000000000000" pitchFamily="2" charset="2"/>
              </a:rPr>
              <a:t> riski sairastua vakaviin psyykkisiin sairauksiin aikuisuudessa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605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pillerit.jpg">
            <a:extLst>
              <a:ext uri="{FF2B5EF4-FFF2-40B4-BE49-F238E27FC236}">
                <a16:creationId xmlns:a16="http://schemas.microsoft.com/office/drawing/2014/main" id="{1B5CEA97-8509-4FA9-B7BD-F95529A74D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25" y="2463798"/>
            <a:ext cx="5427013" cy="4143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550E606-BBF9-40CB-A528-9FC7D067FE6D}"/>
              </a:ext>
            </a:extLst>
          </p:cNvPr>
          <p:cNvSpPr/>
          <p:nvPr/>
        </p:nvSpPr>
        <p:spPr>
          <a:xfrm>
            <a:off x="1113992" y="433386"/>
            <a:ext cx="3781425" cy="1847850"/>
          </a:xfrm>
          <a:prstGeom prst="rect">
            <a:avLst/>
          </a:prstGeom>
          <a:solidFill>
            <a:srgbClr val="F3B0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Huumepillereiden tarkkaa sisältöä tai voimakkuutta on vaikea tietää</a:t>
            </a:r>
            <a:r>
              <a:rPr kumimoji="0" lang="fi-FI" alt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</a:p>
        </p:txBody>
      </p:sp>
      <p:sp>
        <p:nvSpPr>
          <p:cNvPr id="24581" name="Dian numeron paikkamerkki 2">
            <a:extLst>
              <a:ext uri="{FF2B5EF4-FFF2-40B4-BE49-F238E27FC236}">
                <a16:creationId xmlns:a16="http://schemas.microsoft.com/office/drawing/2014/main" id="{6F2FA3AC-9E80-48A2-BF31-FE721AD3B6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627188" y="6424614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15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B94A0B85-744F-4124-84E4-4A5F1E579119}"/>
              </a:ext>
            </a:extLst>
          </p:cNvPr>
          <p:cNvSpPr/>
          <p:nvPr/>
        </p:nvSpPr>
        <p:spPr>
          <a:xfrm>
            <a:off x="6639660" y="2281236"/>
            <a:ext cx="5552340" cy="4508503"/>
          </a:xfrm>
          <a:prstGeom prst="rect">
            <a:avLst/>
          </a:prstGeom>
          <a:solidFill>
            <a:srgbClr val="F3B0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Muuntohuumeet: päihdyttävät aineet, joiden kemiallista koostumusta on muokattu siten, että niitä ei luokiteltaisi lain mukaan huumeiksi </a:t>
            </a:r>
            <a:r>
              <a:rPr kumimoji="0" lang="fi-FI" alt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  <a:sym typeface="Wingdings" panose="05000000000000000000" pitchFamily="2" charset="2"/>
              </a:rPr>
              <a:t> käyttäjä ei tiedä mitä ne sisältävät tai millaisia vaikutuksia</a:t>
            </a:r>
            <a:endParaRPr kumimoji="0" lang="fi-FI" alt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Retro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514</Words>
  <Application>Microsoft Office PowerPoint</Application>
  <PresentationFormat>Laajakuva</PresentationFormat>
  <Paragraphs>96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Cambria</vt:lpstr>
      <vt:lpstr>Wingdings</vt:lpstr>
      <vt:lpstr>Retro</vt:lpstr>
      <vt:lpstr>Huumeet ja lääkkeiden väärin käyttö KPL41-42</vt:lpstr>
      <vt:lpstr>LÄHTEET:  Oppikirjat - irtihuumeista.fi, paihdelinkki.fi, nuortennetti.fi, ehyt.fi </vt:lpstr>
      <vt:lpstr>Huumeita – ei kiitos!</vt:lpstr>
      <vt:lpstr>Huumeilla on erilaisia vaikutuksia</vt:lpstr>
      <vt:lpstr>1. Huumeet</vt:lpstr>
      <vt:lpstr>PowerPoint-esitys</vt:lpstr>
      <vt:lpstr>PowerPoint-esitys</vt:lpstr>
      <vt:lpstr>PowerPoint-esitys</vt:lpstr>
      <vt:lpstr>PowerPoint-esitys</vt:lpstr>
      <vt:lpstr> Huumausainelaki</vt:lpstr>
      <vt:lpstr>Huumeiden vaikutus terveyteen</vt:lpstr>
      <vt:lpstr>PowerPoint-esitys</vt:lpstr>
      <vt:lpstr>Irti huumeista!</vt:lpstr>
      <vt:lpstr>LÄKSYT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Huumeet ja lääkkeiden väärin käyttö KPL41-42</dc:title>
  <dc:creator>Heidi Saarnio</dc:creator>
  <cp:lastModifiedBy>Heidi Saarnio</cp:lastModifiedBy>
  <cp:revision>1</cp:revision>
  <dcterms:created xsi:type="dcterms:W3CDTF">2019-05-08T11:46:27Z</dcterms:created>
  <dcterms:modified xsi:type="dcterms:W3CDTF">2019-05-08T11:47:23Z</dcterms:modified>
</cp:coreProperties>
</file>