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660"/>
  </p:normalViewPr>
  <p:slideViewPr>
    <p:cSldViewPr>
      <p:cViewPr varScale="1">
        <p:scale>
          <a:sx n="74" d="100"/>
          <a:sy n="74" d="100"/>
        </p:scale>
        <p:origin x="9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D6F1-7CF2-4EBF-AE28-5E19152CFBA7}" type="datetimeFigureOut">
              <a:rPr lang="fi-FI" smtClean="0"/>
              <a:t>20.3.2025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6EA46-0C7F-491B-99EF-BBE2A71E9720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/>
              <a:t>Miten merkantilismia toteutettiin Ruotsi-Suomessa?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fi-FI" dirty="0"/>
              <a:t>Kokonaisveroaste nousi ja verotusta tehostettiin: maakirjavero, uusina veroina pikkutulli ja henkiraha</a:t>
            </a:r>
          </a:p>
          <a:p>
            <a:pPr marL="0" indent="0">
              <a:buNone/>
            </a:pPr>
            <a:r>
              <a:rPr lang="fi-FI" u="sng" dirty="0"/>
              <a:t>Maatalous</a:t>
            </a:r>
          </a:p>
          <a:p>
            <a:pPr>
              <a:buFont typeface="Arial" charset="0"/>
              <a:buChar char="•"/>
            </a:pPr>
            <a:r>
              <a:rPr lang="fi-FI" dirty="0"/>
              <a:t>Vaikka maatalous oli edelleen pääelinkeino, taloudessa panostettiin enemmän kauppaan ja teollisuuteen</a:t>
            </a:r>
          </a:p>
          <a:p>
            <a:pPr>
              <a:buFont typeface="Arial" charset="0"/>
              <a:buChar char="•"/>
            </a:pPr>
            <a:r>
              <a:rPr lang="fi-FI" dirty="0"/>
              <a:t>Maataloutta haittasi suurvaltasodat ja ilmaston kylmeneminen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19268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Karjatalouden merkitys kasvoi 1600-luvulla</a:t>
            </a:r>
          </a:p>
          <a:p>
            <a:r>
              <a:rPr lang="fi-FI" dirty="0"/>
              <a:t>Maanviljely perustui edelleen sarkajakoon kuten keskiajalla Itä-Suomessa kaskiviljely</a:t>
            </a:r>
          </a:p>
          <a:p>
            <a:r>
              <a:rPr lang="fi-FI" dirty="0"/>
              <a:t>Kaksivuoroviljely</a:t>
            </a:r>
          </a:p>
          <a:p>
            <a:r>
              <a:rPr lang="fi-FI" dirty="0"/>
              <a:t>Tärkeimmät viljakasvit ruis, ohra ja kaura</a:t>
            </a:r>
          </a:p>
          <a:p>
            <a:r>
              <a:rPr lang="fi-FI" dirty="0"/>
              <a:t>Metsästys, kalastus ja tervanpoltto sivuelinkeinoina</a:t>
            </a:r>
          </a:p>
          <a:p>
            <a:pPr marL="0" indent="0">
              <a:buNone/>
            </a:pPr>
            <a:r>
              <a:rPr lang="fi-FI" u="sng" dirty="0"/>
              <a:t>Käsityö ja teollisuus</a:t>
            </a:r>
          </a:p>
          <a:p>
            <a:pPr>
              <a:buFont typeface="Arial" charset="0"/>
              <a:buChar char="•"/>
            </a:pPr>
            <a:r>
              <a:rPr lang="fi-FI" dirty="0"/>
              <a:t>Ammattimainen käsityö keskitettiin kaupunkeihin</a:t>
            </a:r>
          </a:p>
          <a:p>
            <a:pPr>
              <a:buFont typeface="Arial" charset="0"/>
              <a:buChar char="•"/>
            </a:pPr>
            <a:r>
              <a:rPr lang="fi-FI" dirty="0"/>
              <a:t>1621 ammattikuntasääntö: vain ammattikuntaan kuuluva sai harjoittaa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624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Ko. käsityöläisammattia</a:t>
            </a:r>
          </a:p>
          <a:p>
            <a:r>
              <a:rPr lang="fi-FI" dirty="0"/>
              <a:t>Tärkein raaka-aine puu, josta saatiin sahatavaraa, tervaa, rakennusainetta ja polttopuuta</a:t>
            </a:r>
          </a:p>
          <a:p>
            <a:r>
              <a:rPr lang="fi-FI" dirty="0"/>
              <a:t>Huonot kuljetusyhteydet ja pienet kotimaanmarkkinat estivät teollisuuden kasvua</a:t>
            </a:r>
          </a:p>
          <a:p>
            <a:r>
              <a:rPr lang="fi-FI" dirty="0"/>
              <a:t>Keskeisimmät sahat Suomenlahden rannalla jokisuissa ja Pohjanmaalla, koska sahojen voimanlähteenä vesivoima</a:t>
            </a:r>
          </a:p>
          <a:p>
            <a:r>
              <a:rPr lang="fi-FI" dirty="0"/>
              <a:t>Ruotsi oli merkittävä raudantuottaja, mutta Suomen malmivaroja ei saatu kunnolla hyödynnettyä yrityksistä huolimatta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110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/>
          <a:lstStyle/>
          <a:p>
            <a:pPr marL="0" indent="0">
              <a:buNone/>
            </a:pPr>
            <a:r>
              <a:rPr lang="fi-FI" u="sng" dirty="0"/>
              <a:t>Kauppa</a:t>
            </a:r>
          </a:p>
          <a:p>
            <a:pPr>
              <a:buFont typeface="Arial" charset="0"/>
              <a:buChar char="•"/>
            </a:pPr>
            <a:r>
              <a:rPr lang="fi-FI" dirty="0"/>
              <a:t>Kauppa keskitettiin kaupunkeihin verojen ja tullien kannon vuoksi</a:t>
            </a:r>
          </a:p>
          <a:p>
            <a:pPr>
              <a:buFont typeface="Arial" charset="0"/>
              <a:buChar char="•"/>
            </a:pPr>
            <a:r>
              <a:rPr lang="fi-FI" dirty="0"/>
              <a:t>1600-luvulla perustettiin useita uusia kaupunkeja</a:t>
            </a:r>
          </a:p>
          <a:p>
            <a:pPr>
              <a:buFont typeface="Arial" charset="0"/>
              <a:buChar char="•"/>
            </a:pPr>
            <a:r>
              <a:rPr lang="fi-FI" dirty="0"/>
              <a:t>Vain tapulikaupungeilla oikeus käydä ulkomaankauppaa, 1600-luvulla Suomessa vain Turku ja Viipuri, Helsinki sai </a:t>
            </a:r>
            <a:r>
              <a:rPr lang="fi-FI"/>
              <a:t>osittaiset tapulioikeudet</a:t>
            </a:r>
            <a:endParaRPr lang="fi-FI" dirty="0"/>
          </a:p>
          <a:p>
            <a:pPr>
              <a:buFont typeface="Arial" charset="0"/>
              <a:buChar char="•"/>
            </a:pPr>
            <a:r>
              <a:rPr lang="fi-FI" dirty="0"/>
              <a:t>Keskeisimmät vientituotteet 1500-luvulla turkikset ja lohi, 1600-luvulla terva</a:t>
            </a:r>
          </a:p>
        </p:txBody>
      </p:sp>
    </p:spTree>
    <p:extLst>
      <p:ext uri="{BB962C8B-B14F-4D97-AF65-F5344CB8AC3E}">
        <p14:creationId xmlns:p14="http://schemas.microsoft.com/office/powerpoint/2010/main" val="123094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168</Words>
  <Application>Microsoft Office PowerPoint</Application>
  <PresentationFormat>Näytössä katseltava diaesitys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Miten merkantilismia toteutettiin Ruotsi-Suomessa?</vt:lpstr>
      <vt:lpstr>PowerPoint-esitys</vt:lpstr>
      <vt:lpstr>PowerPoint-esitys</vt:lpstr>
      <vt:lpstr>PowerPoint-esitys</vt:lpstr>
    </vt:vector>
  </TitlesOfParts>
  <Company>Aajärven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merkantilismia toteutettiin Ruotsi-Suomessa?</dc:title>
  <dc:creator>Opettaja</dc:creator>
  <cp:lastModifiedBy>Kaartinen Minna</cp:lastModifiedBy>
  <cp:revision>14</cp:revision>
  <dcterms:created xsi:type="dcterms:W3CDTF">2014-03-20T10:49:52Z</dcterms:created>
  <dcterms:modified xsi:type="dcterms:W3CDTF">2025-03-20T09:55:13Z</dcterms:modified>
</cp:coreProperties>
</file>