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56" r:id="rId3"/>
    <p:sldId id="283" r:id="rId4"/>
    <p:sldId id="261" r:id="rId5"/>
    <p:sldId id="269" r:id="rId6"/>
    <p:sldId id="270" r:id="rId7"/>
    <p:sldId id="271" r:id="rId8"/>
    <p:sldId id="272" r:id="rId9"/>
    <p:sldId id="274" r:id="rId10"/>
    <p:sldId id="276" r:id="rId11"/>
    <p:sldId id="277" r:id="rId12"/>
    <p:sldId id="281" r:id="rId13"/>
    <p:sldId id="280" r:id="rId14"/>
    <p:sldId id="282" r:id="rId15"/>
    <p:sldId id="285" r:id="rId1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95C3F-7680-4DDF-8A46-7D195B16048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C356A03-BBF2-43CD-A5D9-D8CB35107CD0}">
      <dgm:prSet phldrT="[Teksti]"/>
      <dgm:spPr/>
      <dgm:t>
        <a:bodyPr/>
        <a:lstStyle/>
        <a:p>
          <a:r>
            <a:rPr lang="fi-FI" dirty="0" smtClean="0"/>
            <a:t>OPPILAS ON AKTIIVINEN TOIMIJA</a:t>
          </a:r>
          <a:endParaRPr lang="fi-FI" dirty="0"/>
        </a:p>
      </dgm:t>
    </dgm:pt>
    <dgm:pt modelId="{AC8DFEEA-A68D-44DC-9EAD-DC72A669816F}" type="parTrans" cxnId="{D1E887E3-ADAB-46EB-BC4C-D6486EDD9CB3}">
      <dgm:prSet/>
      <dgm:spPr/>
      <dgm:t>
        <a:bodyPr/>
        <a:lstStyle/>
        <a:p>
          <a:endParaRPr lang="fi-FI"/>
        </a:p>
      </dgm:t>
    </dgm:pt>
    <dgm:pt modelId="{D5620F0C-8CAA-4696-B881-0C5E332520F9}" type="sibTrans" cxnId="{D1E887E3-ADAB-46EB-BC4C-D6486EDD9CB3}">
      <dgm:prSet/>
      <dgm:spPr/>
      <dgm:t>
        <a:bodyPr/>
        <a:lstStyle/>
        <a:p>
          <a:endParaRPr lang="fi-FI"/>
        </a:p>
      </dgm:t>
    </dgm:pt>
    <dgm:pt modelId="{8FCE5DCC-1F1C-45E7-9F69-33F86520378F}">
      <dgm:prSet phldrT="[Teksti]"/>
      <dgm:spPr/>
      <dgm:t>
        <a:bodyPr/>
        <a:lstStyle/>
        <a:p>
          <a:r>
            <a:rPr lang="fi-FI" dirty="0" smtClean="0"/>
            <a:t>OPPIMISEN ILO</a:t>
          </a:r>
          <a:endParaRPr lang="fi-FI" dirty="0"/>
        </a:p>
      </dgm:t>
    </dgm:pt>
    <dgm:pt modelId="{7A3B14DD-2755-4F7E-98C3-7AB45253A7E4}" type="parTrans" cxnId="{4E581371-0FC5-4217-912C-DD28D6B47DC0}">
      <dgm:prSet/>
      <dgm:spPr/>
      <dgm:t>
        <a:bodyPr/>
        <a:lstStyle/>
        <a:p>
          <a:endParaRPr lang="fi-FI"/>
        </a:p>
      </dgm:t>
    </dgm:pt>
    <dgm:pt modelId="{0853C30E-05AE-437D-A453-2BB7237CC780}" type="sibTrans" cxnId="{4E581371-0FC5-4217-912C-DD28D6B47DC0}">
      <dgm:prSet/>
      <dgm:spPr/>
      <dgm:t>
        <a:bodyPr/>
        <a:lstStyle/>
        <a:p>
          <a:endParaRPr lang="fi-FI"/>
        </a:p>
      </dgm:t>
    </dgm:pt>
    <dgm:pt modelId="{1D738F3B-8F34-4158-A3EA-A909A24C2D8B}">
      <dgm:prSet phldrT="[Teksti]"/>
      <dgm:spPr/>
      <dgm:t>
        <a:bodyPr/>
        <a:lstStyle/>
        <a:p>
          <a:r>
            <a:rPr lang="fi-FI" dirty="0" smtClean="0"/>
            <a:t>KEHOLLISUUS</a:t>
          </a:r>
          <a:endParaRPr lang="fi-FI" dirty="0"/>
        </a:p>
      </dgm:t>
    </dgm:pt>
    <dgm:pt modelId="{8019A144-94DB-4D57-9230-84B831F88824}" type="parTrans" cxnId="{4B0007D6-C24E-43E5-99ED-51E40E9538CE}">
      <dgm:prSet/>
      <dgm:spPr/>
      <dgm:t>
        <a:bodyPr/>
        <a:lstStyle/>
        <a:p>
          <a:endParaRPr lang="fi-FI"/>
        </a:p>
      </dgm:t>
    </dgm:pt>
    <dgm:pt modelId="{532751CF-2A5F-4E30-9D9A-FB9409D35BFD}" type="sibTrans" cxnId="{4B0007D6-C24E-43E5-99ED-51E40E9538CE}">
      <dgm:prSet/>
      <dgm:spPr/>
      <dgm:t>
        <a:bodyPr/>
        <a:lstStyle/>
        <a:p>
          <a:endParaRPr lang="fi-FI"/>
        </a:p>
      </dgm:t>
    </dgm:pt>
    <dgm:pt modelId="{6E623030-BFFB-4B48-909B-9E8C3B6A92EB}">
      <dgm:prSet phldrT="[Teksti]"/>
      <dgm:spPr/>
      <dgm:t>
        <a:bodyPr/>
        <a:lstStyle/>
        <a:p>
          <a:r>
            <a:rPr lang="fi-FI" dirty="0" smtClean="0"/>
            <a:t>PALAUTE</a:t>
          </a:r>
          <a:endParaRPr lang="fi-FI" dirty="0"/>
        </a:p>
      </dgm:t>
    </dgm:pt>
    <dgm:pt modelId="{F83D8D38-DEEA-40F8-B52B-75FECC6DF6FD}" type="parTrans" cxnId="{BB9E1C3F-AE34-4FB4-B022-454984F5D9BF}">
      <dgm:prSet/>
      <dgm:spPr/>
      <dgm:t>
        <a:bodyPr/>
        <a:lstStyle/>
        <a:p>
          <a:endParaRPr lang="fi-FI"/>
        </a:p>
      </dgm:t>
    </dgm:pt>
    <dgm:pt modelId="{4BAFFF48-2819-4051-99A1-B8F532EDAD5C}" type="sibTrans" cxnId="{BB9E1C3F-AE34-4FB4-B022-454984F5D9BF}">
      <dgm:prSet/>
      <dgm:spPr/>
      <dgm:t>
        <a:bodyPr/>
        <a:lstStyle/>
        <a:p>
          <a:endParaRPr lang="fi-FI"/>
        </a:p>
      </dgm:t>
    </dgm:pt>
    <dgm:pt modelId="{BF0B2430-16C8-4660-B64A-D37D0A879775}">
      <dgm:prSet phldrT="[Teksti]"/>
      <dgm:spPr/>
      <dgm:t>
        <a:bodyPr/>
        <a:lstStyle/>
        <a:p>
          <a:r>
            <a:rPr lang="fi-FI" dirty="0" smtClean="0"/>
            <a:t>YHDESSÄ TEKEMINEN</a:t>
          </a:r>
          <a:endParaRPr lang="fi-FI" dirty="0"/>
        </a:p>
      </dgm:t>
    </dgm:pt>
    <dgm:pt modelId="{71731608-CFAD-4F7E-BA9D-62A7202AE3B9}" type="parTrans" cxnId="{39F41160-24DB-433F-B9BE-7E2E78B32FF5}">
      <dgm:prSet/>
      <dgm:spPr/>
      <dgm:t>
        <a:bodyPr/>
        <a:lstStyle/>
        <a:p>
          <a:endParaRPr lang="fi-FI"/>
        </a:p>
      </dgm:t>
    </dgm:pt>
    <dgm:pt modelId="{A06EE264-2F7C-4ADD-835F-5896A281E18E}" type="sibTrans" cxnId="{39F41160-24DB-433F-B9BE-7E2E78B32FF5}">
      <dgm:prSet/>
      <dgm:spPr/>
      <dgm:t>
        <a:bodyPr/>
        <a:lstStyle/>
        <a:p>
          <a:endParaRPr lang="fi-FI"/>
        </a:p>
      </dgm:t>
    </dgm:pt>
    <dgm:pt modelId="{9BB406F6-C4D1-4D98-BFB4-5567F5D6B7AC}">
      <dgm:prSet phldrT="[Teksti]"/>
      <dgm:spPr/>
      <dgm:t>
        <a:bodyPr/>
        <a:lstStyle/>
        <a:p>
          <a:r>
            <a:rPr lang="fi-FI" dirty="0" smtClean="0"/>
            <a:t>ERI AISTIEN KÄYTTÖ</a:t>
          </a:r>
          <a:endParaRPr lang="fi-FI" dirty="0"/>
        </a:p>
      </dgm:t>
    </dgm:pt>
    <dgm:pt modelId="{8A8A0E0F-A90A-43CF-9809-DE9C33228DD6}" type="parTrans" cxnId="{6797F612-C313-4488-9DBA-15BD9B896153}">
      <dgm:prSet/>
      <dgm:spPr/>
      <dgm:t>
        <a:bodyPr/>
        <a:lstStyle/>
        <a:p>
          <a:endParaRPr lang="fi-FI"/>
        </a:p>
      </dgm:t>
    </dgm:pt>
    <dgm:pt modelId="{10BDE003-0CFF-4F64-AB04-50274E03B9E3}" type="sibTrans" cxnId="{6797F612-C313-4488-9DBA-15BD9B896153}">
      <dgm:prSet/>
      <dgm:spPr/>
      <dgm:t>
        <a:bodyPr/>
        <a:lstStyle/>
        <a:p>
          <a:endParaRPr lang="fi-FI"/>
        </a:p>
      </dgm:t>
    </dgm:pt>
    <dgm:pt modelId="{AE6624B4-9959-4F61-80B1-75CC27396135}">
      <dgm:prSet phldrT="[Teksti]"/>
      <dgm:spPr/>
      <dgm:t>
        <a:bodyPr/>
        <a:lstStyle/>
        <a:p>
          <a:r>
            <a:rPr lang="fi-FI" dirty="0" smtClean="0"/>
            <a:t>VUORO-VAIKUTUS</a:t>
          </a:r>
          <a:endParaRPr lang="fi-FI" dirty="0"/>
        </a:p>
      </dgm:t>
    </dgm:pt>
    <dgm:pt modelId="{79DC891E-55CD-48F5-AAD4-F14BD141A4F0}" type="parTrans" cxnId="{9C52F141-3128-4CE5-B376-652A08E67CB0}">
      <dgm:prSet/>
      <dgm:spPr/>
      <dgm:t>
        <a:bodyPr/>
        <a:lstStyle/>
        <a:p>
          <a:endParaRPr lang="fi-FI"/>
        </a:p>
      </dgm:t>
    </dgm:pt>
    <dgm:pt modelId="{968D2FD3-4F6E-4B87-AE4A-C0F64D88FA98}" type="sibTrans" cxnId="{9C52F141-3128-4CE5-B376-652A08E67CB0}">
      <dgm:prSet/>
      <dgm:spPr/>
      <dgm:t>
        <a:bodyPr/>
        <a:lstStyle/>
        <a:p>
          <a:endParaRPr lang="fi-FI"/>
        </a:p>
      </dgm:t>
    </dgm:pt>
    <dgm:pt modelId="{6E06D270-1877-41D2-A64B-600F454F1856}" type="pres">
      <dgm:prSet presAssocID="{2FA95C3F-7680-4DDF-8A46-7D195B1604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5C36321-3C20-4EAE-9CE4-8F6E852670F7}" type="pres">
      <dgm:prSet presAssocID="{2FA95C3F-7680-4DDF-8A46-7D195B16048F}" presName="radial" presStyleCnt="0">
        <dgm:presLayoutVars>
          <dgm:animLvl val="ctr"/>
        </dgm:presLayoutVars>
      </dgm:prSet>
      <dgm:spPr/>
    </dgm:pt>
    <dgm:pt modelId="{4F22C026-36EA-4376-9F96-1E3298081035}" type="pres">
      <dgm:prSet presAssocID="{1C356A03-BBF2-43CD-A5D9-D8CB35107CD0}" presName="centerShape" presStyleLbl="vennNode1" presStyleIdx="0" presStyleCnt="7" custScaleX="155698"/>
      <dgm:spPr/>
      <dgm:t>
        <a:bodyPr/>
        <a:lstStyle/>
        <a:p>
          <a:endParaRPr lang="fi-FI"/>
        </a:p>
      </dgm:t>
    </dgm:pt>
    <dgm:pt modelId="{9C34272A-4191-45B9-90DA-A9D256CFE343}" type="pres">
      <dgm:prSet presAssocID="{8FCE5DCC-1F1C-45E7-9F69-33F86520378F}" presName="node" presStyleLbl="vennNode1" presStyleIdx="1" presStyleCnt="7" custScaleX="1892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63E5BB-2C0D-49F8-AAEB-C3D620EAB346}" type="pres">
      <dgm:prSet presAssocID="{1D738F3B-8F34-4158-A3EA-A909A24C2D8B}" presName="node" presStyleLbl="vennNode1" presStyleIdx="2" presStyleCnt="7" custScaleX="189245" custRadScaleRad="151094" custRadScaleInc="94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2DEAD5-D756-42D6-B679-601026BA2A8A}" type="pres">
      <dgm:prSet presAssocID="{9BB406F6-C4D1-4D98-BFB4-5567F5D6B7AC}" presName="node" presStyleLbl="vennNode1" presStyleIdx="3" presStyleCnt="7" custScaleX="189245" custRadScaleRad="160204" custRadScaleInc="-2430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70EF5D-1932-4CC7-BDED-F2A136801A7F}" type="pres">
      <dgm:prSet presAssocID="{AE6624B4-9959-4F61-80B1-75CC27396135}" presName="node" presStyleLbl="vennNode1" presStyleIdx="4" presStyleCnt="7" custScaleX="1892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9D43EB1-6D36-4B42-93D9-FFC803B22051}" type="pres">
      <dgm:prSet presAssocID="{BF0B2430-16C8-4660-B64A-D37D0A879775}" presName="node" presStyleLbl="vennNode1" presStyleIdx="5" presStyleCnt="7" custScaleX="189245" custRadScaleRad="153580" custRadScaleInc="2317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610F142-D03D-4CB2-A435-40687A688AD0}" type="pres">
      <dgm:prSet presAssocID="{6E623030-BFFB-4B48-909B-9E8C3B6A92EB}" presName="node" presStyleLbl="vennNode1" presStyleIdx="6" presStyleCnt="7" custScaleX="189245" custRadScaleRad="154683" custRadScaleInc="-1324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9ADA28C-4D14-41EF-86F2-FD4562430576}" type="presOf" srcId="{AE6624B4-9959-4F61-80B1-75CC27396135}" destId="{F570EF5D-1932-4CC7-BDED-F2A136801A7F}" srcOrd="0" destOrd="0" presId="urn:microsoft.com/office/officeart/2005/8/layout/radial3"/>
    <dgm:cxn modelId="{A7C65989-BB96-464D-914B-A4A7364171E5}" type="presOf" srcId="{6E623030-BFFB-4B48-909B-9E8C3B6A92EB}" destId="{1610F142-D03D-4CB2-A435-40687A688AD0}" srcOrd="0" destOrd="0" presId="urn:microsoft.com/office/officeart/2005/8/layout/radial3"/>
    <dgm:cxn modelId="{F40FCBC6-E5CD-4451-BEF3-57A44976C437}" type="presOf" srcId="{1D738F3B-8F34-4158-A3EA-A909A24C2D8B}" destId="{EC63E5BB-2C0D-49F8-AAEB-C3D620EAB346}" srcOrd="0" destOrd="0" presId="urn:microsoft.com/office/officeart/2005/8/layout/radial3"/>
    <dgm:cxn modelId="{4B0007D6-C24E-43E5-99ED-51E40E9538CE}" srcId="{1C356A03-BBF2-43CD-A5D9-D8CB35107CD0}" destId="{1D738F3B-8F34-4158-A3EA-A909A24C2D8B}" srcOrd="1" destOrd="0" parTransId="{8019A144-94DB-4D57-9230-84B831F88824}" sibTransId="{532751CF-2A5F-4E30-9D9A-FB9409D35BFD}"/>
    <dgm:cxn modelId="{9C52F141-3128-4CE5-B376-652A08E67CB0}" srcId="{1C356A03-BBF2-43CD-A5D9-D8CB35107CD0}" destId="{AE6624B4-9959-4F61-80B1-75CC27396135}" srcOrd="3" destOrd="0" parTransId="{79DC891E-55CD-48F5-AAD4-F14BD141A4F0}" sibTransId="{968D2FD3-4F6E-4B87-AE4A-C0F64D88FA98}"/>
    <dgm:cxn modelId="{158927E0-F754-4764-862A-51E852E10BE5}" type="presOf" srcId="{1C356A03-BBF2-43CD-A5D9-D8CB35107CD0}" destId="{4F22C026-36EA-4376-9F96-1E3298081035}" srcOrd="0" destOrd="0" presId="urn:microsoft.com/office/officeart/2005/8/layout/radial3"/>
    <dgm:cxn modelId="{C332BB45-E2CD-4D6B-B05F-1D1532B1CABD}" type="presOf" srcId="{8FCE5DCC-1F1C-45E7-9F69-33F86520378F}" destId="{9C34272A-4191-45B9-90DA-A9D256CFE343}" srcOrd="0" destOrd="0" presId="urn:microsoft.com/office/officeart/2005/8/layout/radial3"/>
    <dgm:cxn modelId="{4E581371-0FC5-4217-912C-DD28D6B47DC0}" srcId="{1C356A03-BBF2-43CD-A5D9-D8CB35107CD0}" destId="{8FCE5DCC-1F1C-45E7-9F69-33F86520378F}" srcOrd="0" destOrd="0" parTransId="{7A3B14DD-2755-4F7E-98C3-7AB45253A7E4}" sibTransId="{0853C30E-05AE-437D-A453-2BB7237CC780}"/>
    <dgm:cxn modelId="{BB9E1C3F-AE34-4FB4-B022-454984F5D9BF}" srcId="{1C356A03-BBF2-43CD-A5D9-D8CB35107CD0}" destId="{6E623030-BFFB-4B48-909B-9E8C3B6A92EB}" srcOrd="5" destOrd="0" parTransId="{F83D8D38-DEEA-40F8-B52B-75FECC6DF6FD}" sibTransId="{4BAFFF48-2819-4051-99A1-B8F532EDAD5C}"/>
    <dgm:cxn modelId="{917F8C0E-532D-4A66-8D7A-01D0931B1900}" type="presOf" srcId="{9BB406F6-C4D1-4D98-BFB4-5567F5D6B7AC}" destId="{AD2DEAD5-D756-42D6-B679-601026BA2A8A}" srcOrd="0" destOrd="0" presId="urn:microsoft.com/office/officeart/2005/8/layout/radial3"/>
    <dgm:cxn modelId="{39F41160-24DB-433F-B9BE-7E2E78B32FF5}" srcId="{1C356A03-BBF2-43CD-A5D9-D8CB35107CD0}" destId="{BF0B2430-16C8-4660-B64A-D37D0A879775}" srcOrd="4" destOrd="0" parTransId="{71731608-CFAD-4F7E-BA9D-62A7202AE3B9}" sibTransId="{A06EE264-2F7C-4ADD-835F-5896A281E18E}"/>
    <dgm:cxn modelId="{D1E887E3-ADAB-46EB-BC4C-D6486EDD9CB3}" srcId="{2FA95C3F-7680-4DDF-8A46-7D195B16048F}" destId="{1C356A03-BBF2-43CD-A5D9-D8CB35107CD0}" srcOrd="0" destOrd="0" parTransId="{AC8DFEEA-A68D-44DC-9EAD-DC72A669816F}" sibTransId="{D5620F0C-8CAA-4696-B881-0C5E332520F9}"/>
    <dgm:cxn modelId="{006F58EB-D4D8-47A5-8E8F-1719A3762D91}" type="presOf" srcId="{BF0B2430-16C8-4660-B64A-D37D0A879775}" destId="{69D43EB1-6D36-4B42-93D9-FFC803B22051}" srcOrd="0" destOrd="0" presId="urn:microsoft.com/office/officeart/2005/8/layout/radial3"/>
    <dgm:cxn modelId="{6797F612-C313-4488-9DBA-15BD9B896153}" srcId="{1C356A03-BBF2-43CD-A5D9-D8CB35107CD0}" destId="{9BB406F6-C4D1-4D98-BFB4-5567F5D6B7AC}" srcOrd="2" destOrd="0" parTransId="{8A8A0E0F-A90A-43CF-9809-DE9C33228DD6}" sibTransId="{10BDE003-0CFF-4F64-AB04-50274E03B9E3}"/>
    <dgm:cxn modelId="{85B1596D-2216-426A-A9FE-399D5DFE50E4}" type="presOf" srcId="{2FA95C3F-7680-4DDF-8A46-7D195B16048F}" destId="{6E06D270-1877-41D2-A64B-600F454F1856}" srcOrd="0" destOrd="0" presId="urn:microsoft.com/office/officeart/2005/8/layout/radial3"/>
    <dgm:cxn modelId="{7CAEF454-E792-422F-A9DC-A2AE2EACF3F9}" type="presParOf" srcId="{6E06D270-1877-41D2-A64B-600F454F1856}" destId="{85C36321-3C20-4EAE-9CE4-8F6E852670F7}" srcOrd="0" destOrd="0" presId="urn:microsoft.com/office/officeart/2005/8/layout/radial3"/>
    <dgm:cxn modelId="{7754146C-27CC-424B-959B-5EC23A108A04}" type="presParOf" srcId="{85C36321-3C20-4EAE-9CE4-8F6E852670F7}" destId="{4F22C026-36EA-4376-9F96-1E3298081035}" srcOrd="0" destOrd="0" presId="urn:microsoft.com/office/officeart/2005/8/layout/radial3"/>
    <dgm:cxn modelId="{E68D1B68-1712-486B-AE06-16CE5E13481F}" type="presParOf" srcId="{85C36321-3C20-4EAE-9CE4-8F6E852670F7}" destId="{9C34272A-4191-45B9-90DA-A9D256CFE343}" srcOrd="1" destOrd="0" presId="urn:microsoft.com/office/officeart/2005/8/layout/radial3"/>
    <dgm:cxn modelId="{8EB14F6E-55C6-455F-8BCE-763276DA55C5}" type="presParOf" srcId="{85C36321-3C20-4EAE-9CE4-8F6E852670F7}" destId="{EC63E5BB-2C0D-49F8-AAEB-C3D620EAB346}" srcOrd="2" destOrd="0" presId="urn:microsoft.com/office/officeart/2005/8/layout/radial3"/>
    <dgm:cxn modelId="{618C6B71-B6EE-4FD3-9081-C67C51A049B9}" type="presParOf" srcId="{85C36321-3C20-4EAE-9CE4-8F6E852670F7}" destId="{AD2DEAD5-D756-42D6-B679-601026BA2A8A}" srcOrd="3" destOrd="0" presId="urn:microsoft.com/office/officeart/2005/8/layout/radial3"/>
    <dgm:cxn modelId="{39CC9AF3-D580-4757-8560-DE7ABA78F811}" type="presParOf" srcId="{85C36321-3C20-4EAE-9CE4-8F6E852670F7}" destId="{F570EF5D-1932-4CC7-BDED-F2A136801A7F}" srcOrd="4" destOrd="0" presId="urn:microsoft.com/office/officeart/2005/8/layout/radial3"/>
    <dgm:cxn modelId="{549A1851-2FA9-4953-93CB-F71ED2521D65}" type="presParOf" srcId="{85C36321-3C20-4EAE-9CE4-8F6E852670F7}" destId="{69D43EB1-6D36-4B42-93D9-FFC803B22051}" srcOrd="5" destOrd="0" presId="urn:microsoft.com/office/officeart/2005/8/layout/radial3"/>
    <dgm:cxn modelId="{44D05461-062E-443F-B9F3-71F9C4A49CA6}" type="presParOf" srcId="{85C36321-3C20-4EAE-9CE4-8F6E852670F7}" destId="{1610F142-D03D-4CB2-A435-40687A688AD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4E4A94-43F2-4879-BB6E-4087F2522F7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5CBF863-FF89-49CD-B7B5-5DB6009BB4CB}">
      <dgm:prSet phldrT="[Teksti]" phldr="1"/>
      <dgm:spPr/>
      <dgm:t>
        <a:bodyPr/>
        <a:lstStyle/>
        <a:p>
          <a:endParaRPr lang="fi-FI" dirty="0"/>
        </a:p>
      </dgm:t>
    </dgm:pt>
    <dgm:pt modelId="{8D5D1068-42A4-4C44-9566-8473EDC7532A}" type="parTrans" cxnId="{CEB932F1-9853-419B-A765-099A0C1F51CD}">
      <dgm:prSet/>
      <dgm:spPr/>
      <dgm:t>
        <a:bodyPr/>
        <a:lstStyle/>
        <a:p>
          <a:endParaRPr lang="fi-FI"/>
        </a:p>
      </dgm:t>
    </dgm:pt>
    <dgm:pt modelId="{080B1229-AEE9-4468-9CDF-552D1A478B88}" type="sibTrans" cxnId="{CEB932F1-9853-419B-A765-099A0C1F51CD}">
      <dgm:prSet/>
      <dgm:spPr/>
      <dgm:t>
        <a:bodyPr/>
        <a:lstStyle/>
        <a:p>
          <a:endParaRPr lang="fi-FI"/>
        </a:p>
      </dgm:t>
    </dgm:pt>
    <dgm:pt modelId="{7EB9B02B-3C08-4F90-9DE7-163E935404FA}">
      <dgm:prSet phldrT="[Teksti]"/>
      <dgm:spPr/>
      <dgm:t>
        <a:bodyPr/>
        <a:lstStyle/>
        <a:p>
          <a:r>
            <a:rPr lang="fi-FI" dirty="0" smtClean="0"/>
            <a:t>Hyvin toimivat oppimisympäristöt edistävät vuorovaikutusta, osallistumista ja yhteisöllistä tiedon rakentamista.</a:t>
          </a:r>
          <a:endParaRPr lang="fi-FI" dirty="0"/>
        </a:p>
      </dgm:t>
    </dgm:pt>
    <dgm:pt modelId="{97B363FA-7C4B-4F1E-8AF8-888EB8FFC625}" type="parTrans" cxnId="{7C77285F-F04C-453D-9E63-7B6F62EFD56F}">
      <dgm:prSet/>
      <dgm:spPr/>
      <dgm:t>
        <a:bodyPr/>
        <a:lstStyle/>
        <a:p>
          <a:endParaRPr lang="fi-FI"/>
        </a:p>
      </dgm:t>
    </dgm:pt>
    <dgm:pt modelId="{748E0355-CDC6-4C91-8EC5-2EAD1D27F594}" type="sibTrans" cxnId="{7C77285F-F04C-453D-9E63-7B6F62EFD56F}">
      <dgm:prSet/>
      <dgm:spPr/>
      <dgm:t>
        <a:bodyPr/>
        <a:lstStyle/>
        <a:p>
          <a:endParaRPr lang="fi-FI"/>
        </a:p>
      </dgm:t>
    </dgm:pt>
    <dgm:pt modelId="{EA5BA831-6995-4E4F-9354-3E1FBDDE70D5}">
      <dgm:prSet phldrT="[Teksti]"/>
      <dgm:spPr/>
      <dgm:t>
        <a:bodyPr/>
        <a:lstStyle/>
        <a:p>
          <a:r>
            <a:rPr lang="fi-FI" dirty="0" smtClean="0"/>
            <a:t>Oppimisympäristöjen tulee tarjota mahdollisuuksia luoviin ratkaisuihin sekä asioiden tarkasteluun ja tutkimiseen eri näkökulmista. </a:t>
          </a:r>
          <a:endParaRPr lang="fi-FI" dirty="0"/>
        </a:p>
      </dgm:t>
    </dgm:pt>
    <dgm:pt modelId="{BD86C846-791D-4DDA-A323-EC8C553654D8}" type="parTrans" cxnId="{D67D7745-E7BA-4E93-BFF2-8CD10524F7B1}">
      <dgm:prSet/>
      <dgm:spPr/>
      <dgm:t>
        <a:bodyPr/>
        <a:lstStyle/>
        <a:p>
          <a:endParaRPr lang="fi-FI"/>
        </a:p>
      </dgm:t>
    </dgm:pt>
    <dgm:pt modelId="{908FB7FB-C901-4149-BAFB-939E0DE50716}" type="sibTrans" cxnId="{D67D7745-E7BA-4E93-BFF2-8CD10524F7B1}">
      <dgm:prSet/>
      <dgm:spPr/>
      <dgm:t>
        <a:bodyPr/>
        <a:lstStyle/>
        <a:p>
          <a:endParaRPr lang="fi-FI"/>
        </a:p>
      </dgm:t>
    </dgm:pt>
    <dgm:pt modelId="{06DE96CA-7F01-4E6C-A470-0151C67DF54C}">
      <dgm:prSet phldrT="[Teksti]"/>
      <dgm:spPr/>
      <dgm:t>
        <a:bodyPr/>
        <a:lstStyle/>
        <a:p>
          <a:r>
            <a:rPr lang="fi-FI" dirty="0" smtClean="0"/>
            <a:t>Oppimisympäristöjen valinnassa otetaan huomioon, että oppilaat oppivat uusia tietoja ja taitoja myös koulun ulkopuolella.</a:t>
          </a:r>
          <a:endParaRPr lang="fi-FI" dirty="0"/>
        </a:p>
      </dgm:t>
    </dgm:pt>
    <dgm:pt modelId="{E046988E-DC3F-4502-A337-EC16C2D93223}" type="parTrans" cxnId="{7077CD18-B5FC-40E2-839E-8DBFA5E8EC58}">
      <dgm:prSet/>
      <dgm:spPr/>
      <dgm:t>
        <a:bodyPr/>
        <a:lstStyle/>
        <a:p>
          <a:endParaRPr lang="fi-FI"/>
        </a:p>
      </dgm:t>
    </dgm:pt>
    <dgm:pt modelId="{83E31CBB-4CD4-4797-8233-8D693F7D1042}" type="sibTrans" cxnId="{7077CD18-B5FC-40E2-839E-8DBFA5E8EC58}">
      <dgm:prSet/>
      <dgm:spPr/>
      <dgm:t>
        <a:bodyPr/>
        <a:lstStyle/>
        <a:p>
          <a:endParaRPr lang="fi-FI"/>
        </a:p>
      </dgm:t>
    </dgm:pt>
    <dgm:pt modelId="{23C8EA23-F91B-49AE-80D9-6A2D671B42BC}">
      <dgm:prSet phldrT="[Teksti]"/>
      <dgm:spPr/>
      <dgm:t>
        <a:bodyPr/>
        <a:lstStyle/>
        <a:p>
          <a:r>
            <a:rPr lang="fi-FI" dirty="0" smtClean="0"/>
            <a:t>Koulun tilaratkaisuilla kalusteineen, varusteineen ja välineineen on mahdollista tukea opetuksen pedagogista kehittämistä ja oppilaiden aktiivista osallistumista. </a:t>
          </a:r>
          <a:endParaRPr lang="fi-FI" dirty="0"/>
        </a:p>
      </dgm:t>
    </dgm:pt>
    <dgm:pt modelId="{8F4D90F7-19DF-4887-A9E8-A7505D65CA29}" type="parTrans" cxnId="{B7FE6214-B41E-4E72-822E-98950949656A}">
      <dgm:prSet/>
      <dgm:spPr/>
      <dgm:t>
        <a:bodyPr/>
        <a:lstStyle/>
        <a:p>
          <a:endParaRPr lang="fi-FI"/>
        </a:p>
      </dgm:t>
    </dgm:pt>
    <dgm:pt modelId="{C622C930-03AE-4A0C-8C82-E4FAEF7E7159}" type="sibTrans" cxnId="{B7FE6214-B41E-4E72-822E-98950949656A}">
      <dgm:prSet/>
      <dgm:spPr/>
      <dgm:t>
        <a:bodyPr/>
        <a:lstStyle/>
        <a:p>
          <a:endParaRPr lang="fi-FI"/>
        </a:p>
      </dgm:t>
    </dgm:pt>
    <dgm:pt modelId="{A571974E-3F97-4E6D-A70B-5C85921DF23C}" type="pres">
      <dgm:prSet presAssocID="{BA4E4A94-43F2-4879-BB6E-4087F2522F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4DDB13F-EE2D-460B-BC99-F1F4103A1C07}" type="pres">
      <dgm:prSet presAssocID="{BA4E4A94-43F2-4879-BB6E-4087F2522F7C}" presName="radial" presStyleCnt="0">
        <dgm:presLayoutVars>
          <dgm:animLvl val="ctr"/>
        </dgm:presLayoutVars>
      </dgm:prSet>
      <dgm:spPr/>
    </dgm:pt>
    <dgm:pt modelId="{6F3B0A5B-3DDD-4D51-AB4B-C7B81601ADE1}" type="pres">
      <dgm:prSet presAssocID="{D5CBF863-FF89-49CD-B7B5-5DB6009BB4CB}" presName="centerShape" presStyleLbl="vennNode1" presStyleIdx="0" presStyleCnt="5" custScaleX="50470" custScaleY="180282" custLinFactNeighborX="-66750" custLinFactNeighborY="1484"/>
      <dgm:spPr/>
      <dgm:t>
        <a:bodyPr/>
        <a:lstStyle/>
        <a:p>
          <a:endParaRPr lang="fi-FI"/>
        </a:p>
      </dgm:t>
    </dgm:pt>
    <dgm:pt modelId="{DB5AB3B0-8F11-450E-A598-E080732D23E4}" type="pres">
      <dgm:prSet presAssocID="{7EB9B02B-3C08-4F90-9DE7-163E935404FA}" presName="node" presStyleLbl="vennNode1" presStyleIdx="1" presStyleCnt="5" custScaleX="335191" custRadScaleRad="100851" custRadScaleInc="-795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D468E4-191D-4EF9-A291-A6AC21987A8E}" type="pres">
      <dgm:prSet presAssocID="{EA5BA831-6995-4E4F-9354-3E1FBDDE70D5}" presName="node" presStyleLbl="vennNode1" presStyleIdx="2" presStyleCnt="5" custScaleX="402857" custRadScaleRad="41603" custRadScaleInc="-6432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1CA21CA-05A4-423A-BD26-6767B9C88448}" type="pres">
      <dgm:prSet presAssocID="{06DE96CA-7F01-4E6C-A470-0151C67DF54C}" presName="node" presStyleLbl="vennNode1" presStyleIdx="3" presStyleCnt="5" custScaleX="385373" custRadScaleRad="33796" custRadScaleInc="-3212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542693-D11F-485C-88A7-B42974A56C30}" type="pres">
      <dgm:prSet presAssocID="{23C8EA23-F91B-49AE-80D9-6A2D671B42BC}" presName="node" presStyleLbl="vennNode1" presStyleIdx="4" presStyleCnt="5" custScaleX="391919" custRadScaleRad="96741" custRadScaleInc="-10698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5C0CBA0-D6EB-4601-A5EC-9FA806691C03}" type="presOf" srcId="{06DE96CA-7F01-4E6C-A470-0151C67DF54C}" destId="{81CA21CA-05A4-423A-BD26-6767B9C88448}" srcOrd="0" destOrd="0" presId="urn:microsoft.com/office/officeart/2005/8/layout/radial3"/>
    <dgm:cxn modelId="{91A9535B-9675-496E-B5B7-A12450F53A2F}" type="presOf" srcId="{7EB9B02B-3C08-4F90-9DE7-163E935404FA}" destId="{DB5AB3B0-8F11-450E-A598-E080732D23E4}" srcOrd="0" destOrd="0" presId="urn:microsoft.com/office/officeart/2005/8/layout/radial3"/>
    <dgm:cxn modelId="{CEB932F1-9853-419B-A765-099A0C1F51CD}" srcId="{BA4E4A94-43F2-4879-BB6E-4087F2522F7C}" destId="{D5CBF863-FF89-49CD-B7B5-5DB6009BB4CB}" srcOrd="0" destOrd="0" parTransId="{8D5D1068-42A4-4C44-9566-8473EDC7532A}" sibTransId="{080B1229-AEE9-4468-9CDF-552D1A478B88}"/>
    <dgm:cxn modelId="{7C77285F-F04C-453D-9E63-7B6F62EFD56F}" srcId="{D5CBF863-FF89-49CD-B7B5-5DB6009BB4CB}" destId="{7EB9B02B-3C08-4F90-9DE7-163E935404FA}" srcOrd="0" destOrd="0" parTransId="{97B363FA-7C4B-4F1E-8AF8-888EB8FFC625}" sibTransId="{748E0355-CDC6-4C91-8EC5-2EAD1D27F594}"/>
    <dgm:cxn modelId="{3976719A-881F-46FB-9DAA-72E290DDA44D}" type="presOf" srcId="{BA4E4A94-43F2-4879-BB6E-4087F2522F7C}" destId="{A571974E-3F97-4E6D-A70B-5C85921DF23C}" srcOrd="0" destOrd="0" presId="urn:microsoft.com/office/officeart/2005/8/layout/radial3"/>
    <dgm:cxn modelId="{1DA12960-E635-41C4-B181-EC8EDEE3999F}" type="presOf" srcId="{23C8EA23-F91B-49AE-80D9-6A2D671B42BC}" destId="{49542693-D11F-485C-88A7-B42974A56C30}" srcOrd="0" destOrd="0" presId="urn:microsoft.com/office/officeart/2005/8/layout/radial3"/>
    <dgm:cxn modelId="{D67D7745-E7BA-4E93-BFF2-8CD10524F7B1}" srcId="{D5CBF863-FF89-49CD-B7B5-5DB6009BB4CB}" destId="{EA5BA831-6995-4E4F-9354-3E1FBDDE70D5}" srcOrd="1" destOrd="0" parTransId="{BD86C846-791D-4DDA-A323-EC8C553654D8}" sibTransId="{908FB7FB-C901-4149-BAFB-939E0DE50716}"/>
    <dgm:cxn modelId="{59F4103D-0A85-47C6-BB87-7AFF85998B8E}" type="presOf" srcId="{EA5BA831-6995-4E4F-9354-3E1FBDDE70D5}" destId="{28D468E4-191D-4EF9-A291-A6AC21987A8E}" srcOrd="0" destOrd="0" presId="urn:microsoft.com/office/officeart/2005/8/layout/radial3"/>
    <dgm:cxn modelId="{7077CD18-B5FC-40E2-839E-8DBFA5E8EC58}" srcId="{D5CBF863-FF89-49CD-B7B5-5DB6009BB4CB}" destId="{06DE96CA-7F01-4E6C-A470-0151C67DF54C}" srcOrd="2" destOrd="0" parTransId="{E046988E-DC3F-4502-A337-EC16C2D93223}" sibTransId="{83E31CBB-4CD4-4797-8233-8D693F7D1042}"/>
    <dgm:cxn modelId="{235D0036-9CEC-4747-B591-F9674053E954}" type="presOf" srcId="{D5CBF863-FF89-49CD-B7B5-5DB6009BB4CB}" destId="{6F3B0A5B-3DDD-4D51-AB4B-C7B81601ADE1}" srcOrd="0" destOrd="0" presId="urn:microsoft.com/office/officeart/2005/8/layout/radial3"/>
    <dgm:cxn modelId="{B7FE6214-B41E-4E72-822E-98950949656A}" srcId="{D5CBF863-FF89-49CD-B7B5-5DB6009BB4CB}" destId="{23C8EA23-F91B-49AE-80D9-6A2D671B42BC}" srcOrd="3" destOrd="0" parTransId="{8F4D90F7-19DF-4887-A9E8-A7505D65CA29}" sibTransId="{C622C930-03AE-4A0C-8C82-E4FAEF7E7159}"/>
    <dgm:cxn modelId="{3F9D029C-190C-49E8-8D6E-D80685D49FB9}" type="presParOf" srcId="{A571974E-3F97-4E6D-A70B-5C85921DF23C}" destId="{E4DDB13F-EE2D-460B-BC99-F1F4103A1C07}" srcOrd="0" destOrd="0" presId="urn:microsoft.com/office/officeart/2005/8/layout/radial3"/>
    <dgm:cxn modelId="{83C08386-1BC4-4C25-AF7C-FF7B1339098D}" type="presParOf" srcId="{E4DDB13F-EE2D-460B-BC99-F1F4103A1C07}" destId="{6F3B0A5B-3DDD-4D51-AB4B-C7B81601ADE1}" srcOrd="0" destOrd="0" presId="urn:microsoft.com/office/officeart/2005/8/layout/radial3"/>
    <dgm:cxn modelId="{8ECD65F7-3AFA-41C6-8B76-C99B988B54B9}" type="presParOf" srcId="{E4DDB13F-EE2D-460B-BC99-F1F4103A1C07}" destId="{DB5AB3B0-8F11-450E-A598-E080732D23E4}" srcOrd="1" destOrd="0" presId="urn:microsoft.com/office/officeart/2005/8/layout/radial3"/>
    <dgm:cxn modelId="{18D07203-1CD3-40BD-953F-A4F04B6592F6}" type="presParOf" srcId="{E4DDB13F-EE2D-460B-BC99-F1F4103A1C07}" destId="{28D468E4-191D-4EF9-A291-A6AC21987A8E}" srcOrd="2" destOrd="0" presId="urn:microsoft.com/office/officeart/2005/8/layout/radial3"/>
    <dgm:cxn modelId="{419A6EFB-29B2-4409-B0D8-4A4903378F4C}" type="presParOf" srcId="{E4DDB13F-EE2D-460B-BC99-F1F4103A1C07}" destId="{81CA21CA-05A4-423A-BD26-6767B9C88448}" srcOrd="3" destOrd="0" presId="urn:microsoft.com/office/officeart/2005/8/layout/radial3"/>
    <dgm:cxn modelId="{C133DC2A-F9FC-4F8D-A850-7472AC81BD16}" type="presParOf" srcId="{E4DDB13F-EE2D-460B-BC99-F1F4103A1C07}" destId="{49542693-D11F-485C-88A7-B42974A56C3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2C026-36EA-4376-9F96-1E3298081035}">
      <dsp:nvSpPr>
        <dsp:cNvPr id="0" name=""/>
        <dsp:cNvSpPr/>
      </dsp:nvSpPr>
      <dsp:spPr>
        <a:xfrm>
          <a:off x="1944213" y="1058180"/>
          <a:ext cx="4104460" cy="26361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700" kern="1200" dirty="0" smtClean="0"/>
            <a:t>OPPILAS ON AKTIIVINEN TOIMIJA</a:t>
          </a:r>
          <a:endParaRPr lang="fi-FI" sz="3700" kern="1200" dirty="0"/>
        </a:p>
      </dsp:txBody>
      <dsp:txXfrm>
        <a:off x="1944213" y="1058180"/>
        <a:ext cx="4104460" cy="2636167"/>
      </dsp:txXfrm>
    </dsp:sp>
    <dsp:sp modelId="{9C34272A-4191-45B9-90DA-A9D256CFE343}">
      <dsp:nvSpPr>
        <dsp:cNvPr id="0" name=""/>
        <dsp:cNvSpPr/>
      </dsp:nvSpPr>
      <dsp:spPr>
        <a:xfrm>
          <a:off x="2749240" y="470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OPPIMISEN ILO</a:t>
          </a:r>
          <a:endParaRPr lang="fi-FI" sz="2100" kern="1200" dirty="0"/>
        </a:p>
      </dsp:txBody>
      <dsp:txXfrm>
        <a:off x="2749240" y="470"/>
        <a:ext cx="2494407" cy="1318083"/>
      </dsp:txXfrm>
    </dsp:sp>
    <dsp:sp modelId="{EC63E5BB-2C0D-49F8-AAEB-C3D620EAB346}">
      <dsp:nvSpPr>
        <dsp:cNvPr id="0" name=""/>
        <dsp:cNvSpPr/>
      </dsp:nvSpPr>
      <dsp:spPr>
        <a:xfrm>
          <a:off x="5112564" y="648083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KEHOLLISUUS</a:t>
          </a:r>
          <a:endParaRPr lang="fi-FI" sz="2100" kern="1200" dirty="0"/>
        </a:p>
      </dsp:txBody>
      <dsp:txXfrm>
        <a:off x="5112564" y="648083"/>
        <a:ext cx="2494407" cy="1318083"/>
      </dsp:txXfrm>
    </dsp:sp>
    <dsp:sp modelId="{AD2DEAD5-D756-42D6-B679-601026BA2A8A}">
      <dsp:nvSpPr>
        <dsp:cNvPr id="0" name=""/>
        <dsp:cNvSpPr/>
      </dsp:nvSpPr>
      <dsp:spPr>
        <a:xfrm>
          <a:off x="5400602" y="2448285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ERI AISTIEN KÄYTTÖ</a:t>
          </a:r>
          <a:endParaRPr lang="fi-FI" sz="2100" kern="1200" dirty="0"/>
        </a:p>
      </dsp:txBody>
      <dsp:txXfrm>
        <a:off x="5400602" y="2448285"/>
        <a:ext cx="2494407" cy="1318083"/>
      </dsp:txXfrm>
    </dsp:sp>
    <dsp:sp modelId="{F570EF5D-1932-4CC7-BDED-F2A136801A7F}">
      <dsp:nvSpPr>
        <dsp:cNvPr id="0" name=""/>
        <dsp:cNvSpPr/>
      </dsp:nvSpPr>
      <dsp:spPr>
        <a:xfrm>
          <a:off x="2749240" y="3433973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VUORO-VAIKUTUS</a:t>
          </a:r>
          <a:endParaRPr lang="fi-FI" sz="2100" kern="1200" dirty="0"/>
        </a:p>
      </dsp:txBody>
      <dsp:txXfrm>
        <a:off x="2749240" y="3433973"/>
        <a:ext cx="2494407" cy="1318083"/>
      </dsp:txXfrm>
    </dsp:sp>
    <dsp:sp modelId="{69D43EB1-6D36-4B42-93D9-FFC803B22051}">
      <dsp:nvSpPr>
        <dsp:cNvPr id="0" name=""/>
        <dsp:cNvSpPr/>
      </dsp:nvSpPr>
      <dsp:spPr>
        <a:xfrm>
          <a:off x="216029" y="2448271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YHDESSÄ TEKEMINEN</a:t>
          </a:r>
          <a:endParaRPr lang="fi-FI" sz="2100" kern="1200" dirty="0"/>
        </a:p>
      </dsp:txBody>
      <dsp:txXfrm>
        <a:off x="216029" y="2448271"/>
        <a:ext cx="2494407" cy="1318083"/>
      </dsp:txXfrm>
    </dsp:sp>
    <dsp:sp modelId="{1610F142-D03D-4CB2-A435-40687A688AD0}">
      <dsp:nvSpPr>
        <dsp:cNvPr id="0" name=""/>
        <dsp:cNvSpPr/>
      </dsp:nvSpPr>
      <dsp:spPr>
        <a:xfrm>
          <a:off x="288034" y="720091"/>
          <a:ext cx="2494407" cy="1318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PALAUTE</a:t>
          </a:r>
          <a:endParaRPr lang="fi-FI" sz="2100" kern="1200" dirty="0"/>
        </a:p>
      </dsp:txBody>
      <dsp:txXfrm>
        <a:off x="288034" y="720091"/>
        <a:ext cx="2494407" cy="13180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3B0A5B-3DDD-4D51-AB4B-C7B81601ADE1}">
      <dsp:nvSpPr>
        <dsp:cNvPr id="0" name=""/>
        <dsp:cNvSpPr/>
      </dsp:nvSpPr>
      <dsp:spPr>
        <a:xfrm>
          <a:off x="0" y="397142"/>
          <a:ext cx="1554466" cy="55526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500" kern="1200" dirty="0"/>
        </a:p>
      </dsp:txBody>
      <dsp:txXfrm>
        <a:off x="0" y="397142"/>
        <a:ext cx="1554466" cy="5552649"/>
      </dsp:txXfrm>
    </dsp:sp>
    <dsp:sp modelId="{DB5AB3B0-8F11-450E-A598-E080732D23E4}">
      <dsp:nvSpPr>
        <dsp:cNvPr id="0" name=""/>
        <dsp:cNvSpPr/>
      </dsp:nvSpPr>
      <dsp:spPr>
        <a:xfrm>
          <a:off x="1008126" y="0"/>
          <a:ext cx="5161908" cy="15399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Hyvin toimivat oppimisympäristöt edistävät vuorovaikutusta, osallistumista ja yhteisöllistä tiedon rakentamista.</a:t>
          </a:r>
          <a:endParaRPr lang="fi-FI" sz="1500" kern="1200" dirty="0"/>
        </a:p>
      </dsp:txBody>
      <dsp:txXfrm>
        <a:off x="1008126" y="0"/>
        <a:ext cx="5161908" cy="1539990"/>
      </dsp:txXfrm>
    </dsp:sp>
    <dsp:sp modelId="{28D468E4-191D-4EF9-A291-A6AC21987A8E}">
      <dsp:nvSpPr>
        <dsp:cNvPr id="0" name=""/>
        <dsp:cNvSpPr/>
      </dsp:nvSpPr>
      <dsp:spPr>
        <a:xfrm>
          <a:off x="1296143" y="1512166"/>
          <a:ext cx="6203957" cy="15399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Oppimisympäristöjen tulee tarjota mahdollisuuksia luoviin ratkaisuihin sekä asioiden tarkasteluun ja tutkimiseen eri näkökulmista. </a:t>
          </a:r>
          <a:endParaRPr lang="fi-FI" sz="1500" kern="1200" dirty="0"/>
        </a:p>
      </dsp:txBody>
      <dsp:txXfrm>
        <a:off x="1296143" y="1512166"/>
        <a:ext cx="6203957" cy="1539990"/>
      </dsp:txXfrm>
    </dsp:sp>
    <dsp:sp modelId="{81CA21CA-05A4-423A-BD26-6767B9C88448}">
      <dsp:nvSpPr>
        <dsp:cNvPr id="0" name=""/>
        <dsp:cNvSpPr/>
      </dsp:nvSpPr>
      <dsp:spPr>
        <a:xfrm>
          <a:off x="1296139" y="3024338"/>
          <a:ext cx="5934706" cy="15399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Oppimisympäristöjen valinnassa otetaan huomioon, että oppilaat oppivat uusia tietoja ja taitoja myös koulun ulkopuolella.</a:t>
          </a:r>
          <a:endParaRPr lang="fi-FI" sz="1500" kern="1200" dirty="0"/>
        </a:p>
      </dsp:txBody>
      <dsp:txXfrm>
        <a:off x="1296139" y="3024338"/>
        <a:ext cx="5934706" cy="1539990"/>
      </dsp:txXfrm>
    </dsp:sp>
    <dsp:sp modelId="{49542693-D11F-485C-88A7-B42974A56C30}">
      <dsp:nvSpPr>
        <dsp:cNvPr id="0" name=""/>
        <dsp:cNvSpPr/>
      </dsp:nvSpPr>
      <dsp:spPr>
        <a:xfrm>
          <a:off x="1111502" y="4577397"/>
          <a:ext cx="6035513" cy="15399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Koulun tilaratkaisuilla kalusteineen, varusteineen ja välineineen on mahdollista tukea opetuksen pedagogista kehittämistä ja oppilaiden aktiivista osallistumista. </a:t>
          </a:r>
          <a:endParaRPr lang="fi-FI" sz="1500" kern="1200" dirty="0"/>
        </a:p>
      </dsp:txBody>
      <dsp:txXfrm>
        <a:off x="1111502" y="4577397"/>
        <a:ext cx="6035513" cy="153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78065A-E47D-4075-A7F3-EC8ABF4E36E1}" type="datetimeFigureOut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01A723-7815-4E37-B0AA-9778E8E5CB9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286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6ECFD5-12FD-44A5-9913-1B5454ED4F18}" type="slidenum">
              <a:rPr lang="fi-FI" smtClean="0"/>
              <a:pPr/>
              <a:t>2</a:t>
            </a:fld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orakulmi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orakulmi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orakulmi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Suorakulmi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i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i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i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22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14D3-3EB9-4063-BE8B-5954A25733D5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23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24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212D-D825-4A0D-BB19-8C4BAEC563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2CDC-0BA5-4928-AE71-D839A4DF8224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0AF9-83A4-44BE-9810-50AE95EB2E8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CF12-CD78-4918-B63A-560632AD0FAC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6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084E-D16A-4047-BA58-0C45FB0572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69F36B-F072-4C53-A872-0B2C68D44965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5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8E24BD-A39A-472F-99EA-D9F32AFC5B7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uorakulmi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uorakulmi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uorakulmi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uorakulmi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i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i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i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i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i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219E2-F3A7-4CFA-97E9-DFD03D9BEAFD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21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22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020D-33BC-43B8-81C6-74966EB1B3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AEE9-59B5-4C89-BA73-7B614913C5D2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7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4DEE-1776-4981-9363-9DFE174B73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84CE-6A79-4EFB-8DFD-A95A9105F05C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9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614B-C17C-496B-B8E7-08E834A442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9C6BEA-EBEC-412D-A47B-17E1BA0CAD32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4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5870CA-0E09-4D5D-9A8E-70F24447EC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5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E435-572A-450F-BEC7-D8D1B8200E8A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4" name="Dian numeron paikkamerkki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07CB2-52B1-4F23-B859-27FC0F2BA80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uora yhdysviiv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uorakulmi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2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CB43DD-5FD0-4F96-BF71-86FA064D0AF0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13" name="Dian numeron paikkamerkki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CBAD37-4326-4A53-A876-61B02AEC41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Alatunnisteen paikkamerk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 yhdysviiv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i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Suorakulmi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US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431B7E5-605C-4C1B-96BB-4C80F5D47E23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13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DF1CAE-D8B4-4EC3-8701-516CA1A9DC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4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8" name="Tekstin paikkamerkki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smtClean="0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F85FD-C6C5-4088-8762-FC0F1647E4EB}" type="datetime1">
              <a:rPr lang="fi-FI"/>
              <a:pPr>
                <a:defRPr/>
              </a:pPr>
              <a:t>8.8.2016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LIIKKUVA KOULU JA OPS 2016</a:t>
            </a:r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10FFA-970E-4B7A-938A-FDF2CCC67B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3" r:id="rId4"/>
    <p:sldLayoutId id="2147483764" r:id="rId5"/>
    <p:sldLayoutId id="2147483771" r:id="rId6"/>
    <p:sldLayoutId id="2147483765" r:id="rId7"/>
    <p:sldLayoutId id="2147483772" r:id="rId8"/>
    <p:sldLayoutId id="2147483773" r:id="rId9"/>
    <p:sldLayoutId id="2147483766" r:id="rId10"/>
    <p:sldLayoutId id="214748376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BA3E1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E6B1A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BADAB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opata.fi/" TargetMode="External"/><Relationship Id="rId2" Type="http://schemas.openxmlformats.org/officeDocument/2006/relationships/hyperlink" Target="http://www.liikkuvakoulu.fi/ops201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7467600" cy="2232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i-FI" dirty="0" err="1" smtClean="0"/>
              <a:t>Ops</a:t>
            </a:r>
            <a:r>
              <a:rPr lang="fi-FI" dirty="0" smtClean="0"/>
              <a:t> 2016</a:t>
            </a:r>
            <a:br>
              <a:rPr lang="fi-FI" dirty="0" smtClean="0"/>
            </a:br>
            <a:r>
              <a:rPr lang="fi-FI" dirty="0" smtClean="0"/>
              <a:t>	Haaste </a:t>
            </a:r>
            <a:br>
              <a:rPr lang="fi-FI" dirty="0" smtClean="0"/>
            </a:br>
            <a:r>
              <a:rPr lang="fi-FI" dirty="0" smtClean="0"/>
              <a:t>		mahdollisuus</a:t>
            </a:r>
            <a:br>
              <a:rPr lang="fi-FI" dirty="0" smtClean="0"/>
            </a:br>
            <a:r>
              <a:rPr lang="fi-FI" dirty="0" smtClean="0"/>
              <a:t>			hyppy johonkin uuteen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5830888" y="2818186"/>
            <a:ext cx="5043064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2924175"/>
            <a:ext cx="2112963" cy="325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OPPIVA YHTEISÖ TOIMINTAKULTTÚURIN YTIMENÄ</a:t>
            </a:r>
            <a:endParaRPr lang="fi-FI" dirty="0"/>
          </a:p>
        </p:txBody>
      </p:sp>
      <p:sp>
        <p:nvSpPr>
          <p:cNvPr id="19459" name="Tekstin paikkamerkki 6"/>
          <p:cNvSpPr>
            <a:spLocks noGrp="1"/>
          </p:cNvSpPr>
          <p:nvPr>
            <p:ph type="body" idx="2"/>
          </p:nvPr>
        </p:nvSpPr>
        <p:spPr>
          <a:xfrm>
            <a:off x="6811963" y="1916113"/>
            <a:ext cx="1527175" cy="2808287"/>
          </a:xfrm>
        </p:spPr>
        <p:txBody>
          <a:bodyPr/>
          <a:lstStyle/>
          <a:p>
            <a:pPr algn="ctr"/>
            <a:r>
              <a:rPr lang="fi-FI" sz="2800" b="1" smtClean="0"/>
              <a:t>KOULU</a:t>
            </a:r>
            <a:r>
              <a:rPr lang="fi-FI" sz="1600" smtClean="0"/>
              <a:t> TOIMII OPPIVANA YHTEISÖNÄ JA KANNUSTAA KAIKKIA JÄSENIÄÄN OPPIMISEEN</a:t>
            </a:r>
          </a:p>
        </p:txBody>
      </p:sp>
      <p:sp>
        <p:nvSpPr>
          <p:cNvPr id="19460" name="Sisällön paikkamerkki 5"/>
          <p:cNvSpPr>
            <a:spLocks noGrp="1"/>
          </p:cNvSpPr>
          <p:nvPr>
            <p:ph sz="quarter" idx="1"/>
          </p:nvPr>
        </p:nvSpPr>
        <p:spPr>
          <a:xfrm>
            <a:off x="304800" y="404813"/>
            <a:ext cx="5638800" cy="6197600"/>
          </a:xfrm>
        </p:spPr>
        <p:txBody>
          <a:bodyPr/>
          <a:lstStyle/>
          <a:p>
            <a:r>
              <a:rPr lang="fi-FI" smtClean="0"/>
              <a:t>Oppiva yhteisö rohkaisee kokeilemiseen ja antaa tilaa eri ikäkausille ja oppijoille tunnusomaiselle toiminnallisuudelle, luovalle työskentelylle, liikkumiselle, leikille ja elämyksille.</a:t>
            </a:r>
          </a:p>
          <a:p>
            <a:r>
              <a:rPr lang="fi-FI" smtClean="0"/>
              <a:t>Oppivan yhteisön toimintatavat rakennetaan yhdessä. </a:t>
            </a:r>
          </a:p>
          <a:p>
            <a:r>
              <a:rPr lang="fi-FI" smtClean="0"/>
              <a:t>Oppilaat osallistuvat oman kehitysvaiheensa mukaisesti toiminnan suunnitteluun, kehittämiseen ja arviointiin. He saavat kokemuksia kuulluiksi ja arvostetuiksi tulemisesta yhteisön jäseninä</a:t>
            </a:r>
          </a:p>
          <a:p>
            <a:endParaRPr lang="fi-FI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5974904" y="2818186"/>
            <a:ext cx="5043064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4.3. OPPIMISYMPÄRISTÖT JA TYÖTAVAT</a:t>
            </a:r>
            <a:endParaRPr lang="fi-FI" dirty="0"/>
          </a:p>
        </p:txBody>
      </p:sp>
      <p:sp>
        <p:nvSpPr>
          <p:cNvPr id="20483" name="Sisällön paikkamerkki 1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fi-FI" dirty="0" smtClean="0"/>
              <a:t>Oppimisympäristöjen kehittämisen tavoitteena on, että oppimisympäristöt muodostavat pedagogisesti monipuolisen ja joustavan kokonaisuuden. </a:t>
            </a:r>
          </a:p>
          <a:p>
            <a:r>
              <a:rPr lang="fi-FI" dirty="0" smtClean="0"/>
              <a:t>Työtapojen valinnan lähtökohtana ovat opetukselle ja oppimiselle asetetut tavoitteet sekä oppilaiden tarpeet, edellytykset ja kiinnostuksen kohteet. </a:t>
            </a:r>
          </a:p>
          <a:p>
            <a:endParaRPr lang="fi-FI" dirty="0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 rot="5400000">
            <a:off x="5902896" y="2746178"/>
            <a:ext cx="5115072" cy="43204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20485" name="Picture 6" descr="C:\Users\Laura\Pictures\2015\pattanen\känny marras 15 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229225"/>
            <a:ext cx="19796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:\Users\Laura\Pictures\2015\pattanen\padi heinä 15 1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86886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C:\Users\Laura\Pictures\2015\pattanen\padi heinä 15 1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084763"/>
            <a:ext cx="20510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C:\Users\Laura\Pictures\2015\pattanen\padi heinä 15 1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24400"/>
            <a:ext cx="20177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 rot="5400000">
            <a:off x="6478960" y="3394250"/>
            <a:ext cx="3746920" cy="50405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graphicFrame>
        <p:nvGraphicFramePr>
          <p:cNvPr id="5" name="Kaaviokuva 4"/>
          <p:cNvGraphicFramePr/>
          <p:nvPr/>
        </p:nvGraphicFramePr>
        <p:xfrm>
          <a:off x="395536" y="332656"/>
          <a:ext cx="7848872" cy="620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Tekstikehys 5"/>
          <p:cNvSpPr txBox="1">
            <a:spLocks noChangeArrowheads="1"/>
          </p:cNvSpPr>
          <p:nvPr/>
        </p:nvSpPr>
        <p:spPr bwMode="auto">
          <a:xfrm>
            <a:off x="900113" y="908050"/>
            <a:ext cx="3587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/>
              <a:t>OPPIMISYMPÄRISTÖT</a:t>
            </a:r>
          </a:p>
        </p:txBody>
      </p:sp>
      <p:pic>
        <p:nvPicPr>
          <p:cNvPr id="21509" name="Picture 5" descr="C:\Users\Laura\Pictures\2015\pattanen\känny loka 15 1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188913"/>
            <a:ext cx="19796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 rot="10800000" flipH="1" flipV="1">
            <a:off x="3419475" y="2133600"/>
            <a:ext cx="1008063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1200" dirty="0" smtClean="0"/>
              <a:t>Työtapojen valinta vaikuttaa oppimiseen</a:t>
            </a:r>
            <a:endParaRPr lang="fi-FI" sz="1200" dirty="0"/>
          </a:p>
        </p:txBody>
      </p:sp>
      <p:sp>
        <p:nvSpPr>
          <p:cNvPr id="22531" name="Sisällön paikkamerkki 9"/>
          <p:cNvSpPr>
            <a:spLocks noGrp="1"/>
          </p:cNvSpPr>
          <p:nvPr>
            <p:ph sz="quarter" idx="2"/>
          </p:nvPr>
        </p:nvSpPr>
        <p:spPr>
          <a:xfrm>
            <a:off x="395288" y="836613"/>
            <a:ext cx="4032250" cy="6021387"/>
          </a:xfrm>
        </p:spPr>
        <p:txBody>
          <a:bodyPr/>
          <a:lstStyle/>
          <a:p>
            <a:r>
              <a:rPr lang="fi-FI" smtClean="0"/>
              <a:t>kokemukselliset</a:t>
            </a:r>
          </a:p>
          <a:p>
            <a:r>
              <a:rPr lang="fi-FI" smtClean="0"/>
              <a:t>toiminnalliset </a:t>
            </a:r>
          </a:p>
          <a:p>
            <a:r>
              <a:rPr lang="fi-FI" smtClean="0"/>
              <a:t>eri aistien käyttö</a:t>
            </a:r>
          </a:p>
          <a:p>
            <a:r>
              <a:rPr lang="fi-FI" smtClean="0"/>
              <a:t>liikkuminen </a:t>
            </a:r>
          </a:p>
          <a:p>
            <a:r>
              <a:rPr lang="fi-FI" smtClean="0"/>
              <a:t>Itseohjautuvat</a:t>
            </a:r>
          </a:p>
          <a:p>
            <a:r>
              <a:rPr lang="fi-FI" smtClean="0"/>
              <a:t>draamatoiminta</a:t>
            </a:r>
          </a:p>
          <a:p>
            <a:r>
              <a:rPr lang="fi-FI" smtClean="0"/>
              <a:t>tutkiva ja ongelmalähtöinen työskentely</a:t>
            </a:r>
          </a:p>
          <a:p>
            <a:r>
              <a:rPr lang="fi-FI" smtClean="0"/>
              <a:t>leikki, mielikuvituksen käyttö</a:t>
            </a:r>
          </a:p>
          <a:p>
            <a:r>
              <a:rPr lang="fi-FI" smtClean="0"/>
              <a:t>taiteellinen toiminta</a:t>
            </a:r>
          </a:p>
          <a:p>
            <a:r>
              <a:rPr lang="fi-FI" smtClean="0"/>
              <a:t>oppilaat mukana suunnittelussa</a:t>
            </a:r>
          </a:p>
        </p:txBody>
      </p:sp>
      <p:sp>
        <p:nvSpPr>
          <p:cNvPr id="22532" name="Sisällön paikkamerkki 11"/>
          <p:cNvSpPr>
            <a:spLocks noGrp="1"/>
          </p:cNvSpPr>
          <p:nvPr>
            <p:ph sz="quarter" idx="4"/>
          </p:nvPr>
        </p:nvSpPr>
        <p:spPr>
          <a:xfrm>
            <a:off x="4371975" y="908050"/>
            <a:ext cx="3657600" cy="5340350"/>
          </a:xfrm>
        </p:spPr>
        <p:txBody>
          <a:bodyPr/>
          <a:lstStyle/>
          <a:p>
            <a:r>
              <a:rPr lang="fi-FI" dirty="0" smtClean="0"/>
              <a:t>motivaatio paranee</a:t>
            </a:r>
          </a:p>
          <a:p>
            <a:r>
              <a:rPr lang="fi-FI" dirty="0" smtClean="0"/>
              <a:t>Itsetunto vahvistuu</a:t>
            </a:r>
          </a:p>
          <a:p>
            <a:r>
              <a:rPr lang="fi-FI" dirty="0" smtClean="0"/>
              <a:t>luovuus paranee</a:t>
            </a:r>
          </a:p>
          <a:p>
            <a:r>
              <a:rPr lang="fi-FI" dirty="0" smtClean="0"/>
              <a:t>käsitteellinen ja menetelmällinen osaaminen, kriittinen ja luova ajattelu sekä taito soveltaa osaamista kehittyy </a:t>
            </a:r>
          </a:p>
          <a:p>
            <a:r>
              <a:rPr lang="fi-FI" dirty="0" smtClean="0"/>
              <a:t>oppimaan oppimisen taidot kehittyvät </a:t>
            </a:r>
          </a:p>
          <a:p>
            <a:endParaRPr lang="fi-FI" dirty="0" smtClean="0"/>
          </a:p>
        </p:txBody>
      </p:sp>
      <p:sp>
        <p:nvSpPr>
          <p:cNvPr id="22533" name="Tekstin paikkamerkki 8"/>
          <p:cNvSpPr>
            <a:spLocks noGrp="1"/>
          </p:cNvSpPr>
          <p:nvPr>
            <p:ph type="body" sz="quarter" idx="1"/>
          </p:nvPr>
        </p:nvSpPr>
        <p:spPr>
          <a:xfrm>
            <a:off x="395288" y="188913"/>
            <a:ext cx="3657600" cy="658812"/>
          </a:xfrm>
        </p:spPr>
        <p:txBody>
          <a:bodyPr/>
          <a:lstStyle/>
          <a:p>
            <a:r>
              <a:rPr lang="fi-FI" smtClean="0"/>
              <a:t>TYÖTAVAT</a:t>
            </a:r>
          </a:p>
        </p:txBody>
      </p:sp>
      <p:sp>
        <p:nvSpPr>
          <p:cNvPr id="22534" name="Tekstin paikkamerkki 10"/>
          <p:cNvSpPr>
            <a:spLocks noGrp="1"/>
          </p:cNvSpPr>
          <p:nvPr>
            <p:ph type="body" sz="quarter" idx="3"/>
          </p:nvPr>
        </p:nvSpPr>
        <p:spPr>
          <a:xfrm>
            <a:off x="4343400" y="188913"/>
            <a:ext cx="3657600" cy="647700"/>
          </a:xfrm>
        </p:spPr>
        <p:txBody>
          <a:bodyPr/>
          <a:lstStyle/>
          <a:p>
            <a:r>
              <a:rPr lang="fi-FI" smtClean="0"/>
              <a:t>OPPILAS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 rot="5400000">
            <a:off x="5938900" y="2782182"/>
            <a:ext cx="4971056" cy="50405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8" name="Nuoli oikealle 7"/>
          <p:cNvSpPr/>
          <p:nvPr/>
        </p:nvSpPr>
        <p:spPr>
          <a:xfrm>
            <a:off x="3492500" y="2997200"/>
            <a:ext cx="935038" cy="107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3" name="Nuoli oikealle 12"/>
          <p:cNvSpPr/>
          <p:nvPr/>
        </p:nvSpPr>
        <p:spPr>
          <a:xfrm>
            <a:off x="3851275" y="404813"/>
            <a:ext cx="433388" cy="287337"/>
          </a:xfrm>
          <a:prstGeom prst="rightArrow">
            <a:avLst>
              <a:gd name="adj1" fmla="val 50000"/>
              <a:gd name="adj2" fmla="val 5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Linkkejä</a:t>
            </a:r>
            <a:endParaRPr lang="fi-FI" dirty="0"/>
          </a:p>
        </p:txBody>
      </p:sp>
      <p:sp>
        <p:nvSpPr>
          <p:cNvPr id="23555" name="Sisällön paikkamerkki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Liikkuva koulu ja </a:t>
            </a:r>
            <a:r>
              <a:rPr lang="fi-FI" smtClean="0"/>
              <a:t>ops:</a:t>
            </a:r>
            <a:endParaRPr lang="fi-FI" dirty="0" smtClean="0"/>
          </a:p>
          <a:p>
            <a:pPr lvl="1"/>
            <a:r>
              <a:rPr lang="fi-FI" dirty="0" smtClean="0">
                <a:hlinkClick r:id="rId2"/>
              </a:rPr>
              <a:t>http://www.liikkuvakoulu.fi/ops2016</a:t>
            </a:r>
            <a:endParaRPr lang="fi-FI" dirty="0" smtClean="0"/>
          </a:p>
          <a:p>
            <a:r>
              <a:rPr lang="fi-FI" dirty="0" smtClean="0"/>
              <a:t>Toiminnallinen oppiminen:</a:t>
            </a:r>
          </a:p>
          <a:p>
            <a:pPr lvl="1"/>
            <a:r>
              <a:rPr lang="fi-FI" dirty="0" smtClean="0">
                <a:hlinkClick r:id="rId3"/>
              </a:rPr>
              <a:t>http://topata.fi/</a:t>
            </a:r>
            <a:endParaRPr lang="fi-FI" dirty="0" smtClean="0"/>
          </a:p>
          <a:p>
            <a:r>
              <a:rPr lang="fi-FI" dirty="0" err="1" smtClean="0"/>
              <a:t>Facebook</a:t>
            </a:r>
            <a:r>
              <a:rPr lang="fi-FI" dirty="0" smtClean="0"/>
              <a:t>: ”Liikkuva koulu ja toiminnallinen opetus”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>
          <a:xfrm rot="5400000">
            <a:off x="5938900" y="2854190"/>
            <a:ext cx="4899048" cy="432048"/>
          </a:xfrm>
        </p:spPr>
        <p:txBody>
          <a:bodyPr/>
          <a:lstStyle/>
          <a:p>
            <a:r>
              <a:rPr lang="fi-FI" dirty="0" smtClean="0"/>
              <a:t>OPS 2016: LISÄÄ TOIMINNALLISUUTTA JA LIIKETTÄ OPPITUNTEIHIN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Liikkuva koulu -toiminta toteuttaa lain ja OPS 2016:n henkeä.</a:t>
            </a:r>
            <a:endParaRPr lang="fi-FI" dirty="0"/>
          </a:p>
        </p:txBody>
      </p:sp>
      <p:pic>
        <p:nvPicPr>
          <p:cNvPr id="25603" name="Sisällön paikkamerkki 6" descr="http://www.liikkuvakoulu.fi/_sys_/images/logo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989138"/>
            <a:ext cx="5761037" cy="424815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5974904" y="2818186"/>
            <a:ext cx="4899048" cy="504056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6000" y="2852936"/>
            <a:ext cx="6172200" cy="15121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OPS 2016:</a:t>
            </a:r>
            <a:br>
              <a:rPr lang="fi-FI" dirty="0" smtClean="0"/>
            </a:br>
            <a:r>
              <a:rPr lang="fi-FI" sz="2800" dirty="0" smtClean="0"/>
              <a:t>lisää toiminnallisuutta ja liikettä </a:t>
            </a:r>
            <a:r>
              <a:rPr lang="fi-FI" sz="2400" dirty="0" smtClean="0"/>
              <a:t>OPPITUNTEIHIN</a:t>
            </a:r>
            <a:endParaRPr lang="fi-FI" sz="2400" dirty="0"/>
          </a:p>
        </p:txBody>
      </p:sp>
      <p:sp>
        <p:nvSpPr>
          <p:cNvPr id="8195" name="Alaotsikko 2"/>
          <p:cNvSpPr>
            <a:spLocks noGrp="1"/>
          </p:cNvSpPr>
          <p:nvPr>
            <p:ph type="subTitle" idx="1"/>
          </p:nvPr>
        </p:nvSpPr>
        <p:spPr>
          <a:xfrm>
            <a:off x="2286000" y="4725144"/>
            <a:ext cx="6172200" cy="1512168"/>
          </a:xfrm>
        </p:spPr>
        <p:txBody>
          <a:bodyPr/>
          <a:lstStyle/>
          <a:p>
            <a:pPr eaLnBrk="1" hangingPunct="1"/>
            <a:r>
              <a:rPr lang="fi-FI" dirty="0" smtClean="0"/>
              <a:t>Raahe 18.8.2016</a:t>
            </a:r>
          </a:p>
          <a:p>
            <a:pPr eaLnBrk="1" hangingPunct="1"/>
            <a:r>
              <a:rPr lang="fi-FI" dirty="0" smtClean="0"/>
              <a:t>Laura Rahikkala</a:t>
            </a:r>
          </a:p>
          <a:p>
            <a:pPr eaLnBrk="1" hangingPunct="1"/>
            <a:r>
              <a:rPr lang="fi-FI" sz="1200" dirty="0" smtClean="0"/>
              <a:t>Liikkuva Raahe </a:t>
            </a:r>
            <a:r>
              <a:rPr lang="fi-FI" sz="1200" dirty="0" err="1" smtClean="0"/>
              <a:t>hankekordinaattori</a:t>
            </a:r>
            <a:r>
              <a:rPr lang="fi-FI" sz="1200" dirty="0" smtClean="0"/>
              <a:t>, </a:t>
            </a:r>
          </a:p>
          <a:p>
            <a:pPr eaLnBrk="1" hangingPunct="1"/>
            <a:r>
              <a:rPr lang="fi-FI" sz="1200" dirty="0" smtClean="0"/>
              <a:t>liikunnan </a:t>
            </a:r>
            <a:r>
              <a:rPr lang="fi-FI" sz="1200" dirty="0" err="1" smtClean="0"/>
              <a:t>ops-ryhmän</a:t>
            </a:r>
            <a:r>
              <a:rPr lang="fi-FI" sz="1200" dirty="0" smtClean="0"/>
              <a:t> puheenjohtaja, </a:t>
            </a:r>
          </a:p>
          <a:p>
            <a:pPr eaLnBrk="1" hangingPunct="1"/>
            <a:r>
              <a:rPr lang="fi-FI" sz="1200" dirty="0" smtClean="0"/>
              <a:t>liikunnanopettaja</a:t>
            </a:r>
          </a:p>
          <a:p>
            <a:pPr eaLnBrk="1" hangingPunct="1"/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 rot="5400000">
            <a:off x="6457602" y="3236913"/>
            <a:ext cx="4896543" cy="38417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  <a:endParaRPr lang="fi-FI" dirty="0"/>
          </a:p>
        </p:txBody>
      </p:sp>
      <p:pic>
        <p:nvPicPr>
          <p:cNvPr id="8197" name="Picture 6" descr="C:\Users\Laura\Pictures\2015\leirikoulu vuokatissa\subb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28082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Fyysinen aktiivisuus – </a:t>
            </a:r>
            <a:br>
              <a:rPr lang="fi-FI" dirty="0" smtClean="0"/>
            </a:br>
            <a:r>
              <a:rPr lang="fi-FI" dirty="0" smtClean="0"/>
              <a:t>vaihtoehto istuvalle elämäntavalle </a:t>
            </a:r>
            <a:endParaRPr lang="fi-FI" dirty="0"/>
          </a:p>
        </p:txBody>
      </p:sp>
      <p:sp>
        <p:nvSpPr>
          <p:cNvPr id="11267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204863"/>
            <a:ext cx="7467600" cy="4268961"/>
          </a:xfrm>
        </p:spPr>
        <p:txBody>
          <a:bodyPr/>
          <a:lstStyle/>
          <a:p>
            <a:r>
              <a:rPr lang="fi-FI" dirty="0" smtClean="0"/>
              <a:t>Liikunnan ja fyysisen aktiivisuuden lisääminen ihmisten elämänkulussa on suuri haaste. </a:t>
            </a:r>
          </a:p>
          <a:p>
            <a:r>
              <a:rPr lang="fi-FI" dirty="0" smtClean="0"/>
              <a:t>Liikuntasuositusten mukaan monipuolista ja ikään sopivaa liikuntaa tulee olla 1-2 tuntia päivässä. </a:t>
            </a:r>
          </a:p>
          <a:p>
            <a:r>
              <a:rPr lang="fi-FI" dirty="0" smtClean="0"/>
              <a:t>Koululiikunta ei yksin pysty vastaamaan tähän vaan </a:t>
            </a:r>
            <a:r>
              <a:rPr lang="fi-FI" b="1" dirty="0" smtClean="0"/>
              <a:t>toiminnallisuutta ja liikettä tulee lisätä kaikkiin koulupäiviin, oppitunteihin, välitunteihin ja koulumatkoihin</a:t>
            </a:r>
            <a:r>
              <a:rPr lang="fi-FI" dirty="0" smtClean="0"/>
              <a:t>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5938900" y="2854190"/>
            <a:ext cx="4971056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b="1" dirty="0" err="1" smtClean="0"/>
              <a:t>Ops</a:t>
            </a:r>
            <a:r>
              <a:rPr lang="fi-FI" b="1" dirty="0" smtClean="0"/>
              <a:t> uudistuksen keskeisiä lähtökohtia</a:t>
            </a:r>
            <a:endParaRPr lang="fi-FI" b="1" dirty="0"/>
          </a:p>
        </p:txBody>
      </p:sp>
      <p:sp>
        <p:nvSpPr>
          <p:cNvPr id="1024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0969"/>
          </a:xfrm>
        </p:spPr>
        <p:txBody>
          <a:bodyPr/>
          <a:lstStyle/>
          <a:p>
            <a:pPr eaLnBrk="1" hangingPunct="1"/>
            <a:r>
              <a:rPr lang="fi-FI" b="1" dirty="0" smtClean="0"/>
              <a:t>PEDAGOGINEN UUDISTUS</a:t>
            </a:r>
          </a:p>
          <a:p>
            <a:pPr eaLnBrk="1" hangingPunct="1"/>
            <a:r>
              <a:rPr lang="fi-FI" dirty="0" smtClean="0"/>
              <a:t>-&gt; Siirtyminen kysymyksestä </a:t>
            </a:r>
            <a:r>
              <a:rPr lang="fi-FI" b="1" dirty="0" smtClean="0"/>
              <a:t>MITÄ</a:t>
            </a:r>
            <a:r>
              <a:rPr lang="fi-FI" dirty="0" smtClean="0"/>
              <a:t> opitaan, kysymykseen </a:t>
            </a:r>
            <a:r>
              <a:rPr lang="fi-FI" b="1" dirty="0" smtClean="0"/>
              <a:t>MITEN </a:t>
            </a:r>
            <a:r>
              <a:rPr lang="fi-FI" dirty="0" smtClean="0"/>
              <a:t>opitaan</a:t>
            </a:r>
          </a:p>
          <a:p>
            <a:pPr eaLnBrk="1" hangingPunct="1"/>
            <a:r>
              <a:rPr lang="fi-FI" b="1" dirty="0" smtClean="0"/>
              <a:t>TOIMINTAKULTTUURIN MUUTOS</a:t>
            </a:r>
          </a:p>
          <a:p>
            <a:pPr eaLnBrk="1" hangingPunct="1"/>
            <a:r>
              <a:rPr lang="fi-FI" dirty="0" smtClean="0"/>
              <a:t>-&gt; </a:t>
            </a:r>
            <a:r>
              <a:rPr lang="fi-FI" b="1" dirty="0" smtClean="0"/>
              <a:t>toimintakulttuuri, oppimisympäristöt, työtavat</a:t>
            </a:r>
            <a:r>
              <a:rPr lang="fi-FI" dirty="0" smtClean="0"/>
              <a:t>, tuki, arviointi</a:t>
            </a:r>
          </a:p>
          <a:p>
            <a:pPr eaLnBrk="1" hangingPunct="1"/>
            <a:r>
              <a:rPr lang="fi-FI" dirty="0" smtClean="0"/>
              <a:t>OPS TYÖVÄLINEENÄ</a:t>
            </a:r>
          </a:p>
          <a:p>
            <a:pPr eaLnBrk="1" hangingPunct="1"/>
            <a:r>
              <a:rPr lang="fi-FI" dirty="0" smtClean="0"/>
              <a:t>-&gt; sähköinen </a:t>
            </a:r>
            <a:r>
              <a:rPr lang="fi-FI" dirty="0" err="1" smtClean="0"/>
              <a:t>ops</a:t>
            </a:r>
            <a:endParaRPr lang="fi-FI" dirty="0" smtClean="0"/>
          </a:p>
          <a:p>
            <a:pPr eaLnBrk="1" hangingPunct="1"/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5938899" y="2854189"/>
            <a:ext cx="4971058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 rot="5400000">
            <a:off x="5938900" y="2782182"/>
            <a:ext cx="5043064" cy="43204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13315" name="Tekstikehys 4"/>
          <p:cNvSpPr txBox="1">
            <a:spLocks noChangeArrowheads="1"/>
          </p:cNvSpPr>
          <p:nvPr/>
        </p:nvSpPr>
        <p:spPr bwMode="auto">
          <a:xfrm>
            <a:off x="323850" y="188913"/>
            <a:ext cx="3671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400"/>
              <a:t>2.3. OPPIMISKÄSITYS</a:t>
            </a:r>
          </a:p>
        </p:txBody>
      </p:sp>
      <p:graphicFrame>
        <p:nvGraphicFramePr>
          <p:cNvPr id="7" name="Kaaviokuva 6"/>
          <p:cNvGraphicFramePr/>
          <p:nvPr/>
        </p:nvGraphicFramePr>
        <p:xfrm>
          <a:off x="323528" y="764704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Tekstikehys 7"/>
          <p:cNvSpPr txBox="1">
            <a:spLocks noChangeArrowheads="1"/>
          </p:cNvSpPr>
          <p:nvPr/>
        </p:nvSpPr>
        <p:spPr bwMode="auto">
          <a:xfrm>
            <a:off x="611188" y="5805488"/>
            <a:ext cx="6769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Koulutyö perustuu oppimiskäsitykseen, jossa korostuu oppijan toimijuus ja osallisuus, tavoitteellisen oppimisen taito </a:t>
            </a:r>
          </a:p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4.2. toimintakulttuurin kehittämistä ohjaavat periaatteet</a:t>
            </a:r>
            <a:endParaRPr lang="fi-FI" dirty="0"/>
          </a:p>
        </p:txBody>
      </p:sp>
      <p:sp>
        <p:nvSpPr>
          <p:cNvPr id="15363" name="Sisällön paikkamerkki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fi-FI" smtClean="0"/>
              <a:t>TAVOITTEENA LUODA TOIMINTAKULTTUURIA, JOKA:</a:t>
            </a:r>
          </a:p>
          <a:p>
            <a:pPr lvl="1"/>
            <a:r>
              <a:rPr lang="fi-FI" smtClean="0"/>
              <a:t>EDISTÄÄ OPPIMISTA</a:t>
            </a:r>
          </a:p>
          <a:p>
            <a:pPr lvl="1"/>
            <a:r>
              <a:rPr lang="fi-FI" smtClean="0"/>
              <a:t>OSALLISUUTTA</a:t>
            </a:r>
          </a:p>
          <a:p>
            <a:pPr lvl="1"/>
            <a:r>
              <a:rPr lang="fi-FI" smtClean="0"/>
              <a:t>HYVINVOINTIA</a:t>
            </a:r>
          </a:p>
          <a:p>
            <a:pPr lvl="1"/>
            <a:r>
              <a:rPr lang="fi-FI" smtClean="0"/>
              <a:t>KESTÄVÄÄ ELÄMÄNTAPAA</a:t>
            </a:r>
          </a:p>
          <a:p>
            <a:pPr lvl="1"/>
            <a:endParaRPr lang="fi-FI" smtClean="0"/>
          </a:p>
          <a:p>
            <a:pPr lvl="1"/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2"/>
          </p:nvPr>
        </p:nvSpPr>
        <p:spPr>
          <a:xfrm rot="5400000">
            <a:off x="6046912" y="2890194"/>
            <a:ext cx="4899048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5365" name="Picture 2" descr="C:\Users\Laura\Pictures\2015\pattanen\känny loka 15 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005263"/>
            <a:ext cx="3382962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OPPIVA YHTEISÖ TOIMINTAKULTTÚURIN YTIMENÄ</a:t>
            </a:r>
            <a:endParaRPr lang="fi-FI" dirty="0"/>
          </a:p>
        </p:txBody>
      </p:sp>
      <p:sp>
        <p:nvSpPr>
          <p:cNvPr id="16387" name="Tekstin paikkamerkki 6"/>
          <p:cNvSpPr>
            <a:spLocks noGrp="1"/>
          </p:cNvSpPr>
          <p:nvPr>
            <p:ph type="body" idx="2"/>
          </p:nvPr>
        </p:nvSpPr>
        <p:spPr>
          <a:xfrm>
            <a:off x="6811963" y="1916113"/>
            <a:ext cx="1527175" cy="2808287"/>
          </a:xfrm>
        </p:spPr>
        <p:txBody>
          <a:bodyPr/>
          <a:lstStyle/>
          <a:p>
            <a:pPr algn="ctr"/>
            <a:r>
              <a:rPr lang="fi-FI" sz="2800" b="1" smtClean="0"/>
              <a:t>KOULU</a:t>
            </a:r>
            <a:r>
              <a:rPr lang="fi-FI" sz="1600" smtClean="0"/>
              <a:t> TOIMII OPPIVANA YHTEISÖNÄ JA KANNUSTAA KAIKKIA JÄSENIÄÄN OPPIMISEEN</a:t>
            </a:r>
          </a:p>
        </p:txBody>
      </p:sp>
      <p:sp>
        <p:nvSpPr>
          <p:cNvPr id="16388" name="Sisällön paikkamerkki 5"/>
          <p:cNvSpPr>
            <a:spLocks noGrp="1"/>
          </p:cNvSpPr>
          <p:nvPr>
            <p:ph sz="quarter" idx="1"/>
          </p:nvPr>
        </p:nvSpPr>
        <p:spPr>
          <a:xfrm>
            <a:off x="304800" y="2492375"/>
            <a:ext cx="5638800" cy="4110038"/>
          </a:xfrm>
        </p:spPr>
        <p:txBody>
          <a:bodyPr/>
          <a:lstStyle/>
          <a:p>
            <a:r>
              <a:rPr lang="fi-FI" smtClean="0"/>
              <a:t>Yhdessä tekeminen ja osallisuuden kokemukset vahvistavat yhteisöä.  </a:t>
            </a:r>
          </a:p>
          <a:p>
            <a:r>
              <a:rPr lang="fi-FI" smtClean="0"/>
              <a:t>Oppiva yhteisö luo edellytyksiä yhdessä ja toinen toisiltaan oppimiseen. </a:t>
            </a:r>
          </a:p>
          <a:p>
            <a:r>
              <a:rPr lang="fi-FI" smtClean="0"/>
              <a:t>Oppivassa yhteisössä ymmärretään fyysisen aktiivisuuden merkitys oppimiselle ja irrottaudutaan istuvasta elämäntavasta.  </a:t>
            </a:r>
          </a:p>
          <a:p>
            <a:endParaRPr lang="fi-FI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6010908" y="2854190"/>
            <a:ext cx="5043064" cy="28803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6390" name="Picture 2" descr="C:\Users\Laura\Pictures\2015\pattanen\känny kesakuu 15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0350"/>
            <a:ext cx="270033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Kuva 6" descr="http://www.liikkuvakoulu.fi/_sys_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732463"/>
            <a:ext cx="10080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OPPIVA YHTEISÖ TOIMINTAKULTTÚURIN YTIMENÄ</a:t>
            </a:r>
            <a:endParaRPr lang="fi-FI" dirty="0"/>
          </a:p>
        </p:txBody>
      </p:sp>
      <p:sp>
        <p:nvSpPr>
          <p:cNvPr id="17411" name="Tekstin paikkamerkki 7"/>
          <p:cNvSpPr>
            <a:spLocks noGrp="1"/>
          </p:cNvSpPr>
          <p:nvPr>
            <p:ph type="body" idx="2"/>
          </p:nvPr>
        </p:nvSpPr>
        <p:spPr>
          <a:xfrm>
            <a:off x="6811963" y="2205038"/>
            <a:ext cx="1527175" cy="3052762"/>
          </a:xfrm>
        </p:spPr>
        <p:txBody>
          <a:bodyPr/>
          <a:lstStyle/>
          <a:p>
            <a:pPr algn="ctr"/>
            <a:r>
              <a:rPr lang="fi-FI" sz="2800" b="1" smtClean="0"/>
              <a:t>KOULU</a:t>
            </a:r>
            <a:r>
              <a:rPr lang="fi-FI" sz="2800" smtClean="0"/>
              <a:t> </a:t>
            </a:r>
          </a:p>
          <a:p>
            <a:pPr algn="ctr"/>
            <a:r>
              <a:rPr lang="fi-FI" sz="1600" smtClean="0"/>
              <a:t>TOIMII OPPIVANA YHTEISÖNÄ JA KANNUSTAA KAIKKIA JÄSENIÄÄN OPPIMISEEN</a:t>
            </a:r>
          </a:p>
        </p:txBody>
      </p:sp>
      <p:sp>
        <p:nvSpPr>
          <p:cNvPr id="17412" name="Sisällön paikkamerkki 6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6327775"/>
          </a:xfrm>
        </p:spPr>
        <p:txBody>
          <a:bodyPr/>
          <a:lstStyle/>
          <a:p>
            <a:r>
              <a:rPr lang="fi-FI" smtClean="0"/>
              <a:t>Koulun käytännöt ovat joustavia ja mahdollistavat monipuolisen toiminnan. </a:t>
            </a:r>
          </a:p>
          <a:p>
            <a:r>
              <a:rPr lang="fi-FI" smtClean="0"/>
              <a:t>Liikkuminen sekä mielen hyvinvointia edistävät yhteiset toiminnat ovat luonteva osa jokaista koulupäivää. </a:t>
            </a:r>
          </a:p>
          <a:p>
            <a:r>
              <a:rPr lang="fi-FI" smtClean="0"/>
              <a:t>Vuorovaikutus, yhteistyö ja monipuolinen työskentely ovat yhteisön kaikkien jäsenten oppimista ja hyvinvointia edistäviä tekijöitä.</a:t>
            </a:r>
          </a:p>
          <a:p>
            <a:endParaRPr lang="fi-FI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>
          <a:xfrm rot="5400000">
            <a:off x="5974904" y="2818186"/>
            <a:ext cx="5043064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 rot="5400000">
            <a:off x="3371850" y="3200401"/>
            <a:ext cx="6308725" cy="45720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OPPIVA YHTEISÖ TOIMINTAKULTTÚURIN YTIMENÄ</a:t>
            </a:r>
            <a:endParaRPr lang="fi-FI" dirty="0"/>
          </a:p>
        </p:txBody>
      </p:sp>
      <p:sp>
        <p:nvSpPr>
          <p:cNvPr id="18435" name="Tekstin paikkamerkki 6"/>
          <p:cNvSpPr>
            <a:spLocks noGrp="1"/>
          </p:cNvSpPr>
          <p:nvPr>
            <p:ph type="body" idx="2"/>
          </p:nvPr>
        </p:nvSpPr>
        <p:spPr>
          <a:xfrm>
            <a:off x="6811963" y="1916113"/>
            <a:ext cx="1527175" cy="2808287"/>
          </a:xfrm>
        </p:spPr>
        <p:txBody>
          <a:bodyPr/>
          <a:lstStyle/>
          <a:p>
            <a:pPr algn="ctr"/>
            <a:r>
              <a:rPr lang="fi-FI" sz="2800" b="1" smtClean="0"/>
              <a:t>KOULU</a:t>
            </a:r>
            <a:r>
              <a:rPr lang="fi-FI" sz="1600" smtClean="0"/>
              <a:t> TOIMII OPPIVANA YHTEISÖNÄ JA KANNUSTAA KAIKKIA JÄSENIÄÄN OPPIMISEEN</a:t>
            </a:r>
          </a:p>
        </p:txBody>
      </p:sp>
      <p:sp>
        <p:nvSpPr>
          <p:cNvPr id="18436" name="Sisällön paikkamerkki 5"/>
          <p:cNvSpPr>
            <a:spLocks noGrp="1"/>
          </p:cNvSpPr>
          <p:nvPr>
            <p:ph sz="quarter" idx="1"/>
          </p:nvPr>
        </p:nvSpPr>
        <p:spPr>
          <a:xfrm>
            <a:off x="304800" y="404813"/>
            <a:ext cx="5638800" cy="6197600"/>
          </a:xfrm>
        </p:spPr>
        <p:txBody>
          <a:bodyPr/>
          <a:lstStyle/>
          <a:p>
            <a:r>
              <a:rPr lang="fi-FI" smtClean="0"/>
              <a:t>Koulutyössä hyödynnetään suunnitelmallisesti eri työtapoja ja oppimisympäristöjä ja työskentelyä pyritään säännöllisesti viemään ulos luokkahuoneesta.</a:t>
            </a:r>
          </a:p>
          <a:p>
            <a:r>
              <a:rPr lang="fi-FI" smtClean="0"/>
              <a:t>Luodaan mahdollisuuksia projektimaiseen työskentelyyn ja kokonaisuuksien opiskeluun sekä yhteistyöhön koulun sisällä ja koulun ulkopuolisten toimijoiden kanssa.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>
          <a:xfrm rot="5400000">
            <a:off x="6010908" y="2854190"/>
            <a:ext cx="4971056" cy="36004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OPS 2016: LISÄÄ TOIMINNALLISUUTTA JA LIIKETTÄ OPPITUNTEIHIN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18438" name="Picture 2" descr="C:\Users\Laura\Pictures\2014\PATTANEN\SEIKKAILUA KOULUSSA\känny tammi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292600"/>
            <a:ext cx="32162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rm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1759</TotalTime>
  <Words>602</Words>
  <Application>Microsoft Office PowerPoint</Application>
  <PresentationFormat>Näytössä katseltava diaesitys (4:3)</PresentationFormat>
  <Paragraphs>102</Paragraphs>
  <Slides>15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Erkkeri</vt:lpstr>
      <vt:lpstr>Ops 2016  Haaste    mahdollisuus    hyppy johonkin uuteen </vt:lpstr>
      <vt:lpstr>OPS 2016: lisää toiminnallisuutta ja liikettä OPPITUNTEIHIN</vt:lpstr>
      <vt:lpstr>Fyysinen aktiivisuus –  vaihtoehto istuvalle elämäntavalle </vt:lpstr>
      <vt:lpstr>Ops uudistuksen keskeisiä lähtökohtia</vt:lpstr>
      <vt:lpstr>Dia 5</vt:lpstr>
      <vt:lpstr>4.2. toimintakulttuurin kehittämistä ohjaavat periaatteet</vt:lpstr>
      <vt:lpstr>OPPIVA YHTEISÖ TOIMINTAKULTTÚURIN YTIMENÄ</vt:lpstr>
      <vt:lpstr>OPPIVA YHTEISÖ TOIMINTAKULTTÚURIN YTIMENÄ</vt:lpstr>
      <vt:lpstr>OPPIVA YHTEISÖ TOIMINTAKULTTÚURIN YTIMENÄ</vt:lpstr>
      <vt:lpstr>OPPIVA YHTEISÖ TOIMINTAKULTTÚURIN YTIMENÄ</vt:lpstr>
      <vt:lpstr>4.3. OPPIMISYMPÄRISTÖT JA TYÖTAVAT</vt:lpstr>
      <vt:lpstr>Dia 12</vt:lpstr>
      <vt:lpstr>Työtapojen valinta vaikuttaa oppimiseen</vt:lpstr>
      <vt:lpstr>Linkkejä</vt:lpstr>
      <vt:lpstr>Liikkuva koulu -toiminta toteuttaa lain ja OPS 2016:n henkeä.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Laura</dc:creator>
  <cp:lastModifiedBy>lrahikka</cp:lastModifiedBy>
  <cp:revision>63</cp:revision>
  <dcterms:created xsi:type="dcterms:W3CDTF">2016-02-25T10:54:07Z</dcterms:created>
  <dcterms:modified xsi:type="dcterms:W3CDTF">2016-08-08T10:32:53Z</dcterms:modified>
</cp:coreProperties>
</file>