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57" r:id="rId6"/>
    <p:sldId id="263" r:id="rId7"/>
    <p:sldId id="264" r:id="rId8"/>
    <p:sldId id="265" r:id="rId9"/>
    <p:sldId id="266" r:id="rId10"/>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1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i-FI" smtClean="0"/>
              <a:t>Muokkaa perustyyl. napsautt.</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EEDB72EE-C01B-4E91-8583-299424103462}" type="datetimeFigureOut">
              <a:rPr lang="fi-FI" smtClean="0"/>
              <a:t>16.11.2017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D6A3F38-B227-4F94-A828-26AC1F00A18B}"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EEDB72EE-C01B-4E91-8583-299424103462}" type="datetimeFigureOut">
              <a:rPr lang="fi-FI" smtClean="0"/>
              <a:t>16.11.2017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D6A3F38-B227-4F94-A828-26AC1F00A18B}"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EDB72EE-C01B-4E91-8583-299424103462}" type="datetimeFigureOut">
              <a:rPr lang="fi-FI" smtClean="0"/>
              <a:t>16.11.2017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D6A3F38-B227-4F94-A828-26AC1F00A18B}" type="slidenum">
              <a:rPr lang="fi-FI" smtClean="0"/>
              <a:t>‹#›</a:t>
            </a:fld>
            <a:endParaRPr lang="fi-FI"/>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EEDB72EE-C01B-4E91-8583-299424103462}" type="datetimeFigureOut">
              <a:rPr lang="fi-FI" smtClean="0"/>
              <a:t>16.11.2017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D6A3F38-B227-4F94-A828-26AC1F00A18B}" type="slidenum">
              <a:rPr lang="fi-FI" smtClean="0"/>
              <a:t>‹#›</a:t>
            </a:fld>
            <a:endParaRPr lang="fi-FI"/>
          </a:p>
        </p:txBody>
      </p:sp>
      <p:sp>
        <p:nvSpPr>
          <p:cNvPr id="7" name="Title 6"/>
          <p:cNvSpPr>
            <a:spLocks noGrp="1"/>
          </p:cNvSpPr>
          <p:nvPr>
            <p:ph type="title"/>
          </p:nvPr>
        </p:nvSpPr>
        <p:spPr/>
        <p:txBody>
          <a:bodyPr/>
          <a:lstStyle/>
          <a:p>
            <a:r>
              <a:rPr lang="fi-FI" smtClean="0"/>
              <a:t>Muokkaa perustyyl. napsautt.</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EEDB72EE-C01B-4E91-8583-299424103462}" type="datetimeFigureOut">
              <a:rPr lang="fi-FI" smtClean="0"/>
              <a:t>16.11.2017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D6A3F38-B227-4F94-A828-26AC1F00A18B}"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5" name="Date Placeholder 4"/>
          <p:cNvSpPr>
            <a:spLocks noGrp="1"/>
          </p:cNvSpPr>
          <p:nvPr>
            <p:ph type="dt" sz="half" idx="10"/>
          </p:nvPr>
        </p:nvSpPr>
        <p:spPr/>
        <p:txBody>
          <a:bodyPr/>
          <a:lstStyle/>
          <a:p>
            <a:fld id="{EEDB72EE-C01B-4E91-8583-299424103462}" type="datetimeFigureOut">
              <a:rPr lang="fi-FI" smtClean="0"/>
              <a:t>16.11.2017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D6A3F38-B227-4F94-A828-26AC1F00A18B}" type="slidenum">
              <a:rPr lang="fi-FI" smtClean="0"/>
              <a:t>‹#›</a:t>
            </a:fld>
            <a:endParaRPr lang="fi-FI"/>
          </a:p>
        </p:txBody>
      </p:sp>
      <p:sp>
        <p:nvSpPr>
          <p:cNvPr id="9" name="Content Placeholder 8"/>
          <p:cNvSpPr>
            <a:spLocks noGrp="1"/>
          </p:cNvSpPr>
          <p:nvPr>
            <p:ph sz="quarter" idx="13"/>
          </p:nvPr>
        </p:nvSpPr>
        <p:spPr>
          <a:xfrm>
            <a:off x="676655"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EEDB72EE-C01B-4E91-8583-299424103462}" type="datetimeFigureOut">
              <a:rPr lang="fi-FI" smtClean="0"/>
              <a:t>16.11.2017</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CD6A3F38-B227-4F94-A828-26AC1F00A18B}"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EEDB72EE-C01B-4E91-8583-299424103462}" type="datetimeFigureOut">
              <a:rPr lang="fi-FI" smtClean="0"/>
              <a:t>16.11.2017</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CD6A3F38-B227-4F94-A828-26AC1F00A18B}"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EDB72EE-C01B-4E91-8583-299424103462}" type="datetimeFigureOut">
              <a:rPr lang="fi-FI" smtClean="0"/>
              <a:t>16.11.2017</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CD6A3F38-B227-4F94-A828-26AC1F00A18B}"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EDB72EE-C01B-4E91-8583-299424103462}" type="datetimeFigureOut">
              <a:rPr lang="fi-FI" smtClean="0"/>
              <a:t>16.11.2017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D6A3F38-B227-4F94-A828-26AC1F00A18B}" type="slidenum">
              <a:rPr lang="fi-FI" smtClean="0"/>
              <a:t>‹#›</a:t>
            </a:fld>
            <a:endParaRPr lang="fi-FI"/>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i-FI" smtClean="0"/>
              <a:t>Muokkaa perustyyl. napsautt.</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i-FI" smtClean="0"/>
              <a:t>Muokkaa perustyyl. napsautt.</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EEDB72EE-C01B-4E91-8583-299424103462}" type="datetimeFigureOut">
              <a:rPr lang="fi-FI" smtClean="0"/>
              <a:t>16.11.2017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D6A3F38-B227-4F94-A828-26AC1F00A18B}" type="slidenum">
              <a:rPr lang="fi-FI" smtClean="0"/>
              <a:t>‹#›</a:t>
            </a:fld>
            <a:endParaRPr lang="fi-FI"/>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EDB72EE-C01B-4E91-8583-299424103462}" type="datetimeFigureOut">
              <a:rPr lang="fi-FI" smtClean="0"/>
              <a:t>16.11.2017</a:t>
            </a:fld>
            <a:endParaRPr lang="fi-FI"/>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i-FI"/>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D6A3F38-B227-4F94-A828-26AC1F00A18B}" type="slidenum">
              <a:rPr lang="fi-FI" smtClean="0"/>
              <a:t>‹#›</a:t>
            </a:fld>
            <a:endParaRPr lang="fi-FI"/>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lts.fi/sites/default/files/page_attachment/lt_4-17_4-9_lowres.pdf"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8000" dirty="0" smtClean="0"/>
              <a:t>Liikkuva koulu</a:t>
            </a:r>
            <a:endParaRPr lang="fi-FI" sz="8000" dirty="0"/>
          </a:p>
        </p:txBody>
      </p:sp>
      <p:sp>
        <p:nvSpPr>
          <p:cNvPr id="3" name="Alaotsikko 2"/>
          <p:cNvSpPr>
            <a:spLocks noGrp="1"/>
          </p:cNvSpPr>
          <p:nvPr>
            <p:ph type="subTitle" idx="1"/>
          </p:nvPr>
        </p:nvSpPr>
        <p:spPr/>
        <p:txBody>
          <a:bodyPr/>
          <a:lstStyle/>
          <a:p>
            <a:r>
              <a:rPr lang="fi-FI" dirty="0" smtClean="0"/>
              <a:t>Mitä se on pähkinän kuoressa?</a:t>
            </a:r>
            <a:endParaRPr lang="fi-FI" dirty="0"/>
          </a:p>
        </p:txBody>
      </p:sp>
    </p:spTree>
    <p:extLst>
      <p:ext uri="{BB962C8B-B14F-4D97-AF65-F5344CB8AC3E}">
        <p14:creationId xmlns:p14="http://schemas.microsoft.com/office/powerpoint/2010/main" val="31311290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11560" y="1268760"/>
            <a:ext cx="7772400" cy="3168352"/>
          </a:xfrm>
        </p:spPr>
        <p:txBody>
          <a:bodyPr>
            <a:normAutofit/>
          </a:bodyPr>
          <a:lstStyle/>
          <a:p>
            <a:r>
              <a:rPr lang="fi-FI" dirty="0"/>
              <a:t>Liikkuva koulu tarjoaa jokaiselle oppilaalle mahdollisuuden liikkua tunnin koulupäivän </a:t>
            </a:r>
            <a:r>
              <a:rPr lang="fi-FI" dirty="0" smtClean="0"/>
              <a:t>aikana.</a:t>
            </a:r>
            <a:endParaRPr lang="fi-FI" dirty="0"/>
          </a:p>
        </p:txBody>
      </p:sp>
      <p:sp>
        <p:nvSpPr>
          <p:cNvPr id="3" name="Alaotsikko 2"/>
          <p:cNvSpPr>
            <a:spLocks noGrp="1"/>
          </p:cNvSpPr>
          <p:nvPr>
            <p:ph type="subTitle" idx="1"/>
          </p:nvPr>
        </p:nvSpPr>
        <p:spPr>
          <a:xfrm>
            <a:off x="1403648" y="2564904"/>
            <a:ext cx="6400800" cy="2232248"/>
          </a:xfrm>
        </p:spPr>
        <p:txBody>
          <a:bodyPr>
            <a:normAutofit/>
          </a:bodyPr>
          <a:lstStyle/>
          <a:p>
            <a:pPr marL="342900" indent="-342900" algn="l">
              <a:buFont typeface="Arial" panose="020B0604020202020204" pitchFamily="34" charset="0"/>
              <a:buChar char="•"/>
            </a:pPr>
            <a:endParaRPr lang="fi-FI" dirty="0"/>
          </a:p>
        </p:txBody>
      </p:sp>
    </p:spTree>
    <p:extLst>
      <p:ext uri="{BB962C8B-B14F-4D97-AF65-F5344CB8AC3E}">
        <p14:creationId xmlns:p14="http://schemas.microsoft.com/office/powerpoint/2010/main" val="1270390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0904" y="1844824"/>
            <a:ext cx="4439665" cy="4320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kstiruutu 3"/>
          <p:cNvSpPr txBox="1"/>
          <p:nvPr/>
        </p:nvSpPr>
        <p:spPr>
          <a:xfrm>
            <a:off x="539552" y="2132856"/>
            <a:ext cx="3528392" cy="1477328"/>
          </a:xfrm>
          <a:prstGeom prst="rect">
            <a:avLst/>
          </a:prstGeom>
          <a:noFill/>
        </p:spPr>
        <p:txBody>
          <a:bodyPr wrap="square" rtlCol="0">
            <a:spAutoFit/>
          </a:bodyPr>
          <a:lstStyle/>
          <a:p>
            <a:r>
              <a:rPr lang="fi-FI" dirty="0" smtClean="0"/>
              <a:t>Koululaiset istuvat pääosan koulupäivästä. Alakoulussa </a:t>
            </a:r>
            <a:r>
              <a:rPr lang="fi-FI" b="1" dirty="0" smtClean="0"/>
              <a:t>38</a:t>
            </a:r>
            <a:r>
              <a:rPr lang="fi-FI" dirty="0" smtClean="0"/>
              <a:t> minuuttia ja yläkoulussa </a:t>
            </a:r>
            <a:r>
              <a:rPr lang="fi-FI" b="1" dirty="0" smtClean="0"/>
              <a:t>45</a:t>
            </a:r>
            <a:r>
              <a:rPr lang="fi-FI" dirty="0" smtClean="0"/>
              <a:t> minuuttia jokaista koulupäivän tuntia kohti.</a:t>
            </a:r>
          </a:p>
        </p:txBody>
      </p:sp>
      <p:sp>
        <p:nvSpPr>
          <p:cNvPr id="5" name="Tekstiruutu 4"/>
          <p:cNvSpPr txBox="1"/>
          <p:nvPr/>
        </p:nvSpPr>
        <p:spPr>
          <a:xfrm>
            <a:off x="683568" y="4221088"/>
            <a:ext cx="3240360" cy="1477328"/>
          </a:xfrm>
          <a:prstGeom prst="rect">
            <a:avLst/>
          </a:prstGeom>
          <a:noFill/>
        </p:spPr>
        <p:txBody>
          <a:bodyPr wrap="square" rtlCol="0">
            <a:spAutoFit/>
          </a:bodyPr>
          <a:lstStyle/>
          <a:p>
            <a:r>
              <a:rPr lang="fi-FI" dirty="0" smtClean="0"/>
              <a:t>Reipasta liikuntaa kertyy kuuden tunnin koulupäivän  aikana alakoululaisille </a:t>
            </a:r>
            <a:r>
              <a:rPr lang="fi-FI" b="1" dirty="0" smtClean="0"/>
              <a:t>32 </a:t>
            </a:r>
            <a:r>
              <a:rPr lang="fi-FI" dirty="0" smtClean="0"/>
              <a:t>minuuttia ja yläkoululaiselle </a:t>
            </a:r>
            <a:r>
              <a:rPr lang="fi-FI" b="1" dirty="0" smtClean="0"/>
              <a:t>17</a:t>
            </a:r>
            <a:r>
              <a:rPr lang="fi-FI" dirty="0" smtClean="0"/>
              <a:t> minuuttia.</a:t>
            </a:r>
            <a:endParaRPr lang="fi-FI" dirty="0"/>
          </a:p>
        </p:txBody>
      </p:sp>
    </p:spTree>
    <p:extLst>
      <p:ext uri="{BB962C8B-B14F-4D97-AF65-F5344CB8AC3E}">
        <p14:creationId xmlns:p14="http://schemas.microsoft.com/office/powerpoint/2010/main" val="3641203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Miksi aktiivisuutta pitäisi lisätä?</a:t>
            </a:r>
            <a:endParaRPr lang="fi-FI" dirty="0"/>
          </a:p>
        </p:txBody>
      </p:sp>
      <p:sp>
        <p:nvSpPr>
          <p:cNvPr id="3" name="Tekstiruutu 2"/>
          <p:cNvSpPr txBox="1"/>
          <p:nvPr/>
        </p:nvSpPr>
        <p:spPr>
          <a:xfrm>
            <a:off x="393576" y="2537486"/>
            <a:ext cx="8280920" cy="3139321"/>
          </a:xfrm>
          <a:prstGeom prst="rect">
            <a:avLst/>
          </a:prstGeom>
          <a:noFill/>
        </p:spPr>
        <p:txBody>
          <a:bodyPr wrap="square" rtlCol="0">
            <a:spAutoFit/>
          </a:bodyPr>
          <a:lstStyle/>
          <a:p>
            <a:pPr marL="285750" indent="-285750">
              <a:buFont typeface="Arial" panose="020B0604020202020204" pitchFamily="34" charset="0"/>
              <a:buChar char="•"/>
            </a:pPr>
            <a:r>
              <a:rPr lang="fi-FI" dirty="0" smtClean="0"/>
              <a:t>Viihtyvyys lisääntyy</a:t>
            </a:r>
          </a:p>
          <a:p>
            <a:pPr marL="285750" indent="-285750">
              <a:buFont typeface="Arial" panose="020B0604020202020204" pitchFamily="34" charset="0"/>
              <a:buChar char="•"/>
            </a:pPr>
            <a:r>
              <a:rPr lang="fi-FI" dirty="0" smtClean="0"/>
              <a:t>Järjestyshäiriöt vähenevät (</a:t>
            </a:r>
            <a:r>
              <a:rPr lang="fi-FI" dirty="0" err="1" smtClean="0"/>
              <a:t>Keski-Palokan</a:t>
            </a:r>
            <a:r>
              <a:rPr lang="fi-FI" dirty="0" smtClean="0"/>
              <a:t> </a:t>
            </a:r>
            <a:r>
              <a:rPr lang="fi-FI" dirty="0" smtClean="0"/>
              <a:t>hyvät kokemukset</a:t>
            </a:r>
            <a:r>
              <a:rPr lang="fi-FI" dirty="0" smtClean="0"/>
              <a:t>)</a:t>
            </a:r>
            <a:endParaRPr lang="fi-FI" dirty="0" smtClean="0"/>
          </a:p>
          <a:p>
            <a:pPr marL="285750" indent="-285750">
              <a:buFont typeface="Arial" panose="020B0604020202020204" pitchFamily="34" charset="0"/>
              <a:buChar char="•"/>
            </a:pPr>
            <a:r>
              <a:rPr lang="fi-FI" dirty="0" smtClean="0"/>
              <a:t>Tehokas keino taistella sekä syrjäytymistä että kiusaamista vastaan (Jyväskylän kaupungin  3.-6. luokkalaisten viihtyvyyskysely 2016)</a:t>
            </a:r>
          </a:p>
          <a:p>
            <a:pPr marL="285750" indent="-285750">
              <a:buFont typeface="Arial" panose="020B0604020202020204" pitchFamily="34" charset="0"/>
              <a:buChar char="•"/>
            </a:pPr>
            <a:r>
              <a:rPr lang="fi-FI" dirty="0" smtClean="0"/>
              <a:t>Oppimistulokset paranevat: </a:t>
            </a:r>
          </a:p>
          <a:p>
            <a:r>
              <a:rPr lang="fi-FI" dirty="0" smtClean="0"/>
              <a:t>	</a:t>
            </a:r>
            <a:r>
              <a:rPr lang="fi-FI" i="1" dirty="0" smtClean="0"/>
              <a:t>”Liikunnan myönteiset vaikutukset kouluarvosanoihin on havaittu 	erityisesti matemaattisissa aineissa. Liikunta voi myös vahvistaa lasten</a:t>
            </a:r>
          </a:p>
          <a:p>
            <a:r>
              <a:rPr lang="fi-FI" i="1" dirty="0"/>
              <a:t>	</a:t>
            </a:r>
            <a:r>
              <a:rPr lang="fi-FI" i="1" dirty="0" smtClean="0"/>
              <a:t>muistia ja toiminnanohjausta. Motoristen taitojen hallitseminen 	puolestaan vaikuttaa myös aivojen kehittymiseen.” Liikunta ja tiede 4/2017</a:t>
            </a:r>
          </a:p>
          <a:p>
            <a:endParaRPr lang="fi-FI" i="1" dirty="0"/>
          </a:p>
          <a:p>
            <a:r>
              <a:rPr lang="fi-FI" i="1" dirty="0" smtClean="0">
                <a:hlinkClick r:id="rId2"/>
              </a:rPr>
              <a:t>Liikunnan ja oppimisen vuorovaikutusta kartoittamassa LIIKUNTA JA TIEDE 54-4/2017</a:t>
            </a:r>
            <a:endParaRPr lang="fi-FI" i="1" dirty="0"/>
          </a:p>
        </p:txBody>
      </p:sp>
    </p:spTree>
    <p:extLst>
      <p:ext uri="{BB962C8B-B14F-4D97-AF65-F5344CB8AC3E}">
        <p14:creationId xmlns:p14="http://schemas.microsoft.com/office/powerpoint/2010/main" val="8084210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27584" y="2276872"/>
            <a:ext cx="7408333" cy="3450696"/>
          </a:xfrm>
        </p:spPr>
        <p:txBody>
          <a:bodyPr>
            <a:normAutofit lnSpcReduction="10000"/>
          </a:bodyPr>
          <a:lstStyle/>
          <a:p>
            <a:pPr marL="342900" indent="-342900">
              <a:buFont typeface="Arial" panose="020B0604020202020204" pitchFamily="34" charset="0"/>
              <a:buChar char="•"/>
            </a:pPr>
            <a:r>
              <a:rPr lang="fi-FI" dirty="0" smtClean="0"/>
              <a:t>Lisää </a:t>
            </a:r>
            <a:r>
              <a:rPr lang="fi-FI" dirty="0"/>
              <a:t>liikettä </a:t>
            </a:r>
            <a:r>
              <a:rPr lang="fi-FI" dirty="0" smtClean="0"/>
              <a:t>koulu päivään</a:t>
            </a:r>
          </a:p>
          <a:p>
            <a:pPr marL="644843" lvl="1" indent="-342900">
              <a:buFont typeface="Arial" panose="020B0604020202020204" pitchFamily="34" charset="0"/>
              <a:buChar char="•"/>
            </a:pPr>
            <a:r>
              <a:rPr lang="fi-FI" dirty="0" smtClean="0"/>
              <a:t>Välitunnit</a:t>
            </a:r>
          </a:p>
          <a:p>
            <a:pPr marL="644843" lvl="1" indent="-342900">
              <a:buFont typeface="Arial" panose="020B0604020202020204" pitchFamily="34" charset="0"/>
              <a:buChar char="•"/>
            </a:pPr>
            <a:r>
              <a:rPr lang="fi-FI" dirty="0" smtClean="0"/>
              <a:t>Koulumatkat</a:t>
            </a:r>
          </a:p>
          <a:p>
            <a:pPr marL="644843" lvl="1" indent="-342900">
              <a:buFont typeface="Arial" panose="020B0604020202020204" pitchFamily="34" charset="0"/>
              <a:buChar char="•"/>
            </a:pPr>
            <a:r>
              <a:rPr lang="fi-FI" dirty="0" smtClean="0"/>
              <a:t>Toiminnallisuus oppitunneilla</a:t>
            </a:r>
            <a:endParaRPr lang="fi-FI" dirty="0"/>
          </a:p>
          <a:p>
            <a:pPr marL="342900" indent="-342900">
              <a:buFont typeface="Arial" panose="020B0604020202020204" pitchFamily="34" charset="0"/>
              <a:buChar char="•"/>
            </a:pPr>
            <a:r>
              <a:rPr lang="fi-FI" dirty="0"/>
              <a:t>Liikkuminen auttaa </a:t>
            </a:r>
            <a:r>
              <a:rPr lang="fi-FI" dirty="0" smtClean="0"/>
              <a:t>oppimaan</a:t>
            </a:r>
          </a:p>
          <a:p>
            <a:pPr marL="644843" lvl="1" indent="-342900">
              <a:buFont typeface="Arial" panose="020B0604020202020204" pitchFamily="34" charset="0"/>
              <a:buChar char="•"/>
            </a:pPr>
            <a:r>
              <a:rPr lang="fi-FI" dirty="0" smtClean="0"/>
              <a:t>Tiedolliseen toimintaan esim. muistiin</a:t>
            </a:r>
          </a:p>
          <a:p>
            <a:pPr marL="644843" lvl="1" indent="-342900">
              <a:buFont typeface="Arial" panose="020B0604020202020204" pitchFamily="34" charset="0"/>
              <a:buChar char="•"/>
            </a:pPr>
            <a:r>
              <a:rPr lang="fi-FI" dirty="0" smtClean="0"/>
              <a:t>Lisää aivojen verenkiertoa ja hapen saantia</a:t>
            </a:r>
          </a:p>
          <a:p>
            <a:pPr marL="644843" lvl="1" indent="-342900">
              <a:buFont typeface="Arial" panose="020B0604020202020204" pitchFamily="34" charset="0"/>
              <a:buChar char="•"/>
            </a:pPr>
            <a:r>
              <a:rPr lang="fi-FI" dirty="0" smtClean="0"/>
              <a:t>Parantaa motorisia taitoja, jotka ovat yhteydessä kognitiivisien taitojen oppimiseen</a:t>
            </a:r>
            <a:endParaRPr lang="fi-FI" dirty="0"/>
          </a:p>
        </p:txBody>
      </p:sp>
      <p:sp>
        <p:nvSpPr>
          <p:cNvPr id="3" name="Otsikko 2"/>
          <p:cNvSpPr>
            <a:spLocks noGrp="1"/>
          </p:cNvSpPr>
          <p:nvPr>
            <p:ph type="title"/>
          </p:nvPr>
        </p:nvSpPr>
        <p:spPr>
          <a:xfrm>
            <a:off x="457200" y="338328"/>
            <a:ext cx="8229600" cy="2010552"/>
          </a:xfrm>
        </p:spPr>
        <p:txBody>
          <a:bodyPr>
            <a:normAutofit fontScale="90000"/>
          </a:bodyPr>
          <a:lstStyle/>
          <a:p>
            <a:r>
              <a:rPr lang="fi-FI" dirty="0"/>
              <a:t>LIIKKUVAN KOULUN TUNNUSPIIRTEITÄ:</a:t>
            </a:r>
            <a:br>
              <a:rPr lang="fi-FI" dirty="0"/>
            </a:br>
            <a:endParaRPr lang="fi-FI" dirty="0"/>
          </a:p>
        </p:txBody>
      </p:sp>
    </p:spTree>
    <p:extLst>
      <p:ext uri="{BB962C8B-B14F-4D97-AF65-F5344CB8AC3E}">
        <p14:creationId xmlns:p14="http://schemas.microsoft.com/office/powerpoint/2010/main" val="1223781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27584" y="2276872"/>
            <a:ext cx="7408333" cy="3450696"/>
          </a:xfrm>
        </p:spPr>
        <p:txBody>
          <a:bodyPr>
            <a:normAutofit fontScale="77500" lnSpcReduction="20000"/>
          </a:bodyPr>
          <a:lstStyle/>
          <a:p>
            <a:pPr marL="342900" indent="-342900">
              <a:buFont typeface="Arial" panose="020B0604020202020204" pitchFamily="34" charset="0"/>
              <a:buChar char="•"/>
            </a:pPr>
            <a:r>
              <a:rPr lang="fi-FI" dirty="0" smtClean="0"/>
              <a:t>Oppilaat toimijoina</a:t>
            </a:r>
          </a:p>
          <a:p>
            <a:pPr marL="644843" lvl="1" indent="-342900">
              <a:buFont typeface="Arial" panose="020B0604020202020204" pitchFamily="34" charset="0"/>
              <a:buChar char="•"/>
            </a:pPr>
            <a:r>
              <a:rPr lang="fi-FI" dirty="0" smtClean="0"/>
              <a:t>Uuden </a:t>
            </a:r>
            <a:r>
              <a:rPr lang="fi-FI" dirty="0" err="1" smtClean="0"/>
              <a:t>Opsin</a:t>
            </a:r>
            <a:r>
              <a:rPr lang="fi-FI" dirty="0" smtClean="0"/>
              <a:t> mukainen </a:t>
            </a:r>
          </a:p>
          <a:p>
            <a:pPr marL="644843" lvl="1" indent="-342900">
              <a:buFont typeface="Arial" panose="020B0604020202020204" pitchFamily="34" charset="0"/>
              <a:buChar char="•"/>
            </a:pPr>
            <a:r>
              <a:rPr lang="fi-FI" dirty="0" smtClean="0"/>
              <a:t>Liikkuvan koulun kulmakivi</a:t>
            </a:r>
          </a:p>
          <a:p>
            <a:pPr marL="644843" lvl="1" indent="-342900">
              <a:buFont typeface="Arial" panose="020B0604020202020204" pitchFamily="34" charset="0"/>
              <a:buChar char="•"/>
            </a:pPr>
            <a:r>
              <a:rPr lang="fi-FI" dirty="0" smtClean="0"/>
              <a:t>Oppilailta oppilaille</a:t>
            </a:r>
          </a:p>
          <a:p>
            <a:pPr marL="342900" indent="-342900">
              <a:buFont typeface="Arial" panose="020B0604020202020204" pitchFamily="34" charset="0"/>
              <a:buChar char="•"/>
            </a:pPr>
            <a:r>
              <a:rPr lang="fi-FI" dirty="0" smtClean="0"/>
              <a:t>Viihtyvyys</a:t>
            </a:r>
          </a:p>
          <a:p>
            <a:pPr marL="644843" lvl="1" indent="-342900">
              <a:buFont typeface="Arial" panose="020B0604020202020204" pitchFamily="34" charset="0"/>
              <a:buChar char="•"/>
            </a:pPr>
            <a:r>
              <a:rPr lang="fi-FI" dirty="0" smtClean="0"/>
              <a:t>Tehdään yhdessä</a:t>
            </a:r>
          </a:p>
          <a:p>
            <a:pPr marL="644843" lvl="1" indent="-342900">
              <a:buFont typeface="Arial" panose="020B0604020202020204" pitchFamily="34" charset="0"/>
              <a:buChar char="•"/>
            </a:pPr>
            <a:r>
              <a:rPr lang="fi-FI" dirty="0" smtClean="0"/>
              <a:t>Oppilailla mahdollisuus vaikuttaa (”</a:t>
            </a:r>
            <a:r>
              <a:rPr lang="fi-FI" i="1" dirty="0" smtClean="0"/>
              <a:t>Autonomia lisää omatoimista liikkumista vapaa-ajalla”  Taru Lintunen JYU </a:t>
            </a:r>
            <a:r>
              <a:rPr lang="fi-FI" i="1" dirty="0" err="1" smtClean="0"/>
              <a:t>Liik.tiet.tiedekunta</a:t>
            </a:r>
            <a:r>
              <a:rPr lang="fi-FI" i="1" dirty="0" smtClean="0"/>
              <a:t>)</a:t>
            </a:r>
          </a:p>
          <a:p>
            <a:pPr marL="644843" lvl="1" indent="-342900">
              <a:buFont typeface="Arial" panose="020B0604020202020204" pitchFamily="34" charset="0"/>
              <a:buChar char="•"/>
            </a:pPr>
            <a:r>
              <a:rPr lang="fi-FI" dirty="0" smtClean="0"/>
              <a:t>Yhteisöllisyys ja työrauha paranee</a:t>
            </a:r>
          </a:p>
          <a:p>
            <a:pPr marL="342900" indent="-342900">
              <a:buFont typeface="Arial" panose="020B0604020202020204" pitchFamily="34" charset="0"/>
              <a:buChar char="•"/>
            </a:pPr>
            <a:r>
              <a:rPr lang="fi-FI" dirty="0" smtClean="0"/>
              <a:t>Tilaa liikkeelle</a:t>
            </a:r>
          </a:p>
          <a:p>
            <a:pPr marL="644843" lvl="1" indent="-342900">
              <a:buFont typeface="Arial" panose="020B0604020202020204" pitchFamily="34" charset="0"/>
              <a:buChar char="•"/>
            </a:pPr>
            <a:r>
              <a:rPr lang="fi-FI" dirty="0" smtClean="0"/>
              <a:t>Koulun ilmapiiri ja toimintakulttuuri antavat mahdollisuuden liikkeen lisäämiselle</a:t>
            </a:r>
          </a:p>
          <a:p>
            <a:pPr marL="644843" lvl="1" indent="-342900">
              <a:buFont typeface="Arial" panose="020B0604020202020204" pitchFamily="34" charset="0"/>
              <a:buChar char="•"/>
            </a:pPr>
            <a:r>
              <a:rPr lang="fi-FI" dirty="0" smtClean="0"/>
              <a:t>Koulun piha, välituntivälineet, sisätilojen hyödyntäminen yms.</a:t>
            </a:r>
            <a:endParaRPr lang="fi-FI" dirty="0"/>
          </a:p>
        </p:txBody>
      </p:sp>
      <p:sp>
        <p:nvSpPr>
          <p:cNvPr id="3" name="Otsikko 2"/>
          <p:cNvSpPr>
            <a:spLocks noGrp="1"/>
          </p:cNvSpPr>
          <p:nvPr>
            <p:ph type="title"/>
          </p:nvPr>
        </p:nvSpPr>
        <p:spPr>
          <a:xfrm>
            <a:off x="457200" y="338328"/>
            <a:ext cx="8229600" cy="2010552"/>
          </a:xfrm>
        </p:spPr>
        <p:txBody>
          <a:bodyPr>
            <a:normAutofit fontScale="90000"/>
          </a:bodyPr>
          <a:lstStyle/>
          <a:p>
            <a:r>
              <a:rPr lang="fi-FI" dirty="0"/>
              <a:t>LIIKKUVAN KOULUN TUNNUSPIIRTEITÄ:</a:t>
            </a:r>
            <a:br>
              <a:rPr lang="fi-FI" dirty="0"/>
            </a:br>
            <a:endParaRPr lang="fi-FI" dirty="0"/>
          </a:p>
        </p:txBody>
      </p:sp>
    </p:spTree>
    <p:extLst>
      <p:ext uri="{BB962C8B-B14F-4D97-AF65-F5344CB8AC3E}">
        <p14:creationId xmlns:p14="http://schemas.microsoft.com/office/powerpoint/2010/main" val="4145678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67545" y="2132856"/>
            <a:ext cx="8208912" cy="4392488"/>
          </a:xfrm>
        </p:spPr>
        <p:txBody>
          <a:bodyPr>
            <a:normAutofit fontScale="92500" lnSpcReduction="10000"/>
          </a:bodyPr>
          <a:lstStyle/>
          <a:p>
            <a:r>
              <a:rPr lang="fi-FI" dirty="0"/>
              <a:t>Vuonna 2016 voimaan astuneesta Perusopetuksen </a:t>
            </a:r>
            <a:r>
              <a:rPr lang="fi-FI" dirty="0" err="1"/>
              <a:t>OPS:n</a:t>
            </a:r>
            <a:r>
              <a:rPr lang="fi-FI" dirty="0"/>
              <a:t> (POPS) perusteet asiakirjasta (Opetushallitus 2014) voi hiukan kärjistäen todeta, että se, mikä aikaisemmin on liitetty erityisesti koskemaan taitoja taideaineita, ulotetaan jatkossa koskemaan koko koulua, ei pelkästään sen oppiaineita vaan koulun toimintaa kokonaisuudessaan. </a:t>
            </a:r>
            <a:endParaRPr lang="fi-FI" dirty="0" smtClean="0"/>
          </a:p>
          <a:p>
            <a:r>
              <a:rPr lang="fi-FI" dirty="0" smtClean="0"/>
              <a:t>Fyysisesti </a:t>
            </a:r>
            <a:r>
              <a:rPr lang="fi-FI" dirty="0"/>
              <a:t>aktiivisemman koulupäivän edistäminen on jatkossa yksi koulun toimintakulttuurin kehittämistä ohjaava periaate. Lähtökohtana ei ole pelkästään havainto luonnollisen arkiliikunnan radikaalista vähentymisestä yhteiskunnassa vaan ennen kaikkea ymmärrys fyysisen aktiivisuuden merkityksestä oppimiselle. </a:t>
            </a:r>
            <a:endParaRPr lang="fi-FI" dirty="0" smtClean="0"/>
          </a:p>
          <a:p>
            <a:r>
              <a:rPr lang="fi-FI" i="1" dirty="0"/>
              <a:t>Liikunta ja tiede 4/2017</a:t>
            </a:r>
            <a:endParaRPr lang="fi-FI" dirty="0" smtClean="0"/>
          </a:p>
          <a:p>
            <a:endParaRPr lang="fi-FI" dirty="0"/>
          </a:p>
        </p:txBody>
      </p:sp>
      <p:sp>
        <p:nvSpPr>
          <p:cNvPr id="3" name="Otsikko 2"/>
          <p:cNvSpPr>
            <a:spLocks noGrp="1"/>
          </p:cNvSpPr>
          <p:nvPr>
            <p:ph type="title"/>
          </p:nvPr>
        </p:nvSpPr>
        <p:spPr/>
        <p:txBody>
          <a:bodyPr/>
          <a:lstStyle/>
          <a:p>
            <a:r>
              <a:rPr lang="fi-FI" dirty="0" smtClean="0"/>
              <a:t>Uusi opetussuunnitelma</a:t>
            </a:r>
            <a:endParaRPr lang="fi-FI" dirty="0"/>
          </a:p>
        </p:txBody>
      </p:sp>
    </p:spTree>
    <p:extLst>
      <p:ext uri="{BB962C8B-B14F-4D97-AF65-F5344CB8AC3E}">
        <p14:creationId xmlns:p14="http://schemas.microsoft.com/office/powerpoint/2010/main" val="310457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Mistä liikkeelle?</a:t>
            </a:r>
            <a:endParaRPr lang="fi-FI"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350" y="2492896"/>
            <a:ext cx="8368238" cy="40416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613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Sitten vaan oppilaat liikkeelle</a:t>
            </a:r>
            <a:endParaRPr lang="fi-FI"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470072"/>
            <a:ext cx="8208912" cy="53879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30384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ltomuoto">
  <a:themeElements>
    <a:clrScheme name="Aaltomuoto">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altomuoto">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altomuoto">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67</TotalTime>
  <Words>270</Words>
  <Application>Microsoft Office PowerPoint</Application>
  <PresentationFormat>Näytössä katseltava diaesitys (4:3)</PresentationFormat>
  <Paragraphs>41</Paragraphs>
  <Slides>9</Slides>
  <Notes>0</Notes>
  <HiddenSlides>0</HiddenSlides>
  <MMClips>0</MMClips>
  <ScaleCrop>false</ScaleCrop>
  <HeadingPairs>
    <vt:vector size="4" baseType="variant">
      <vt:variant>
        <vt:lpstr>Teema</vt:lpstr>
      </vt:variant>
      <vt:variant>
        <vt:i4>1</vt:i4>
      </vt:variant>
      <vt:variant>
        <vt:lpstr>Dian otsikot</vt:lpstr>
      </vt:variant>
      <vt:variant>
        <vt:i4>9</vt:i4>
      </vt:variant>
    </vt:vector>
  </HeadingPairs>
  <TitlesOfParts>
    <vt:vector size="10" baseType="lpstr">
      <vt:lpstr>Aaltomuoto</vt:lpstr>
      <vt:lpstr>Liikkuva koulu</vt:lpstr>
      <vt:lpstr>Liikkuva koulu tarjoaa jokaiselle oppilaalle mahdollisuuden liikkua tunnin koulupäivän aikana.</vt:lpstr>
      <vt:lpstr>PowerPoint-esitys</vt:lpstr>
      <vt:lpstr>Miksi aktiivisuutta pitäisi lisätä?</vt:lpstr>
      <vt:lpstr>LIIKKUVAN KOULUN TUNNUSPIIRTEITÄ: </vt:lpstr>
      <vt:lpstr>LIIKKUVAN KOULUN TUNNUSPIIRTEITÄ: </vt:lpstr>
      <vt:lpstr>Uusi opetussuunnitelma</vt:lpstr>
      <vt:lpstr>Mistä liikkeelle?</vt:lpstr>
      <vt:lpstr>Sitten vaan oppilaat liikkeelle</vt:lpstr>
    </vt:vector>
  </TitlesOfParts>
  <Company>Jyväskylän kaupunki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Liikkuva koulu</dc:title>
  <dc:creator>JKL</dc:creator>
  <cp:lastModifiedBy>JKL</cp:lastModifiedBy>
  <cp:revision>8</cp:revision>
  <dcterms:created xsi:type="dcterms:W3CDTF">2017-09-26T16:34:29Z</dcterms:created>
  <dcterms:modified xsi:type="dcterms:W3CDTF">2017-11-16T08:56:08Z</dcterms:modified>
</cp:coreProperties>
</file>