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773B5-D1C5-4A72-B338-228A5A3608C6}" v="2" dt="2024-09-05T16:26:45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lönen Sallamaari" userId="91a92d71-a51c-476b-a84b-c371f0841f27" providerId="ADAL" clId="{AEB773B5-D1C5-4A72-B338-228A5A3608C6}"/>
    <pc:docChg chg="custSel modSld">
      <pc:chgData name="Kyllönen Sallamaari" userId="91a92d71-a51c-476b-a84b-c371f0841f27" providerId="ADAL" clId="{AEB773B5-D1C5-4A72-B338-228A5A3608C6}" dt="2024-09-05T16:29:40.658" v="380" actId="20577"/>
      <pc:docMkLst>
        <pc:docMk/>
      </pc:docMkLst>
      <pc:sldChg chg="addSp delSp modSp mod">
        <pc:chgData name="Kyllönen Sallamaari" userId="91a92d71-a51c-476b-a84b-c371f0841f27" providerId="ADAL" clId="{AEB773B5-D1C5-4A72-B338-228A5A3608C6}" dt="2024-09-05T16:29:40.658" v="380" actId="20577"/>
        <pc:sldMkLst>
          <pc:docMk/>
          <pc:sldMk cId="1056214728" sldId="260"/>
        </pc:sldMkLst>
        <pc:spChg chg="mod">
          <ac:chgData name="Kyllönen Sallamaari" userId="91a92d71-a51c-476b-a84b-c371f0841f27" providerId="ADAL" clId="{AEB773B5-D1C5-4A72-B338-228A5A3608C6}" dt="2024-09-05T16:25:15.709" v="90" actId="20577"/>
          <ac:spMkLst>
            <pc:docMk/>
            <pc:sldMk cId="1056214728" sldId="260"/>
            <ac:spMk id="2" creationId="{B26F0773-F2B8-D8AB-202B-8D8B94BCD386}"/>
          </ac:spMkLst>
        </pc:spChg>
        <pc:spChg chg="add del mod">
          <ac:chgData name="Kyllönen Sallamaari" userId="91a92d71-a51c-476b-a84b-c371f0841f27" providerId="ADAL" clId="{AEB773B5-D1C5-4A72-B338-228A5A3608C6}" dt="2024-09-05T16:26:10.083" v="168" actId="478"/>
          <ac:spMkLst>
            <pc:docMk/>
            <pc:sldMk cId="1056214728" sldId="260"/>
            <ac:spMk id="21" creationId="{537BC684-89EA-6E89-0544-6DCEFC02E768}"/>
          </ac:spMkLst>
        </pc:spChg>
        <pc:spChg chg="add mod">
          <ac:chgData name="Kyllönen Sallamaari" userId="91a92d71-a51c-476b-a84b-c371f0841f27" providerId="ADAL" clId="{AEB773B5-D1C5-4A72-B338-228A5A3608C6}" dt="2024-09-05T16:29:40.658" v="380" actId="20577"/>
          <ac:spMkLst>
            <pc:docMk/>
            <pc:sldMk cId="1056214728" sldId="260"/>
            <ac:spMk id="22" creationId="{9796BB73-9FAA-51C2-BA2E-3C1A6C6BD1B9}"/>
          </ac:spMkLst>
        </pc:spChg>
        <pc:spChg chg="add mod ord">
          <ac:chgData name="Kyllönen Sallamaari" userId="91a92d71-a51c-476b-a84b-c371f0841f27" providerId="ADAL" clId="{AEB773B5-D1C5-4A72-B338-228A5A3608C6}" dt="2024-09-05T16:28:58.773" v="321" actId="13822"/>
          <ac:spMkLst>
            <pc:docMk/>
            <pc:sldMk cId="1056214728" sldId="260"/>
            <ac:spMk id="23" creationId="{48C00182-0E29-7776-2480-BEB8A01B272A}"/>
          </ac:spMkLst>
        </pc:spChg>
      </pc:sldChg>
      <pc:sldChg chg="modSp mod">
        <pc:chgData name="Kyllönen Sallamaari" userId="91a92d71-a51c-476b-a84b-c371f0841f27" providerId="ADAL" clId="{AEB773B5-D1C5-4A72-B338-228A5A3608C6}" dt="2024-09-05T16:24:47.374" v="80" actId="114"/>
        <pc:sldMkLst>
          <pc:docMk/>
          <pc:sldMk cId="2721613624" sldId="263"/>
        </pc:sldMkLst>
        <pc:spChg chg="mod">
          <ac:chgData name="Kyllönen Sallamaari" userId="91a92d71-a51c-476b-a84b-c371f0841f27" providerId="ADAL" clId="{AEB773B5-D1C5-4A72-B338-228A5A3608C6}" dt="2024-09-05T16:24:47.374" v="80" actId="114"/>
          <ac:spMkLst>
            <pc:docMk/>
            <pc:sldMk cId="2721613624" sldId="263"/>
            <ac:spMk id="6" creationId="{EF7C96F4-CFFB-F184-0215-95307743528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397D4-D277-49A9-9FD6-76C1B133E9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F7347A-BB6D-4F68-8F01-162FC75AAF6D}">
      <dgm:prSet/>
      <dgm:spPr/>
      <dgm:t>
        <a:bodyPr/>
        <a:lstStyle/>
        <a:p>
          <a:r>
            <a:rPr lang="fi-FI"/>
            <a:t>Sensuuri ei kuulu median toimintaan</a:t>
          </a:r>
          <a:endParaRPr lang="en-US"/>
        </a:p>
      </dgm:t>
    </dgm:pt>
    <dgm:pt modelId="{02D69905-52C8-484E-A4F1-10EEC3C9F115}" type="parTrans" cxnId="{6599040A-D7E1-4B8D-9023-8796949A9CB8}">
      <dgm:prSet/>
      <dgm:spPr/>
      <dgm:t>
        <a:bodyPr/>
        <a:lstStyle/>
        <a:p>
          <a:endParaRPr lang="en-US"/>
        </a:p>
      </dgm:t>
    </dgm:pt>
    <dgm:pt modelId="{64A0A4AB-EB89-45EC-84B3-D627CEF6BCC5}" type="sibTrans" cxnId="{6599040A-D7E1-4B8D-9023-8796949A9CB8}">
      <dgm:prSet/>
      <dgm:spPr/>
      <dgm:t>
        <a:bodyPr/>
        <a:lstStyle/>
        <a:p>
          <a:endParaRPr lang="en-US"/>
        </a:p>
      </dgm:t>
    </dgm:pt>
    <dgm:pt modelId="{6A0D687C-2174-4A4A-9B82-EDFEA8D362FD}">
      <dgm:prSet/>
      <dgm:spPr/>
      <dgm:t>
        <a:bodyPr/>
        <a:lstStyle/>
        <a:p>
          <a:r>
            <a:rPr lang="fi-FI" i="1"/>
            <a:t>ennakkosensuurissa</a:t>
          </a:r>
          <a:r>
            <a:rPr lang="fi-FI"/>
            <a:t> julkaisut tarkistetaan ennen julkistamista</a:t>
          </a:r>
          <a:endParaRPr lang="en-US"/>
        </a:p>
      </dgm:t>
    </dgm:pt>
    <dgm:pt modelId="{55F01844-EE35-4C09-BCD7-F398CE81321A}" type="parTrans" cxnId="{4A1A280F-5BBC-42D3-9394-2B6661635197}">
      <dgm:prSet/>
      <dgm:spPr/>
      <dgm:t>
        <a:bodyPr/>
        <a:lstStyle/>
        <a:p>
          <a:endParaRPr lang="en-US"/>
        </a:p>
      </dgm:t>
    </dgm:pt>
    <dgm:pt modelId="{AF38D110-B229-4582-8D41-0210024EBCBA}" type="sibTrans" cxnId="{4A1A280F-5BBC-42D3-9394-2B6661635197}">
      <dgm:prSet/>
      <dgm:spPr/>
      <dgm:t>
        <a:bodyPr/>
        <a:lstStyle/>
        <a:p>
          <a:endParaRPr lang="en-US"/>
        </a:p>
      </dgm:t>
    </dgm:pt>
    <dgm:pt modelId="{37314811-CC52-476C-907B-99457E5CB6DE}">
      <dgm:prSet/>
      <dgm:spPr/>
      <dgm:t>
        <a:bodyPr/>
        <a:lstStyle/>
        <a:p>
          <a:r>
            <a:rPr lang="fi-FI" i="1"/>
            <a:t>jälkisensuurissa</a:t>
          </a:r>
          <a:r>
            <a:rPr lang="fi-FI"/>
            <a:t> julkaisut vedetään pois yleisön ulottuvilta ja jopa tuhotaan</a:t>
          </a:r>
          <a:br>
            <a:rPr lang="fi-FI"/>
          </a:br>
          <a:endParaRPr lang="en-US"/>
        </a:p>
      </dgm:t>
    </dgm:pt>
    <dgm:pt modelId="{A2378695-9FC9-4DE0-B0EC-6DF2A9C610ED}" type="parTrans" cxnId="{E0A5D834-D234-4E1A-B582-726886B21F6D}">
      <dgm:prSet/>
      <dgm:spPr/>
      <dgm:t>
        <a:bodyPr/>
        <a:lstStyle/>
        <a:p>
          <a:endParaRPr lang="en-US"/>
        </a:p>
      </dgm:t>
    </dgm:pt>
    <dgm:pt modelId="{BBEFB6BE-F7C7-4EAD-B4F7-B253DFB1F824}" type="sibTrans" cxnId="{E0A5D834-D234-4E1A-B582-726886B21F6D}">
      <dgm:prSet/>
      <dgm:spPr/>
      <dgm:t>
        <a:bodyPr/>
        <a:lstStyle/>
        <a:p>
          <a:endParaRPr lang="en-US"/>
        </a:p>
      </dgm:t>
    </dgm:pt>
    <dgm:pt modelId="{242ED3DB-4904-4FCA-8C62-A2EB632868AB}">
      <dgm:prSet/>
      <dgm:spPr/>
      <dgm:t>
        <a:bodyPr/>
        <a:lstStyle/>
        <a:p>
          <a:r>
            <a:rPr lang="fi-FI"/>
            <a:t>Median toimintaa ohjaa etiikka</a:t>
          </a:r>
          <a:endParaRPr lang="en-US"/>
        </a:p>
      </dgm:t>
    </dgm:pt>
    <dgm:pt modelId="{6BD58B71-E87F-47DB-A277-883BDFF45C81}" type="parTrans" cxnId="{72BF99C8-06DF-404A-865B-E45191CCAF30}">
      <dgm:prSet/>
      <dgm:spPr/>
      <dgm:t>
        <a:bodyPr/>
        <a:lstStyle/>
        <a:p>
          <a:endParaRPr lang="en-US"/>
        </a:p>
      </dgm:t>
    </dgm:pt>
    <dgm:pt modelId="{C27F990F-3B43-4833-BFC4-29BBE1064A9C}" type="sibTrans" cxnId="{72BF99C8-06DF-404A-865B-E45191CCAF30}">
      <dgm:prSet/>
      <dgm:spPr/>
      <dgm:t>
        <a:bodyPr/>
        <a:lstStyle/>
        <a:p>
          <a:endParaRPr lang="en-US"/>
        </a:p>
      </dgm:t>
    </dgm:pt>
    <dgm:pt modelId="{5C8D7031-91B7-4508-AD9B-7B14EE579336}">
      <dgm:prSet/>
      <dgm:spPr/>
      <dgm:t>
        <a:bodyPr/>
        <a:lstStyle/>
        <a:p>
          <a:r>
            <a:rPr lang="fi-FI" b="1" dirty="0"/>
            <a:t>Sananvapaus</a:t>
          </a:r>
          <a:r>
            <a:rPr lang="fi-FI" dirty="0"/>
            <a:t>: lupa käydä avointa moniäänistä keskustelua kriittisestikin</a:t>
          </a:r>
          <a:endParaRPr lang="en-US" dirty="0"/>
        </a:p>
      </dgm:t>
    </dgm:pt>
    <dgm:pt modelId="{5E1AFE35-A433-4918-AB0B-BED175735A86}" type="parTrans" cxnId="{7DA8A27E-5BF9-4675-9B16-EE63D592CF31}">
      <dgm:prSet/>
      <dgm:spPr/>
      <dgm:t>
        <a:bodyPr/>
        <a:lstStyle/>
        <a:p>
          <a:endParaRPr lang="en-US"/>
        </a:p>
      </dgm:t>
    </dgm:pt>
    <dgm:pt modelId="{3C779492-70C4-4398-89F7-E082738087EC}" type="sibTrans" cxnId="{7DA8A27E-5BF9-4675-9B16-EE63D592CF31}">
      <dgm:prSet/>
      <dgm:spPr/>
      <dgm:t>
        <a:bodyPr/>
        <a:lstStyle/>
        <a:p>
          <a:endParaRPr lang="en-US"/>
        </a:p>
      </dgm:t>
    </dgm:pt>
    <dgm:pt modelId="{FA1D2819-5735-47CF-A31B-F181AA553B7A}">
      <dgm:prSet/>
      <dgm:spPr/>
      <dgm:t>
        <a:bodyPr/>
        <a:lstStyle/>
        <a:p>
          <a:r>
            <a:rPr lang="fi-FI" b="1" dirty="0"/>
            <a:t>Valinnat</a:t>
          </a:r>
          <a:r>
            <a:rPr lang="fi-FI" dirty="0"/>
            <a:t> siitä, mitä yleisölle kerrotaan aiheesta ja </a:t>
          </a:r>
          <a:r>
            <a:rPr lang="fi-FI" u="sng" dirty="0"/>
            <a:t>miten</a:t>
          </a:r>
          <a:r>
            <a:rPr lang="fi-FI" dirty="0"/>
            <a:t> se kerrotaan.</a:t>
          </a:r>
          <a:endParaRPr lang="en-US" dirty="0"/>
        </a:p>
      </dgm:t>
    </dgm:pt>
    <dgm:pt modelId="{56AD50F5-BE36-47DB-B3A8-1306F9696366}" type="parTrans" cxnId="{4BCCB3DB-8DCE-4E99-8BF8-7788546BF381}">
      <dgm:prSet/>
      <dgm:spPr/>
      <dgm:t>
        <a:bodyPr/>
        <a:lstStyle/>
        <a:p>
          <a:endParaRPr lang="en-US"/>
        </a:p>
      </dgm:t>
    </dgm:pt>
    <dgm:pt modelId="{70E2E985-3A62-44E2-9742-48AFC766ACEB}" type="sibTrans" cxnId="{4BCCB3DB-8DCE-4E99-8BF8-7788546BF381}">
      <dgm:prSet/>
      <dgm:spPr/>
      <dgm:t>
        <a:bodyPr/>
        <a:lstStyle/>
        <a:p>
          <a:endParaRPr lang="en-US"/>
        </a:p>
      </dgm:t>
    </dgm:pt>
    <dgm:pt modelId="{6DC1B4CB-18AC-4F5F-8F8C-1B44A1E22968}">
      <dgm:prSet/>
      <dgm:spPr/>
      <dgm:t>
        <a:bodyPr/>
        <a:lstStyle/>
        <a:p>
          <a:r>
            <a:rPr lang="fi-FI" b="1" dirty="0"/>
            <a:t>Vastuun kantaminen siitä mitä julkaistaan</a:t>
          </a:r>
          <a:endParaRPr lang="en-US" b="1" dirty="0"/>
        </a:p>
      </dgm:t>
    </dgm:pt>
    <dgm:pt modelId="{C5798068-6D54-4D58-9E66-4F5F4B81E3FB}" type="parTrans" cxnId="{9DD09B38-CF4D-459C-A5CF-7B5AB8F88A13}">
      <dgm:prSet/>
      <dgm:spPr/>
      <dgm:t>
        <a:bodyPr/>
        <a:lstStyle/>
        <a:p>
          <a:endParaRPr lang="en-US"/>
        </a:p>
      </dgm:t>
    </dgm:pt>
    <dgm:pt modelId="{7597E984-98ED-4A46-962B-FA8804DDA40B}" type="sibTrans" cxnId="{9DD09B38-CF4D-459C-A5CF-7B5AB8F88A13}">
      <dgm:prSet/>
      <dgm:spPr/>
      <dgm:t>
        <a:bodyPr/>
        <a:lstStyle/>
        <a:p>
          <a:endParaRPr lang="en-US"/>
        </a:p>
      </dgm:t>
    </dgm:pt>
    <dgm:pt modelId="{9890E65B-5D77-498F-BEC2-86EBDB346905}" type="pres">
      <dgm:prSet presAssocID="{F24397D4-D277-49A9-9FD6-76C1B133E917}" presName="linear" presStyleCnt="0">
        <dgm:presLayoutVars>
          <dgm:dir/>
          <dgm:animLvl val="lvl"/>
          <dgm:resizeHandles val="exact"/>
        </dgm:presLayoutVars>
      </dgm:prSet>
      <dgm:spPr/>
    </dgm:pt>
    <dgm:pt modelId="{5A74B2FE-A261-4EF9-B57B-715B1603BB2C}" type="pres">
      <dgm:prSet presAssocID="{CCF7347A-BB6D-4F68-8F01-162FC75AAF6D}" presName="parentLin" presStyleCnt="0"/>
      <dgm:spPr/>
    </dgm:pt>
    <dgm:pt modelId="{55D0637A-C8D6-4AF5-8DFA-963C40806C07}" type="pres">
      <dgm:prSet presAssocID="{CCF7347A-BB6D-4F68-8F01-162FC75AAF6D}" presName="parentLeftMargin" presStyleLbl="node1" presStyleIdx="0" presStyleCnt="2"/>
      <dgm:spPr/>
    </dgm:pt>
    <dgm:pt modelId="{FA98B469-2847-4FD9-A13A-3CF1D2A42BA7}" type="pres">
      <dgm:prSet presAssocID="{CCF7347A-BB6D-4F68-8F01-162FC75AAF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B7D89E-1693-4273-9364-4232837374F7}" type="pres">
      <dgm:prSet presAssocID="{CCF7347A-BB6D-4F68-8F01-162FC75AAF6D}" presName="negativeSpace" presStyleCnt="0"/>
      <dgm:spPr/>
    </dgm:pt>
    <dgm:pt modelId="{5C9762D6-9778-4EAA-8F54-7BDBC75CE452}" type="pres">
      <dgm:prSet presAssocID="{CCF7347A-BB6D-4F68-8F01-162FC75AAF6D}" presName="childText" presStyleLbl="conFgAcc1" presStyleIdx="0" presStyleCnt="2">
        <dgm:presLayoutVars>
          <dgm:bulletEnabled val="1"/>
        </dgm:presLayoutVars>
      </dgm:prSet>
      <dgm:spPr/>
    </dgm:pt>
    <dgm:pt modelId="{202B5499-129A-49B7-9867-E872FB07FAB4}" type="pres">
      <dgm:prSet presAssocID="{64A0A4AB-EB89-45EC-84B3-D627CEF6BCC5}" presName="spaceBetweenRectangles" presStyleCnt="0"/>
      <dgm:spPr/>
    </dgm:pt>
    <dgm:pt modelId="{DEDD70D5-9529-461C-BD34-BE6D85587009}" type="pres">
      <dgm:prSet presAssocID="{242ED3DB-4904-4FCA-8C62-A2EB632868AB}" presName="parentLin" presStyleCnt="0"/>
      <dgm:spPr/>
    </dgm:pt>
    <dgm:pt modelId="{9237C186-2726-4BB5-B1BF-883C9C23C129}" type="pres">
      <dgm:prSet presAssocID="{242ED3DB-4904-4FCA-8C62-A2EB632868AB}" presName="parentLeftMargin" presStyleLbl="node1" presStyleIdx="0" presStyleCnt="2"/>
      <dgm:spPr/>
    </dgm:pt>
    <dgm:pt modelId="{170FC609-16AF-42FE-9B65-80A1E5F00578}" type="pres">
      <dgm:prSet presAssocID="{242ED3DB-4904-4FCA-8C62-A2EB632868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53C6D74-9415-46F8-AA9D-2909C9FF3C95}" type="pres">
      <dgm:prSet presAssocID="{242ED3DB-4904-4FCA-8C62-A2EB632868AB}" presName="negativeSpace" presStyleCnt="0"/>
      <dgm:spPr/>
    </dgm:pt>
    <dgm:pt modelId="{8C87067D-F69D-4B7D-BE28-0D673653695A}" type="pres">
      <dgm:prSet presAssocID="{242ED3DB-4904-4FCA-8C62-A2EB632868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99040A-D7E1-4B8D-9023-8796949A9CB8}" srcId="{F24397D4-D277-49A9-9FD6-76C1B133E917}" destId="{CCF7347A-BB6D-4F68-8F01-162FC75AAF6D}" srcOrd="0" destOrd="0" parTransId="{02D69905-52C8-484E-A4F1-10EEC3C9F115}" sibTransId="{64A0A4AB-EB89-45EC-84B3-D627CEF6BCC5}"/>
    <dgm:cxn modelId="{4A1A280F-5BBC-42D3-9394-2B6661635197}" srcId="{CCF7347A-BB6D-4F68-8F01-162FC75AAF6D}" destId="{6A0D687C-2174-4A4A-9B82-EDFEA8D362FD}" srcOrd="0" destOrd="0" parTransId="{55F01844-EE35-4C09-BCD7-F398CE81321A}" sibTransId="{AF38D110-B229-4582-8D41-0210024EBCBA}"/>
    <dgm:cxn modelId="{E0A5D834-D234-4E1A-B582-726886B21F6D}" srcId="{CCF7347A-BB6D-4F68-8F01-162FC75AAF6D}" destId="{37314811-CC52-476C-907B-99457E5CB6DE}" srcOrd="1" destOrd="0" parTransId="{A2378695-9FC9-4DE0-B0EC-6DF2A9C610ED}" sibTransId="{BBEFB6BE-F7C7-4EAD-B4F7-B253DFB1F824}"/>
    <dgm:cxn modelId="{0558BE36-A13D-46AB-BAD9-A32F664F2F7E}" type="presOf" srcId="{6DC1B4CB-18AC-4F5F-8F8C-1B44A1E22968}" destId="{8C87067D-F69D-4B7D-BE28-0D673653695A}" srcOrd="0" destOrd="2" presId="urn:microsoft.com/office/officeart/2005/8/layout/list1"/>
    <dgm:cxn modelId="{4105E137-8B14-49C5-84A4-5E6CAB7ECBB4}" type="presOf" srcId="{FA1D2819-5735-47CF-A31B-F181AA553B7A}" destId="{8C87067D-F69D-4B7D-BE28-0D673653695A}" srcOrd="0" destOrd="1" presId="urn:microsoft.com/office/officeart/2005/8/layout/list1"/>
    <dgm:cxn modelId="{9DD09B38-CF4D-459C-A5CF-7B5AB8F88A13}" srcId="{242ED3DB-4904-4FCA-8C62-A2EB632868AB}" destId="{6DC1B4CB-18AC-4F5F-8F8C-1B44A1E22968}" srcOrd="2" destOrd="0" parTransId="{C5798068-6D54-4D58-9E66-4F5F4B81E3FB}" sibTransId="{7597E984-98ED-4A46-962B-FA8804DDA40B}"/>
    <dgm:cxn modelId="{B73EF364-5DE0-4976-A6DE-7149401497F1}" type="presOf" srcId="{CCF7347A-BB6D-4F68-8F01-162FC75AAF6D}" destId="{55D0637A-C8D6-4AF5-8DFA-963C40806C07}" srcOrd="0" destOrd="0" presId="urn:microsoft.com/office/officeart/2005/8/layout/list1"/>
    <dgm:cxn modelId="{A8A5B347-2051-45CD-96BC-A1E1E0751EE9}" type="presOf" srcId="{242ED3DB-4904-4FCA-8C62-A2EB632868AB}" destId="{9237C186-2726-4BB5-B1BF-883C9C23C129}" srcOrd="0" destOrd="0" presId="urn:microsoft.com/office/officeart/2005/8/layout/list1"/>
    <dgm:cxn modelId="{D9F6546A-32F5-4834-8CEA-2243AC97E969}" type="presOf" srcId="{37314811-CC52-476C-907B-99457E5CB6DE}" destId="{5C9762D6-9778-4EAA-8F54-7BDBC75CE452}" srcOrd="0" destOrd="1" presId="urn:microsoft.com/office/officeart/2005/8/layout/list1"/>
    <dgm:cxn modelId="{A172FD4C-BFBD-4EDC-8AD5-2405EF7B24BA}" type="presOf" srcId="{242ED3DB-4904-4FCA-8C62-A2EB632868AB}" destId="{170FC609-16AF-42FE-9B65-80A1E5F00578}" srcOrd="1" destOrd="0" presId="urn:microsoft.com/office/officeart/2005/8/layout/list1"/>
    <dgm:cxn modelId="{C39C2670-75B6-45EC-8ECE-ECC73BCF196A}" type="presOf" srcId="{5C8D7031-91B7-4508-AD9B-7B14EE579336}" destId="{8C87067D-F69D-4B7D-BE28-0D673653695A}" srcOrd="0" destOrd="0" presId="urn:microsoft.com/office/officeart/2005/8/layout/list1"/>
    <dgm:cxn modelId="{2FFA827C-7847-474C-B3D4-B7871F0C8A44}" type="presOf" srcId="{6A0D687C-2174-4A4A-9B82-EDFEA8D362FD}" destId="{5C9762D6-9778-4EAA-8F54-7BDBC75CE452}" srcOrd="0" destOrd="0" presId="urn:microsoft.com/office/officeart/2005/8/layout/list1"/>
    <dgm:cxn modelId="{7DA8A27E-5BF9-4675-9B16-EE63D592CF31}" srcId="{242ED3DB-4904-4FCA-8C62-A2EB632868AB}" destId="{5C8D7031-91B7-4508-AD9B-7B14EE579336}" srcOrd="0" destOrd="0" parTransId="{5E1AFE35-A433-4918-AB0B-BED175735A86}" sibTransId="{3C779492-70C4-4398-89F7-E082738087EC}"/>
    <dgm:cxn modelId="{F03C4EC2-DB14-4F8A-9A42-C8854189F812}" type="presOf" srcId="{CCF7347A-BB6D-4F68-8F01-162FC75AAF6D}" destId="{FA98B469-2847-4FD9-A13A-3CF1D2A42BA7}" srcOrd="1" destOrd="0" presId="urn:microsoft.com/office/officeart/2005/8/layout/list1"/>
    <dgm:cxn modelId="{72BF99C8-06DF-404A-865B-E45191CCAF30}" srcId="{F24397D4-D277-49A9-9FD6-76C1B133E917}" destId="{242ED3DB-4904-4FCA-8C62-A2EB632868AB}" srcOrd="1" destOrd="0" parTransId="{6BD58B71-E87F-47DB-A277-883BDFF45C81}" sibTransId="{C27F990F-3B43-4833-BFC4-29BBE1064A9C}"/>
    <dgm:cxn modelId="{69D098D7-85A8-406A-9A75-E6B4A1D1A3D6}" type="presOf" srcId="{F24397D4-D277-49A9-9FD6-76C1B133E917}" destId="{9890E65B-5D77-498F-BEC2-86EBDB346905}" srcOrd="0" destOrd="0" presId="urn:microsoft.com/office/officeart/2005/8/layout/list1"/>
    <dgm:cxn modelId="{4BCCB3DB-8DCE-4E99-8BF8-7788546BF381}" srcId="{242ED3DB-4904-4FCA-8C62-A2EB632868AB}" destId="{FA1D2819-5735-47CF-A31B-F181AA553B7A}" srcOrd="1" destOrd="0" parTransId="{56AD50F5-BE36-47DB-B3A8-1306F9696366}" sibTransId="{70E2E985-3A62-44E2-9742-48AFC766ACEB}"/>
    <dgm:cxn modelId="{AF1DDFE9-5714-492C-BEDB-C92687A28D41}" type="presParOf" srcId="{9890E65B-5D77-498F-BEC2-86EBDB346905}" destId="{5A74B2FE-A261-4EF9-B57B-715B1603BB2C}" srcOrd="0" destOrd="0" presId="urn:microsoft.com/office/officeart/2005/8/layout/list1"/>
    <dgm:cxn modelId="{5E692AC7-41F0-47CA-8726-22EFEFD417A1}" type="presParOf" srcId="{5A74B2FE-A261-4EF9-B57B-715B1603BB2C}" destId="{55D0637A-C8D6-4AF5-8DFA-963C40806C07}" srcOrd="0" destOrd="0" presId="urn:microsoft.com/office/officeart/2005/8/layout/list1"/>
    <dgm:cxn modelId="{FC0199A4-DCD3-450F-BBDD-213918DCA9A0}" type="presParOf" srcId="{5A74B2FE-A261-4EF9-B57B-715B1603BB2C}" destId="{FA98B469-2847-4FD9-A13A-3CF1D2A42BA7}" srcOrd="1" destOrd="0" presId="urn:microsoft.com/office/officeart/2005/8/layout/list1"/>
    <dgm:cxn modelId="{32B347EE-C767-47AB-8D74-8513CD724D46}" type="presParOf" srcId="{9890E65B-5D77-498F-BEC2-86EBDB346905}" destId="{7AB7D89E-1693-4273-9364-4232837374F7}" srcOrd="1" destOrd="0" presId="urn:microsoft.com/office/officeart/2005/8/layout/list1"/>
    <dgm:cxn modelId="{D2B44BBD-A5B0-4296-844C-FAB999542F36}" type="presParOf" srcId="{9890E65B-5D77-498F-BEC2-86EBDB346905}" destId="{5C9762D6-9778-4EAA-8F54-7BDBC75CE452}" srcOrd="2" destOrd="0" presId="urn:microsoft.com/office/officeart/2005/8/layout/list1"/>
    <dgm:cxn modelId="{14E2DA65-73A3-439D-ADDA-ABCDB6A1CDC0}" type="presParOf" srcId="{9890E65B-5D77-498F-BEC2-86EBDB346905}" destId="{202B5499-129A-49B7-9867-E872FB07FAB4}" srcOrd="3" destOrd="0" presId="urn:microsoft.com/office/officeart/2005/8/layout/list1"/>
    <dgm:cxn modelId="{6447E890-8A5E-487B-893B-01D4413E52F7}" type="presParOf" srcId="{9890E65B-5D77-498F-BEC2-86EBDB346905}" destId="{DEDD70D5-9529-461C-BD34-BE6D85587009}" srcOrd="4" destOrd="0" presId="urn:microsoft.com/office/officeart/2005/8/layout/list1"/>
    <dgm:cxn modelId="{1D5E2D7A-EF0B-43F7-9622-A37797E01225}" type="presParOf" srcId="{DEDD70D5-9529-461C-BD34-BE6D85587009}" destId="{9237C186-2726-4BB5-B1BF-883C9C23C129}" srcOrd="0" destOrd="0" presId="urn:microsoft.com/office/officeart/2005/8/layout/list1"/>
    <dgm:cxn modelId="{EFF584E7-FBDA-4233-BCDF-A33AC1CF9F3D}" type="presParOf" srcId="{DEDD70D5-9529-461C-BD34-BE6D85587009}" destId="{170FC609-16AF-42FE-9B65-80A1E5F00578}" srcOrd="1" destOrd="0" presId="urn:microsoft.com/office/officeart/2005/8/layout/list1"/>
    <dgm:cxn modelId="{5A0A4082-5E87-4DF9-AF8A-98246BFB7269}" type="presParOf" srcId="{9890E65B-5D77-498F-BEC2-86EBDB346905}" destId="{C53C6D74-9415-46F8-AA9D-2909C9FF3C95}" srcOrd="5" destOrd="0" presId="urn:microsoft.com/office/officeart/2005/8/layout/list1"/>
    <dgm:cxn modelId="{57CBF7CD-DB47-4B8E-A71D-8D231C2C8756}" type="presParOf" srcId="{9890E65B-5D77-498F-BEC2-86EBDB346905}" destId="{8C87067D-F69D-4B7D-BE28-0D67365369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762D6-9778-4EAA-8F54-7BDBC75CE452}">
      <dsp:nvSpPr>
        <dsp:cNvPr id="0" name=""/>
        <dsp:cNvSpPr/>
      </dsp:nvSpPr>
      <dsp:spPr>
        <a:xfrm>
          <a:off x="0" y="387982"/>
          <a:ext cx="7536203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893" tIns="395732" rIns="58489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i="1" kern="1200"/>
            <a:t>ennakkosensuurissa</a:t>
          </a:r>
          <a:r>
            <a:rPr lang="fi-FI" sz="1900" kern="1200"/>
            <a:t> julkaisut tarkistetaan ennen julkistamista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i="1" kern="1200"/>
            <a:t>jälkisensuurissa</a:t>
          </a:r>
          <a:r>
            <a:rPr lang="fi-FI" sz="1900" kern="1200"/>
            <a:t> julkaisut vedetään pois yleisön ulottuvilta ja jopa tuhotaan</a:t>
          </a:r>
          <a:br>
            <a:rPr lang="fi-FI" sz="1900" kern="1200"/>
          </a:br>
          <a:endParaRPr lang="en-US" sz="1900" kern="1200"/>
        </a:p>
      </dsp:txBody>
      <dsp:txXfrm>
        <a:off x="0" y="387982"/>
        <a:ext cx="7536203" cy="1915200"/>
      </dsp:txXfrm>
    </dsp:sp>
    <dsp:sp modelId="{FA98B469-2847-4FD9-A13A-3CF1D2A42BA7}">
      <dsp:nvSpPr>
        <dsp:cNvPr id="0" name=""/>
        <dsp:cNvSpPr/>
      </dsp:nvSpPr>
      <dsp:spPr>
        <a:xfrm>
          <a:off x="376810" y="107541"/>
          <a:ext cx="527534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5" tIns="0" rIns="19939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Sensuuri ei kuulu median toimintaan</a:t>
          </a:r>
          <a:endParaRPr lang="en-US" sz="1900" kern="1200"/>
        </a:p>
      </dsp:txBody>
      <dsp:txXfrm>
        <a:off x="404190" y="134921"/>
        <a:ext cx="5220582" cy="506120"/>
      </dsp:txXfrm>
    </dsp:sp>
    <dsp:sp modelId="{8C87067D-F69D-4B7D-BE28-0D673653695A}">
      <dsp:nvSpPr>
        <dsp:cNvPr id="0" name=""/>
        <dsp:cNvSpPr/>
      </dsp:nvSpPr>
      <dsp:spPr>
        <a:xfrm>
          <a:off x="0" y="2686221"/>
          <a:ext cx="7536203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893" tIns="395732" rIns="58489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b="1" kern="1200" dirty="0"/>
            <a:t>Sananvapaus</a:t>
          </a:r>
          <a:r>
            <a:rPr lang="fi-FI" sz="1900" kern="1200" dirty="0"/>
            <a:t>: lupa käydä avointa moniäänistä keskustelua kriittisestikin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b="1" kern="1200" dirty="0"/>
            <a:t>Valinnat</a:t>
          </a:r>
          <a:r>
            <a:rPr lang="fi-FI" sz="1900" kern="1200" dirty="0"/>
            <a:t> siitä, mitä yleisölle kerrotaan aiheesta ja </a:t>
          </a:r>
          <a:r>
            <a:rPr lang="fi-FI" sz="1900" u="sng" kern="1200" dirty="0"/>
            <a:t>miten</a:t>
          </a:r>
          <a:r>
            <a:rPr lang="fi-FI" sz="1900" kern="1200" dirty="0"/>
            <a:t> se kerrotaan.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b="1" kern="1200" dirty="0"/>
            <a:t>Vastuun kantaminen siitä mitä julkaistaan</a:t>
          </a:r>
          <a:endParaRPr lang="en-US" sz="1900" b="1" kern="1200" dirty="0"/>
        </a:p>
      </dsp:txBody>
      <dsp:txXfrm>
        <a:off x="0" y="2686221"/>
        <a:ext cx="7536203" cy="1975050"/>
      </dsp:txXfrm>
    </dsp:sp>
    <dsp:sp modelId="{170FC609-16AF-42FE-9B65-80A1E5F00578}">
      <dsp:nvSpPr>
        <dsp:cNvPr id="0" name=""/>
        <dsp:cNvSpPr/>
      </dsp:nvSpPr>
      <dsp:spPr>
        <a:xfrm>
          <a:off x="376810" y="2405782"/>
          <a:ext cx="527534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395" tIns="0" rIns="19939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Median toimintaa ohjaa etiikka</a:t>
          </a:r>
          <a:endParaRPr lang="en-US" sz="1900" kern="1200"/>
        </a:p>
      </dsp:txBody>
      <dsp:txXfrm>
        <a:off x="404190" y="2433162"/>
        <a:ext cx="522058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5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6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7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0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jokoulu.autoliitto.fi/paranna-ajotaitoasi/uusi-tieliikennelaki-1-6-2020-alkaen/uusia-ja-uudistettuja-liikennemerkkeja" TargetMode="External"/><Relationship Id="rId2" Type="http://schemas.openxmlformats.org/officeDocument/2006/relationships/hyperlink" Target="https://www.suomenuutiset.fi/hallitus-kayttaa-velkarahaa-sukupuolettomien-liikennemerkkien-vaihtotyohon-kymmenia-miljoonia-koponen-ei-voi-ymmartaa-vaihtoon-menevat-myos-ehjat-ja-hyvakuntoiset-merk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FBE20-595E-B6F1-E232-D6A6FF87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63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BFA4E8-4EE9-F1E8-A582-5428CE5A1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6" y="3991500"/>
            <a:ext cx="8837546" cy="1870483"/>
          </a:xfrm>
        </p:spPr>
        <p:txBody>
          <a:bodyPr>
            <a:normAutofit/>
          </a:bodyPr>
          <a:lstStyle/>
          <a:p>
            <a:pPr algn="l"/>
            <a:r>
              <a:rPr lang="fi-FI" sz="6000">
                <a:solidFill>
                  <a:srgbClr val="FFFFFF"/>
                </a:solidFill>
              </a:rPr>
              <a:t>Mediaetiikka</a:t>
            </a:r>
            <a:br>
              <a:rPr lang="fi-FI" sz="6000">
                <a:solidFill>
                  <a:srgbClr val="FFFFFF"/>
                </a:solidFill>
              </a:rPr>
            </a:br>
            <a:r>
              <a:rPr lang="fi-FI" sz="6000">
                <a:solidFill>
                  <a:srgbClr val="FFFFFF"/>
                </a:solidFill>
              </a:rPr>
              <a:t>Mediakritiikki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79E44B-AB3B-4C99-E10D-92E8B5128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06" y="5917399"/>
            <a:ext cx="8837546" cy="644789"/>
          </a:xfrm>
        </p:spPr>
        <p:txBody>
          <a:bodyPr>
            <a:normAutofit/>
          </a:bodyPr>
          <a:lstStyle/>
          <a:p>
            <a:pPr algn="l"/>
            <a:r>
              <a:rPr lang="fi-FI" sz="2400" dirty="0">
                <a:solidFill>
                  <a:srgbClr val="FFFFFF"/>
                </a:solidFill>
              </a:rPr>
              <a:t>S25 Sallamaari Kyllönen</a:t>
            </a:r>
          </a:p>
        </p:txBody>
      </p:sp>
    </p:spTree>
    <p:extLst>
      <p:ext uri="{BB962C8B-B14F-4D97-AF65-F5344CB8AC3E}">
        <p14:creationId xmlns:p14="http://schemas.microsoft.com/office/powerpoint/2010/main" val="4184029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ahanmuutto leimat">
            <a:extLst>
              <a:ext uri="{FF2B5EF4-FFF2-40B4-BE49-F238E27FC236}">
                <a16:creationId xmlns:a16="http://schemas.microsoft.com/office/drawing/2014/main" id="{A70B431E-6313-D711-80A7-EC8C49A667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" r="4" b="4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59B8BD-6821-2133-773A-B645FC63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603504"/>
            <a:ext cx="5916168" cy="1527048"/>
          </a:xfrm>
        </p:spPr>
        <p:txBody>
          <a:bodyPr anchor="b">
            <a:normAutofit/>
          </a:bodyPr>
          <a:lstStyle/>
          <a:p>
            <a:r>
              <a:rPr lang="fi-FI" dirty="0"/>
              <a:t>Yksilön sananvapaus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09551D-7AAA-4ADE-A630-B1212B6A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7" y="2214282"/>
            <a:ext cx="5916168" cy="4095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800"/>
              <a:t>Jokaisella on siis oikeus ilmaista, julkistaa ja vastaanottaa tietoja, mielipiteitä ja muita viestejä. Sananvapaus on lain turvaama perusoikeus, jota ei voi estää eikä viedä keneltäkään pois.</a:t>
            </a:r>
          </a:p>
          <a:p>
            <a:pPr>
              <a:lnSpc>
                <a:spcPct val="110000"/>
              </a:lnSpc>
            </a:pPr>
            <a:r>
              <a:rPr lang="fi-FI" sz="1800"/>
              <a:t>Sananvapautta ei ole käyttää perusoikeuttaan niin, että se vahingoittaa, kiusaa tai leimaa muita. Sananvapauteen ei kuulu yksityisyyden suojaa rikkovan tiedon levittäminen</a:t>
            </a:r>
          </a:p>
          <a:p>
            <a:pPr lvl="1">
              <a:lnSpc>
                <a:spcPct val="110000"/>
              </a:lnSpc>
            </a:pPr>
            <a:r>
              <a:rPr lang="fi-FI" dirty="0"/>
              <a:t>Vihapuhe voi täyttää rikoksen tunnusmerkit: kunnianloukkaus</a:t>
            </a:r>
            <a:endParaRPr lang="fi-FI"/>
          </a:p>
          <a:p>
            <a:pPr lvl="1">
              <a:lnSpc>
                <a:spcPct val="110000"/>
              </a:lnSpc>
            </a:pPr>
            <a:r>
              <a:rPr lang="fi-FI"/>
              <a:t>Maalittaminen</a:t>
            </a:r>
            <a:r>
              <a:rPr lang="fi-FI" dirty="0"/>
              <a:t> voi täyttää rikoksen tunnusmerkit: vainoaminen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21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03F726-44B4-C3BD-504D-EAA796D8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r>
              <a:rPr lang="fi-FI" sz="3200"/>
              <a:t>Sananvapaus on osa avoimesti toimivaa mediaa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076EB8B7-E117-FF3D-05C7-6EEA35118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917317"/>
              </p:ext>
            </p:extLst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98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0E783-FE96-62F1-CD11-BB707CE7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56694A-B14D-4DAF-F85F-2BC2D588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6" y="3991500"/>
            <a:ext cx="8837546" cy="1870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 err="1">
                <a:solidFill>
                  <a:srgbClr val="FFFFFF"/>
                </a:solidFill>
              </a:rPr>
              <a:t>Mitä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tarkoittaa</a:t>
            </a:r>
            <a:r>
              <a:rPr lang="en-US" sz="5100" dirty="0">
                <a:solidFill>
                  <a:srgbClr val="FFFFFF"/>
                </a:solidFill>
              </a:rPr>
              <a:t>, </a:t>
            </a:r>
            <a:r>
              <a:rPr lang="en-US" sz="5100" dirty="0" err="1">
                <a:solidFill>
                  <a:srgbClr val="FFFFFF"/>
                </a:solidFill>
              </a:rPr>
              <a:t>että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i="1" dirty="0">
                <a:solidFill>
                  <a:srgbClr val="FFFFFF"/>
                </a:solidFill>
              </a:rPr>
              <a:t>media on </a:t>
            </a:r>
            <a:r>
              <a:rPr lang="en-US" sz="5100" i="1" dirty="0" err="1">
                <a:solidFill>
                  <a:srgbClr val="FFFFFF"/>
                </a:solidFill>
              </a:rPr>
              <a:t>vallan</a:t>
            </a:r>
            <a:r>
              <a:rPr lang="en-US" sz="5100" i="1" dirty="0">
                <a:solidFill>
                  <a:srgbClr val="FFFFFF"/>
                </a:solidFill>
              </a:rPr>
              <a:t> </a:t>
            </a:r>
            <a:r>
              <a:rPr lang="en-US" sz="5100" i="1" dirty="0" err="1">
                <a:solidFill>
                  <a:srgbClr val="FFFFFF"/>
                </a:solidFill>
              </a:rPr>
              <a:t>vahtikoira</a:t>
            </a:r>
            <a:r>
              <a:rPr lang="en-US" sz="5100" i="1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4346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lvi 22">
            <a:extLst>
              <a:ext uri="{FF2B5EF4-FFF2-40B4-BE49-F238E27FC236}">
                <a16:creationId xmlns:a16="http://schemas.microsoft.com/office/drawing/2014/main" id="{48C00182-0E29-7776-2480-BEB8A01B272A}"/>
              </a:ext>
            </a:extLst>
          </p:cNvPr>
          <p:cNvSpPr/>
          <p:nvPr/>
        </p:nvSpPr>
        <p:spPr>
          <a:xfrm>
            <a:off x="0" y="3429000"/>
            <a:ext cx="4000500" cy="29603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6F0773-F2B8-D8AB-202B-8D8B94BC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Moniäänisen median haasteet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CF709D8-815D-3E99-8B18-B4C235DE6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7930" y="3829812"/>
            <a:ext cx="4534533" cy="676369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3FFD3B7-F6D0-F8E4-8FC0-95E27537C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977" y="2165259"/>
            <a:ext cx="4067743" cy="65731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952271F-E402-12BB-0C75-7A5A67A98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621" y="5250573"/>
            <a:ext cx="2400635" cy="71447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906413-BB49-4E4D-523A-022E38667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25" y="1374574"/>
            <a:ext cx="2143424" cy="70494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D559342A-B3C4-F690-608F-9C2B086F7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273" y="1374574"/>
            <a:ext cx="4143953" cy="7906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371BB095-F5BE-BB02-0657-769880B64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49" y="3088036"/>
            <a:ext cx="2143424" cy="476316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63C7E6F-8A5C-79AB-72B3-FD51E937C1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114" y="4506181"/>
            <a:ext cx="1762371" cy="55252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F61083F8-7634-752F-7837-91727DCAC6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720" y="5317345"/>
            <a:ext cx="1981477" cy="724001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9796BB73-9FAA-51C2-BA2E-3C1A6C6BD1B9}"/>
              </a:ext>
            </a:extLst>
          </p:cNvPr>
          <p:cNvSpPr txBox="1"/>
          <p:nvPr/>
        </p:nvSpPr>
        <p:spPr>
          <a:xfrm>
            <a:off x="528515" y="3867379"/>
            <a:ext cx="3040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Valtamedia – vastamediat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Perinteiset mediat – sosiaaliset mediat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Missä julkaistut tekstit ovat luotettavia, missä vähemmän luotettavia?</a:t>
            </a:r>
          </a:p>
        </p:txBody>
      </p:sp>
    </p:spTree>
    <p:extLst>
      <p:ext uri="{BB962C8B-B14F-4D97-AF65-F5344CB8AC3E}">
        <p14:creationId xmlns:p14="http://schemas.microsoft.com/office/powerpoint/2010/main" val="105621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433BD9-25A6-BFFB-241C-2E93FA12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3" y="340661"/>
            <a:ext cx="7326472" cy="787897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2500" dirty="0" err="1"/>
              <a:t>Moniäänisen</a:t>
            </a:r>
            <a:r>
              <a:rPr lang="en-US" sz="2500" dirty="0"/>
              <a:t> median </a:t>
            </a:r>
            <a:r>
              <a:rPr lang="en-US" sz="2500" dirty="0" err="1"/>
              <a:t>äärellä</a:t>
            </a:r>
            <a:r>
              <a:rPr lang="en-US" sz="2500" dirty="0"/>
              <a:t> </a:t>
            </a:r>
            <a:r>
              <a:rPr lang="en-US" sz="2500" dirty="0" err="1"/>
              <a:t>tarvitsemme</a:t>
            </a:r>
            <a:r>
              <a:rPr lang="en-US" sz="2500" dirty="0"/>
              <a:t> </a:t>
            </a:r>
            <a:r>
              <a:rPr lang="en-US" sz="2500" dirty="0" err="1"/>
              <a:t>kriittistä</a:t>
            </a:r>
            <a:r>
              <a:rPr lang="en-US" sz="2500" dirty="0"/>
              <a:t> </a:t>
            </a:r>
            <a:r>
              <a:rPr lang="en-US" sz="2500" dirty="0" err="1"/>
              <a:t>lukutaitoa</a:t>
            </a:r>
            <a:r>
              <a:rPr lang="en-US" sz="2500" dirty="0"/>
              <a:t> 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48CD794-AB7F-0A88-72CC-5F072168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Mediakritiikki ja kriittisyys ei tarkoita sitä, että</a:t>
            </a:r>
          </a:p>
          <a:p>
            <a:pPr lvl="1"/>
            <a:r>
              <a:rPr lang="fi-FI" dirty="0"/>
              <a:t>lukija on eri mieltä tekstin kanssa</a:t>
            </a:r>
          </a:p>
          <a:p>
            <a:pPr lvl="1"/>
            <a:r>
              <a:rPr lang="fi-FI" dirty="0"/>
              <a:t>lukija moittii tai arvostelee tekstiä negatiivisesti</a:t>
            </a:r>
          </a:p>
          <a:p>
            <a:pPr lvl="1"/>
            <a:r>
              <a:rPr lang="fi-FI" dirty="0"/>
              <a:t>lukija vastustaa kirjoittajaa </a:t>
            </a:r>
          </a:p>
          <a:p>
            <a:r>
              <a:rPr lang="fi-FI" dirty="0">
                <a:solidFill>
                  <a:srgbClr val="00B050"/>
                </a:solidFill>
              </a:rPr>
              <a:t>Mediakritiikki ja kriittisyys on sitä, että</a:t>
            </a:r>
          </a:p>
          <a:p>
            <a:pPr lvl="1"/>
            <a:r>
              <a:rPr lang="fi-FI" dirty="0"/>
              <a:t>lukija tarkastelee tekstiä huolellisesti</a:t>
            </a:r>
          </a:p>
          <a:p>
            <a:pPr lvl="1"/>
            <a:r>
              <a:rPr lang="fi-FI" dirty="0"/>
              <a:t>lukija tunnistaa näkökulma- ja tyylierot erilaisten tekstien ja julkaisijoiden välillä</a:t>
            </a:r>
          </a:p>
          <a:p>
            <a:pPr lvl="1"/>
            <a:r>
              <a:rPr lang="fi-FI" dirty="0"/>
              <a:t>lukija havaitsee mahdollisesti vaikuttamispyrkimykset</a:t>
            </a:r>
          </a:p>
          <a:p>
            <a:pPr lvl="1"/>
            <a:r>
              <a:rPr lang="fi-FI" dirty="0"/>
              <a:t>lukija ymmärtää, ettei teksti kerro aiheesta kaikkea (</a:t>
            </a:r>
            <a:r>
              <a:rPr lang="fi-FI" i="1" dirty="0"/>
              <a:t>Mikä ehkä jää sanomatta ja miksi?)</a:t>
            </a:r>
          </a:p>
        </p:txBody>
      </p:sp>
    </p:spTree>
    <p:extLst>
      <p:ext uri="{BB962C8B-B14F-4D97-AF65-F5344CB8AC3E}">
        <p14:creationId xmlns:p14="http://schemas.microsoft.com/office/powerpoint/2010/main" val="28386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139EC-0255-0C81-C308-9FA1FB47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 mediakriittisyyttä on ymmärtää näkökulman ja sanavalinnan merkitys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6B87F5-6C46-AA17-F9DD-4B85169639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Mitä sanotaan ja miten se sanotaan?</a:t>
            </a:r>
          </a:p>
          <a:p>
            <a:r>
              <a:rPr lang="fi-FI" b="1" dirty="0"/>
              <a:t>Mitkä kirjoittajan sanavalinnat nousevat tekstistä esiin?</a:t>
            </a:r>
          </a:p>
          <a:p>
            <a:r>
              <a:rPr lang="fi-FI" b="1" dirty="0"/>
              <a:t>Kieliopilliset valinnat</a:t>
            </a:r>
          </a:p>
          <a:p>
            <a:pPr lvl="1"/>
            <a:r>
              <a:rPr lang="fi-FI" dirty="0"/>
              <a:t>Passiivilause vai aktiivilause?</a:t>
            </a:r>
          </a:p>
          <a:p>
            <a:pPr lvl="1"/>
            <a:r>
              <a:rPr lang="fi-FI" dirty="0"/>
              <a:t>Kuka on aktiivilauseessa tekijänä?</a:t>
            </a:r>
          </a:p>
          <a:p>
            <a:pPr lvl="1"/>
            <a:r>
              <a:rPr lang="fi-FI" dirty="0"/>
              <a:t>Käytetäänkö tekstissä adjektiiveja?</a:t>
            </a:r>
          </a:p>
          <a:p>
            <a:r>
              <a:rPr lang="fi-FI" b="1" dirty="0"/>
              <a:t>Viestivätkö sana- ja kielelliset valinnat ideologiasta tekstin takana?</a:t>
            </a:r>
          </a:p>
          <a:p>
            <a:pPr lvl="1"/>
            <a:r>
              <a:rPr lang="fi-FI" dirty="0"/>
              <a:t>Ideologia = näkökulma, maailmankatsomus, poliittinen tai hengellinen aate</a:t>
            </a:r>
          </a:p>
          <a:p>
            <a:pPr marL="228600" lvl="1" indent="0">
              <a:buNone/>
            </a:pP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3120591-0EE4-7314-106E-B621B7F136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0970" y="2562818"/>
            <a:ext cx="4544059" cy="2876951"/>
          </a:xfrm>
        </p:spPr>
      </p:pic>
    </p:spTree>
    <p:extLst>
      <p:ext uri="{BB962C8B-B14F-4D97-AF65-F5344CB8AC3E}">
        <p14:creationId xmlns:p14="http://schemas.microsoft.com/office/powerpoint/2010/main" val="296529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F57EF72-226A-40B7-9DD1-EC998C55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Tehtävä: Vertaile mediatekstejä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F7C96F4-CFFB-F184-0215-95307743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Vertaile kahta mediatekstiä, jotka käsittelevät vuoden 2020 liikennemerkkiuudistusta.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TEKSTI 1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3"/>
              </a:rPr>
              <a:t>TEKSTI 2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Pohdi seuraavia kysymyksiä. </a:t>
            </a:r>
          </a:p>
          <a:p>
            <a:pPr marL="0" indent="0">
              <a:buNone/>
            </a:pPr>
            <a:r>
              <a:rPr lang="fi-FI" i="1" dirty="0"/>
              <a:t>Mitä tekstit aiheesta kertovat? Miksi ne kertovat aiheesta eli mikä on tekstin tavoite?</a:t>
            </a:r>
            <a:br>
              <a:rPr lang="fi-FI" i="1" dirty="0"/>
            </a:br>
            <a:r>
              <a:rPr lang="fi-FI" i="1" dirty="0"/>
              <a:t>Mikä on tekstin näkökulma? Millainen ideologia tekstistä välittyy?</a:t>
            </a:r>
          </a:p>
          <a:p>
            <a:pPr marL="0" indent="0">
              <a:buNone/>
            </a:pPr>
            <a:r>
              <a:rPr lang="fi-FI" i="1" dirty="0"/>
              <a:t>Missä teksti on julkaistu? Mikä toimija löytyy tekstin takaa?</a:t>
            </a:r>
          </a:p>
          <a:p>
            <a:pPr marL="0" indent="0">
              <a:buNone/>
            </a:pPr>
            <a:r>
              <a:rPr lang="fi-FI" dirty="0"/>
              <a:t>Perustele havaintosi ja anna esimerkkejä.</a:t>
            </a:r>
            <a:br>
              <a:rPr lang="fi-FI" dirty="0"/>
            </a:br>
            <a:r>
              <a:rPr lang="fi-FI" dirty="0"/>
              <a:t>Lähetä vastaus opelle sähköpostiin (</a:t>
            </a:r>
            <a:r>
              <a:rPr lang="fi-FI" i="1" dirty="0"/>
              <a:t>sallamaari.kyllonen@edu.joensuu.fi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161362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1E1833"/>
      </a:dk2>
      <a:lt2>
        <a:srgbClr val="F0F3F1"/>
      </a:lt2>
      <a:accent1>
        <a:srgbClr val="E729B1"/>
      </a:accent1>
      <a:accent2>
        <a:srgbClr val="BC17D5"/>
      </a:accent2>
      <a:accent3>
        <a:srgbClr val="7E29E7"/>
      </a:accent3>
      <a:accent4>
        <a:srgbClr val="322DD9"/>
      </a:accent4>
      <a:accent5>
        <a:srgbClr val="2972E7"/>
      </a:accent5>
      <a:accent6>
        <a:srgbClr val="17AFD5"/>
      </a:accent6>
      <a:hlink>
        <a:srgbClr val="3F5B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371</Words>
  <Application>Microsoft Office PowerPoint</Application>
  <PresentationFormat>Laajakuva</PresentationFormat>
  <Paragraphs>47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VanillaVTI</vt:lpstr>
      <vt:lpstr>Mediaetiikka Mediakritiikki</vt:lpstr>
      <vt:lpstr>Yksilön sananvapaus</vt:lpstr>
      <vt:lpstr>Sananvapaus on osa avoimesti toimivaa mediaa</vt:lpstr>
      <vt:lpstr>Mitä tarkoittaa, että  media on vallan vahtikoira?</vt:lpstr>
      <vt:lpstr>Moniäänisen median haasteet</vt:lpstr>
      <vt:lpstr>Moniäänisen median äärellä tarvitsemme kriittistä lukutaitoa </vt:lpstr>
      <vt:lpstr>Osa mediakriittisyyttä on ymmärtää näkökulman ja sanavalinnan merkitys</vt:lpstr>
      <vt:lpstr>Tehtävä: Vertaile mediatekstejä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Kyllönen Sallamaari</dc:creator>
  <cp:lastModifiedBy>Kyllönen Sallamaari</cp:lastModifiedBy>
  <cp:revision>2</cp:revision>
  <dcterms:created xsi:type="dcterms:W3CDTF">2024-09-05T08:31:03Z</dcterms:created>
  <dcterms:modified xsi:type="dcterms:W3CDTF">2024-09-05T16:29:42Z</dcterms:modified>
</cp:coreProperties>
</file>