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8" r:id="rId5"/>
    <p:sldId id="262" r:id="rId6"/>
    <p:sldId id="263" r:id="rId7"/>
    <p:sldId id="264" r:id="rId8"/>
    <p:sldId id="269" r:id="rId9"/>
    <p:sldId id="265" r:id="rId10"/>
    <p:sldId id="266" r:id="rId11"/>
    <p:sldId id="267" r:id="rId12"/>
    <p:sldId id="270"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23BE9-9EC5-4B45-A7FD-1A56756EC8C8}" v="1953" dt="2019-10-31T09:22:04.170"/>
    <p1510:client id="{97025AB8-EFD9-46F5-A800-E600A29C1DA3}" v="1410" dt="2019-10-31T15:44:55.465"/>
    <p1510:client id="{C292F5F8-6B6D-70AC-90D6-256DABEA7387}" v="154" dt="2019-10-31T16:22:36.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4.11.2019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4.11.2019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4.11.2019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4.11.2019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4.11.2019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4.11.2019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4.11.2019</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4.11.2019</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4.11.2019</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4.11.2019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4.11.2019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4.11.2019</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ail.google.com/mail/u/0/#inbox/QgrcJHsHkKFzdkSzxtzqLbGPKZbsxSXfQgq"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745735" y="640081"/>
            <a:ext cx="4806184" cy="3637373"/>
          </a:xfrm>
          <a:noFill/>
        </p:spPr>
        <p:txBody>
          <a:bodyPr>
            <a:normAutofit/>
          </a:bodyPr>
          <a:lstStyle/>
          <a:p>
            <a:pPr algn="l"/>
            <a:r>
              <a:rPr lang="fi-FI" sz="6000" dirty="0">
                <a:latin typeface="Berlin Sans FB Demi"/>
                <a:cs typeface="Calibri Light"/>
              </a:rPr>
              <a:t>E-Rasmus </a:t>
            </a:r>
            <a:r>
              <a:rPr lang="fi-FI" sz="6000" dirty="0" err="1">
                <a:latin typeface="Berlin Sans FB Demi"/>
                <a:cs typeface="Calibri Light"/>
              </a:rPr>
              <a:t>Warsaw</a:t>
            </a:r>
            <a:br>
              <a:rPr lang="fi-FI" dirty="0">
                <a:latin typeface="Berlin Sans FB Demi"/>
                <a:cs typeface="Calibri Light"/>
              </a:rPr>
            </a:br>
            <a:r>
              <a:rPr lang="fi-FI" sz="3600" dirty="0">
                <a:latin typeface="Berlin Sans FB Demi"/>
                <a:cs typeface="Calibri Light"/>
              </a:rPr>
              <a:t>Team Finland</a:t>
            </a:r>
          </a:p>
        </p:txBody>
      </p:sp>
      <p:pic>
        <p:nvPicPr>
          <p:cNvPr id="4" name="Kuva 4">
            <a:extLst>
              <a:ext uri="{FF2B5EF4-FFF2-40B4-BE49-F238E27FC236}">
                <a16:creationId xmlns:a16="http://schemas.microsoft.com/office/drawing/2014/main" id="{7FC2E4E1-E9B6-4777-845E-A58D3DBF96DF}"/>
              </a:ext>
            </a:extLst>
          </p:cNvPr>
          <p:cNvPicPr>
            <a:picLocks noChangeAspect="1"/>
          </p:cNvPicPr>
          <p:nvPr/>
        </p:nvPicPr>
        <p:blipFill rotWithShape="1">
          <a:blip r:embed="rId2"/>
          <a:srcRect t="89" r="1" b="4438"/>
          <a:stretch/>
        </p:blipFill>
        <p:spPr>
          <a:xfrm>
            <a:off x="20" y="10"/>
            <a:ext cx="6105635" cy="6857990"/>
          </a:xfrm>
          <a:prstGeom prst="rect">
            <a:avLst/>
          </a:prstGeom>
        </p:spPr>
      </p:pic>
    </p:spTree>
    <p:extLst>
      <p:ext uri="{BB962C8B-B14F-4D97-AF65-F5344CB8AC3E}">
        <p14:creationId xmlns:p14="http://schemas.microsoft.com/office/powerpoint/2010/main" val="78238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B525AC-EE05-4CA3-98B8-35F8184AEC9F}"/>
              </a:ext>
            </a:extLst>
          </p:cNvPr>
          <p:cNvSpPr>
            <a:spLocks noGrp="1"/>
          </p:cNvSpPr>
          <p:nvPr>
            <p:ph type="title"/>
          </p:nvPr>
        </p:nvSpPr>
        <p:spPr>
          <a:xfrm>
            <a:off x="648929" y="629266"/>
            <a:ext cx="3651467" cy="1676603"/>
          </a:xfrm>
        </p:spPr>
        <p:txBody>
          <a:bodyPr>
            <a:normAutofit/>
          </a:bodyPr>
          <a:lstStyle/>
          <a:p>
            <a:r>
              <a:rPr lang="fi-FI" sz="4400" dirty="0" err="1">
                <a:latin typeface="BatangChe"/>
                <a:ea typeface="BatangChe"/>
                <a:cs typeface="Calibri Light"/>
              </a:rPr>
              <a:t>Grouse</a:t>
            </a:r>
            <a:endParaRPr lang="fi-FI" sz="4400" dirty="0" err="1">
              <a:latin typeface="BatangChe"/>
              <a:ea typeface="BatangChe"/>
            </a:endParaRPr>
          </a:p>
        </p:txBody>
      </p:sp>
      <p:sp>
        <p:nvSpPr>
          <p:cNvPr id="8" name="Content Placeholder 7">
            <a:extLst>
              <a:ext uri="{FF2B5EF4-FFF2-40B4-BE49-F238E27FC236}">
                <a16:creationId xmlns:a16="http://schemas.microsoft.com/office/drawing/2014/main" id="{D4799B22-BB08-41C8-BCD8-8DE38FA883C4}"/>
              </a:ext>
            </a:extLst>
          </p:cNvPr>
          <p:cNvSpPr>
            <a:spLocks noGrp="1"/>
          </p:cNvSpPr>
          <p:nvPr>
            <p:ph idx="1"/>
          </p:nvPr>
        </p:nvSpPr>
        <p:spPr>
          <a:xfrm>
            <a:off x="648931" y="2438400"/>
            <a:ext cx="3651466" cy="3785419"/>
          </a:xfrm>
        </p:spPr>
        <p:txBody>
          <a:bodyPr vert="horz" lIns="91440" tIns="45720" rIns="91440" bIns="45720" rtlCol="0" anchor="t">
            <a:normAutofit/>
          </a:bodyPr>
          <a:lstStyle/>
          <a:p>
            <a:r>
              <a:rPr lang="en-US" sz="1800" dirty="0">
                <a:cs typeface="Calibri"/>
              </a:rPr>
              <a:t>In winter time grouses eat plants and in the evening they dig them selves a hole in the snow. The hole keeps the bird save from predators and keeps them warm.</a:t>
            </a:r>
            <a:endParaRPr lang="en-US" sz="1800" dirty="0"/>
          </a:p>
        </p:txBody>
      </p:sp>
      <p:pic>
        <p:nvPicPr>
          <p:cNvPr id="4" name="Kuva 4" descr="Kuva, joka sisältää kohteen lintu, ulko, eläin, parvi&#10;&#10;Kuvaus luotu, erittäin korkea luotettavuus">
            <a:extLst>
              <a:ext uri="{FF2B5EF4-FFF2-40B4-BE49-F238E27FC236}">
                <a16:creationId xmlns:a16="http://schemas.microsoft.com/office/drawing/2014/main" id="{C2A7EFAE-F953-461E-AF7A-44EA073C9BF7}"/>
              </a:ext>
            </a:extLst>
          </p:cNvPr>
          <p:cNvPicPr>
            <a:picLocks noChangeAspect="1"/>
          </p:cNvPicPr>
          <p:nvPr/>
        </p:nvPicPr>
        <p:blipFill rotWithShape="1">
          <a:blip r:embed="rId2"/>
          <a:srcRect l="13756" r="10802" b="-1"/>
          <a:stretch/>
        </p:blipFill>
        <p:spPr>
          <a:xfrm>
            <a:off x="4639056" y="10"/>
            <a:ext cx="7552944" cy="6857990"/>
          </a:xfrm>
          <a:prstGeom prst="rect">
            <a:avLst/>
          </a:prstGeom>
          <a:effectLst/>
        </p:spPr>
      </p:pic>
    </p:spTree>
    <p:extLst>
      <p:ext uri="{BB962C8B-B14F-4D97-AF65-F5344CB8AC3E}">
        <p14:creationId xmlns:p14="http://schemas.microsoft.com/office/powerpoint/2010/main" val="63814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88D343-3899-4DA5-BC19-4F6BA8951091}"/>
              </a:ext>
            </a:extLst>
          </p:cNvPr>
          <p:cNvSpPr>
            <a:spLocks noGrp="1"/>
          </p:cNvSpPr>
          <p:nvPr>
            <p:ph type="title"/>
          </p:nvPr>
        </p:nvSpPr>
        <p:spPr>
          <a:xfrm>
            <a:off x="4338205" y="506553"/>
            <a:ext cx="7210667" cy="2057121"/>
          </a:xfrm>
        </p:spPr>
        <p:txBody>
          <a:bodyPr anchor="b">
            <a:normAutofit/>
          </a:bodyPr>
          <a:lstStyle/>
          <a:p>
            <a:pPr algn="ctr"/>
            <a:r>
              <a:rPr lang="fi-FI" sz="4400" dirty="0">
                <a:latin typeface="BatangChe"/>
                <a:ea typeface="BatangChe"/>
                <a:cs typeface="Calibri Light"/>
              </a:rPr>
              <a:t>How </a:t>
            </a:r>
            <a:r>
              <a:rPr lang="fi-FI" sz="4400" dirty="0" err="1">
                <a:latin typeface="BatangChe"/>
                <a:ea typeface="BatangChe"/>
                <a:cs typeface="Calibri Light"/>
              </a:rPr>
              <a:t>Plants</a:t>
            </a:r>
            <a:r>
              <a:rPr lang="fi-FI" sz="4400" dirty="0">
                <a:latin typeface="BatangChe"/>
                <a:ea typeface="BatangChe"/>
                <a:cs typeface="Calibri Light"/>
              </a:rPr>
              <a:t> </a:t>
            </a:r>
            <a:r>
              <a:rPr lang="fi-FI" sz="4400" dirty="0" err="1">
                <a:latin typeface="BatangChe"/>
                <a:ea typeface="BatangChe"/>
                <a:cs typeface="Calibri Light"/>
              </a:rPr>
              <a:t>Survive</a:t>
            </a:r>
            <a:r>
              <a:rPr lang="fi-FI" sz="4400" dirty="0">
                <a:latin typeface="BatangChe"/>
                <a:ea typeface="BatangChe"/>
                <a:cs typeface="Calibri Light"/>
              </a:rPr>
              <a:t> </a:t>
            </a:r>
            <a:r>
              <a:rPr lang="fi-FI" sz="4400" dirty="0" err="1">
                <a:latin typeface="BatangChe"/>
                <a:ea typeface="BatangChe"/>
                <a:cs typeface="Calibri Light"/>
              </a:rPr>
              <a:t>The</a:t>
            </a:r>
            <a:r>
              <a:rPr lang="fi-FI" sz="4400" dirty="0">
                <a:latin typeface="BatangChe"/>
                <a:ea typeface="BatangChe"/>
                <a:cs typeface="Calibri Light"/>
              </a:rPr>
              <a:t> Winter</a:t>
            </a:r>
            <a:endParaRPr lang="fi-FI"/>
          </a:p>
        </p:txBody>
      </p:sp>
      <p:pic>
        <p:nvPicPr>
          <p:cNvPr id="6" name="Kuva 6" descr="Kuva, joka sisältää kohteen ulko, lumi, hiihtäminen, luonto&#10;&#10;Kuvaus luotu, erittäin korkea luotettavuus">
            <a:extLst>
              <a:ext uri="{FF2B5EF4-FFF2-40B4-BE49-F238E27FC236}">
                <a16:creationId xmlns:a16="http://schemas.microsoft.com/office/drawing/2014/main" id="{0C14AE24-B1F0-4688-B2D2-9F4C9A476B6E}"/>
              </a:ext>
            </a:extLst>
          </p:cNvPr>
          <p:cNvPicPr>
            <a:picLocks noChangeAspect="1"/>
          </p:cNvPicPr>
          <p:nvPr/>
        </p:nvPicPr>
        <p:blipFill rotWithShape="1">
          <a:blip r:embed="rId2"/>
          <a:srcRect t="14577" r="-3" b="-3"/>
          <a:stretch/>
        </p:blipFill>
        <p:spPr>
          <a:xfrm>
            <a:off x="320041" y="509155"/>
            <a:ext cx="3607723" cy="2057121"/>
          </a:xfrm>
          <a:prstGeom prst="rect">
            <a:avLst/>
          </a:prstGeom>
        </p:spPr>
      </p:pic>
      <p:pic>
        <p:nvPicPr>
          <p:cNvPr id="4" name="Kuva 4" descr="Kuva, joka sisältää kohteen ulko, puu, kasvi, ruoho&#10;&#10;Kuvaus luotu, erittäin korkea luotettavuus">
            <a:extLst>
              <a:ext uri="{FF2B5EF4-FFF2-40B4-BE49-F238E27FC236}">
                <a16:creationId xmlns:a16="http://schemas.microsoft.com/office/drawing/2014/main" id="{121FA1C9-B8C9-40AA-97D7-62E34DDA7A95}"/>
              </a:ext>
            </a:extLst>
          </p:cNvPr>
          <p:cNvPicPr>
            <a:picLocks noChangeAspect="1"/>
          </p:cNvPicPr>
          <p:nvPr/>
        </p:nvPicPr>
        <p:blipFill rotWithShape="1">
          <a:blip r:embed="rId3"/>
          <a:srcRect t="34397" r="1" b="1"/>
          <a:stretch/>
        </p:blipFill>
        <p:spPr>
          <a:xfrm>
            <a:off x="320041" y="2743062"/>
            <a:ext cx="3607723" cy="3559024"/>
          </a:xfrm>
          <a:prstGeom prst="rect">
            <a:avLst/>
          </a:prstGeom>
        </p:spPr>
      </p:pic>
      <p:sp>
        <p:nvSpPr>
          <p:cNvPr id="3" name="Sisällön paikkamerkki 2">
            <a:extLst>
              <a:ext uri="{FF2B5EF4-FFF2-40B4-BE49-F238E27FC236}">
                <a16:creationId xmlns:a16="http://schemas.microsoft.com/office/drawing/2014/main" id="{41B8FC2C-F187-4DB4-960A-6113E594D690}"/>
              </a:ext>
            </a:extLst>
          </p:cNvPr>
          <p:cNvSpPr>
            <a:spLocks noGrp="1"/>
          </p:cNvSpPr>
          <p:nvPr>
            <p:ph idx="1"/>
          </p:nvPr>
        </p:nvSpPr>
        <p:spPr>
          <a:xfrm>
            <a:off x="4338205" y="2743061"/>
            <a:ext cx="7210667" cy="3433902"/>
          </a:xfrm>
        </p:spPr>
        <p:txBody>
          <a:bodyPr vert="horz" lIns="91440" tIns="45720" rIns="91440" bIns="45720" rtlCol="0" anchor="t">
            <a:normAutofit/>
          </a:bodyPr>
          <a:lstStyle/>
          <a:p>
            <a:r>
              <a:rPr lang="fi-FI" sz="2400" dirty="0">
                <a:cs typeface="Calibri"/>
              </a:rPr>
              <a:t>In </a:t>
            </a:r>
            <a:r>
              <a:rPr lang="fi-FI" sz="2400" dirty="0" err="1">
                <a:cs typeface="Calibri"/>
              </a:rPr>
              <a:t>the</a:t>
            </a:r>
            <a:r>
              <a:rPr lang="fi-FI" sz="2400" dirty="0">
                <a:cs typeface="Calibri"/>
              </a:rPr>
              <a:t> </a:t>
            </a:r>
            <a:r>
              <a:rPr lang="fi-FI" sz="2400" dirty="0" err="1">
                <a:cs typeface="Calibri"/>
              </a:rPr>
              <a:t>fall</a:t>
            </a:r>
            <a:r>
              <a:rPr lang="fi-FI" sz="2400" dirty="0">
                <a:cs typeface="Calibri"/>
              </a:rPr>
              <a:t> </a:t>
            </a:r>
            <a:r>
              <a:rPr lang="fi-FI" sz="2400" dirty="0" err="1">
                <a:cs typeface="Calibri"/>
              </a:rPr>
              <a:t>leaf</a:t>
            </a:r>
            <a:r>
              <a:rPr lang="fi-FI" sz="2400" dirty="0">
                <a:cs typeface="Calibri"/>
              </a:rPr>
              <a:t> </a:t>
            </a:r>
            <a:r>
              <a:rPr lang="fi-FI" sz="2400" dirty="0" err="1">
                <a:cs typeface="Calibri"/>
              </a:rPr>
              <a:t>trees</a:t>
            </a:r>
            <a:r>
              <a:rPr lang="fi-FI" sz="2400" dirty="0">
                <a:cs typeface="Calibri"/>
              </a:rPr>
              <a:t> and </a:t>
            </a:r>
            <a:r>
              <a:rPr lang="fi-FI" sz="2400" dirty="0" err="1">
                <a:cs typeface="Calibri"/>
              </a:rPr>
              <a:t>bushes</a:t>
            </a:r>
            <a:r>
              <a:rPr lang="fi-FI" sz="2400" dirty="0">
                <a:cs typeface="Calibri"/>
              </a:rPr>
              <a:t> </a:t>
            </a:r>
            <a:r>
              <a:rPr lang="fi-FI" sz="2400" dirty="0" err="1">
                <a:cs typeface="Calibri"/>
              </a:rPr>
              <a:t>drop</a:t>
            </a:r>
            <a:r>
              <a:rPr lang="fi-FI" sz="2400" dirty="0">
                <a:cs typeface="Calibri"/>
              </a:rPr>
              <a:t> </a:t>
            </a:r>
            <a:r>
              <a:rPr lang="fi-FI" sz="2400" dirty="0" err="1">
                <a:cs typeface="Calibri"/>
              </a:rPr>
              <a:t>their</a:t>
            </a:r>
            <a:r>
              <a:rPr lang="fi-FI" sz="2400" dirty="0">
                <a:cs typeface="Calibri"/>
              </a:rPr>
              <a:t> </a:t>
            </a:r>
            <a:r>
              <a:rPr lang="fi-FI" sz="2400" dirty="0" err="1">
                <a:cs typeface="Calibri"/>
              </a:rPr>
              <a:t>leaves</a:t>
            </a:r>
            <a:r>
              <a:rPr lang="fi-FI" sz="2400" dirty="0">
                <a:cs typeface="Calibri"/>
              </a:rPr>
              <a:t> </a:t>
            </a:r>
            <a:r>
              <a:rPr lang="fi-FI" sz="2400" dirty="0" err="1">
                <a:cs typeface="Calibri"/>
              </a:rPr>
              <a:t>because</a:t>
            </a:r>
            <a:r>
              <a:rPr lang="fi-FI" sz="2400" dirty="0">
                <a:cs typeface="Calibri"/>
              </a:rPr>
              <a:t> it </a:t>
            </a:r>
            <a:r>
              <a:rPr lang="fi-FI" sz="2400" dirty="0" err="1">
                <a:cs typeface="Calibri"/>
              </a:rPr>
              <a:t>stores</a:t>
            </a:r>
            <a:r>
              <a:rPr lang="fi-FI" sz="2400" dirty="0">
                <a:cs typeface="Calibri"/>
              </a:rPr>
              <a:t> </a:t>
            </a:r>
            <a:r>
              <a:rPr lang="fi-FI" sz="2400" dirty="0" err="1">
                <a:cs typeface="Calibri"/>
              </a:rPr>
              <a:t>the</a:t>
            </a:r>
            <a:r>
              <a:rPr lang="fi-FI" sz="2400" dirty="0">
                <a:cs typeface="Calibri"/>
              </a:rPr>
              <a:t> </a:t>
            </a:r>
            <a:r>
              <a:rPr lang="fi-FI" sz="2400" dirty="0" err="1">
                <a:cs typeface="Calibri"/>
              </a:rPr>
              <a:t>energy</a:t>
            </a:r>
            <a:r>
              <a:rPr lang="fi-FI" sz="2400" dirty="0">
                <a:cs typeface="Calibri"/>
              </a:rPr>
              <a:t> </a:t>
            </a:r>
            <a:r>
              <a:rPr lang="fi-FI" sz="2400" dirty="0" err="1">
                <a:cs typeface="Calibri"/>
              </a:rPr>
              <a:t>from</a:t>
            </a:r>
            <a:r>
              <a:rPr lang="fi-FI" sz="2400" dirty="0">
                <a:cs typeface="Calibri"/>
              </a:rPr>
              <a:t> </a:t>
            </a:r>
            <a:r>
              <a:rPr lang="fi-FI" sz="2400" dirty="0" err="1">
                <a:cs typeface="Calibri"/>
              </a:rPr>
              <a:t>the</a:t>
            </a:r>
            <a:r>
              <a:rPr lang="fi-FI" sz="2400" dirty="0">
                <a:cs typeface="Calibri"/>
              </a:rPr>
              <a:t> </a:t>
            </a:r>
            <a:r>
              <a:rPr lang="fi-FI" sz="2400" dirty="0" err="1">
                <a:cs typeface="Calibri"/>
              </a:rPr>
              <a:t>leaves</a:t>
            </a:r>
            <a:r>
              <a:rPr lang="fi-FI" sz="2400" dirty="0">
                <a:cs typeface="Calibri"/>
              </a:rPr>
              <a:t> to </a:t>
            </a:r>
            <a:r>
              <a:rPr lang="fi-FI" sz="2400" dirty="0" err="1">
                <a:cs typeface="Calibri"/>
              </a:rPr>
              <a:t>the</a:t>
            </a:r>
            <a:r>
              <a:rPr lang="fi-FI" sz="2400" dirty="0">
                <a:cs typeface="Calibri"/>
              </a:rPr>
              <a:t> </a:t>
            </a:r>
            <a:r>
              <a:rPr lang="fi-FI" sz="2400" dirty="0" err="1">
                <a:cs typeface="Calibri"/>
              </a:rPr>
              <a:t>trunk</a:t>
            </a:r>
            <a:r>
              <a:rPr lang="fi-FI" sz="2400" dirty="0">
                <a:cs typeface="Calibri"/>
              </a:rPr>
              <a:t>.</a:t>
            </a:r>
          </a:p>
          <a:p>
            <a:r>
              <a:rPr lang="fi-FI" sz="2400" dirty="0">
                <a:cs typeface="Calibri"/>
              </a:rPr>
              <a:t>In Finland </a:t>
            </a:r>
            <a:r>
              <a:rPr lang="fi-FI" sz="2400" dirty="0" err="1">
                <a:cs typeface="Calibri"/>
              </a:rPr>
              <a:t>there</a:t>
            </a:r>
            <a:r>
              <a:rPr lang="fi-FI" sz="2400" dirty="0">
                <a:cs typeface="Calibri"/>
              </a:rPr>
              <a:t> is a </a:t>
            </a:r>
            <a:r>
              <a:rPr lang="fi-FI" sz="2400" dirty="0" err="1">
                <a:cs typeface="Calibri"/>
              </a:rPr>
              <a:t>lot</a:t>
            </a:r>
            <a:r>
              <a:rPr lang="fi-FI" sz="2400" dirty="0">
                <a:cs typeface="Calibri"/>
              </a:rPr>
              <a:t> of </a:t>
            </a:r>
            <a:r>
              <a:rPr lang="fi-FI" sz="2400" dirty="0" err="1">
                <a:cs typeface="Calibri"/>
              </a:rPr>
              <a:t>spruce</a:t>
            </a:r>
            <a:r>
              <a:rPr lang="fi-FI" sz="2400" dirty="0">
                <a:cs typeface="Calibri"/>
              </a:rPr>
              <a:t>-and </a:t>
            </a:r>
            <a:r>
              <a:rPr lang="fi-FI" sz="2400" dirty="0" err="1">
                <a:cs typeface="Calibri"/>
              </a:rPr>
              <a:t>pine</a:t>
            </a:r>
            <a:r>
              <a:rPr lang="fi-FI" sz="2400" dirty="0">
                <a:cs typeface="Calibri"/>
              </a:rPr>
              <a:t> </a:t>
            </a:r>
            <a:r>
              <a:rPr lang="fi-FI" sz="2400" dirty="0" err="1">
                <a:cs typeface="Calibri"/>
              </a:rPr>
              <a:t>trees</a:t>
            </a:r>
            <a:r>
              <a:rPr lang="fi-FI" sz="2400" dirty="0">
                <a:cs typeface="Calibri"/>
              </a:rPr>
              <a:t> </a:t>
            </a:r>
            <a:r>
              <a:rPr lang="fi-FI" sz="2400" dirty="0" err="1">
                <a:cs typeface="Calibri"/>
              </a:rPr>
              <a:t>because</a:t>
            </a:r>
            <a:r>
              <a:rPr lang="fi-FI" sz="2400" dirty="0">
                <a:cs typeface="Calibri"/>
              </a:rPr>
              <a:t> </a:t>
            </a:r>
            <a:r>
              <a:rPr lang="fi-FI" sz="2400" dirty="0" err="1">
                <a:cs typeface="Calibri"/>
              </a:rPr>
              <a:t>they</a:t>
            </a:r>
            <a:r>
              <a:rPr lang="fi-FI" sz="2400" dirty="0">
                <a:cs typeface="Calibri"/>
              </a:rPr>
              <a:t> </a:t>
            </a:r>
            <a:r>
              <a:rPr lang="fi-FI" sz="2400" dirty="0" err="1">
                <a:cs typeface="Calibri"/>
              </a:rPr>
              <a:t>stay</a:t>
            </a:r>
            <a:r>
              <a:rPr lang="fi-FI" sz="2400" dirty="0">
                <a:cs typeface="Calibri"/>
              </a:rPr>
              <a:t> </a:t>
            </a:r>
            <a:r>
              <a:rPr lang="fi-FI" sz="2400" dirty="0" err="1">
                <a:cs typeface="Calibri"/>
              </a:rPr>
              <a:t>green</a:t>
            </a:r>
            <a:r>
              <a:rPr lang="fi-FI" sz="2400" dirty="0">
                <a:cs typeface="Calibri"/>
              </a:rPr>
              <a:t> </a:t>
            </a:r>
            <a:r>
              <a:rPr lang="fi-FI" sz="2400" dirty="0" err="1">
                <a:cs typeface="Calibri"/>
              </a:rPr>
              <a:t>all</a:t>
            </a:r>
            <a:r>
              <a:rPr lang="fi-FI" sz="2400" dirty="0">
                <a:cs typeface="Calibri"/>
              </a:rPr>
              <a:t> </a:t>
            </a:r>
            <a:r>
              <a:rPr lang="fi-FI" sz="2400" dirty="0" err="1">
                <a:cs typeface="Calibri"/>
              </a:rPr>
              <a:t>year</a:t>
            </a:r>
            <a:r>
              <a:rPr lang="fi-FI" sz="2400" dirty="0">
                <a:cs typeface="Calibri"/>
              </a:rPr>
              <a:t> </a:t>
            </a:r>
            <a:r>
              <a:rPr lang="fi-FI" sz="2400" dirty="0" err="1">
                <a:cs typeface="Calibri"/>
              </a:rPr>
              <a:t>around</a:t>
            </a:r>
            <a:r>
              <a:rPr lang="fi-FI" sz="2400" dirty="0">
                <a:cs typeface="Calibri"/>
              </a:rPr>
              <a:t>. </a:t>
            </a:r>
            <a:r>
              <a:rPr lang="fi-FI" sz="2400" dirty="0" err="1">
                <a:cs typeface="Calibri"/>
              </a:rPr>
              <a:t>They</a:t>
            </a:r>
            <a:r>
              <a:rPr lang="fi-FI" sz="2400" dirty="0">
                <a:cs typeface="Calibri"/>
              </a:rPr>
              <a:t> </a:t>
            </a:r>
            <a:r>
              <a:rPr lang="fi-FI" sz="2400" dirty="0" err="1">
                <a:cs typeface="Calibri"/>
              </a:rPr>
              <a:t>stay</a:t>
            </a:r>
            <a:r>
              <a:rPr lang="fi-FI" sz="2400" dirty="0">
                <a:cs typeface="Calibri"/>
              </a:rPr>
              <a:t> </a:t>
            </a:r>
            <a:r>
              <a:rPr lang="fi-FI" sz="2400" dirty="0" err="1">
                <a:cs typeface="Calibri"/>
              </a:rPr>
              <a:t>green</a:t>
            </a:r>
            <a:r>
              <a:rPr lang="fi-FI" sz="2400" dirty="0">
                <a:cs typeface="Calibri"/>
              </a:rPr>
              <a:t> </a:t>
            </a:r>
            <a:r>
              <a:rPr lang="fi-FI" sz="2400" dirty="0" err="1">
                <a:cs typeface="Calibri"/>
              </a:rPr>
              <a:t>because</a:t>
            </a:r>
            <a:r>
              <a:rPr lang="fi-FI" sz="2400" dirty="0">
                <a:cs typeface="Calibri"/>
              </a:rPr>
              <a:t> </a:t>
            </a:r>
            <a:r>
              <a:rPr lang="fi-FI" sz="2400" dirty="0" err="1">
                <a:cs typeface="Calibri"/>
              </a:rPr>
              <a:t>the</a:t>
            </a:r>
            <a:r>
              <a:rPr lang="fi-FI" sz="2400" dirty="0">
                <a:cs typeface="Calibri"/>
              </a:rPr>
              <a:t> </a:t>
            </a:r>
            <a:r>
              <a:rPr lang="fi-FI" sz="2400" dirty="0" err="1">
                <a:cs typeface="Calibri"/>
              </a:rPr>
              <a:t>needles</a:t>
            </a:r>
            <a:r>
              <a:rPr lang="fi-FI" sz="2400" dirty="0">
                <a:cs typeface="Calibri"/>
              </a:rPr>
              <a:t> </a:t>
            </a:r>
            <a:r>
              <a:rPr lang="fi-FI" sz="2400" dirty="0" err="1">
                <a:cs typeface="Calibri"/>
              </a:rPr>
              <a:t>need</a:t>
            </a:r>
            <a:r>
              <a:rPr lang="fi-FI" sz="2400" dirty="0">
                <a:cs typeface="Calibri"/>
              </a:rPr>
              <a:t> </a:t>
            </a:r>
            <a:r>
              <a:rPr lang="fi-FI" sz="2400" dirty="0" err="1">
                <a:cs typeface="Calibri"/>
              </a:rPr>
              <a:t>less</a:t>
            </a:r>
            <a:r>
              <a:rPr lang="fi-FI" sz="2400" dirty="0">
                <a:cs typeface="Calibri"/>
              </a:rPr>
              <a:t> </a:t>
            </a:r>
            <a:r>
              <a:rPr lang="fi-FI" sz="2400" dirty="0" err="1">
                <a:cs typeface="Calibri"/>
              </a:rPr>
              <a:t>light</a:t>
            </a:r>
            <a:r>
              <a:rPr lang="fi-FI" sz="2400" dirty="0">
                <a:cs typeface="Calibri"/>
              </a:rPr>
              <a:t> and </a:t>
            </a:r>
            <a:r>
              <a:rPr lang="fi-FI" sz="2400" dirty="0" err="1">
                <a:cs typeface="Calibri"/>
              </a:rPr>
              <a:t>nutrients</a:t>
            </a:r>
            <a:r>
              <a:rPr lang="fi-FI" sz="2400" dirty="0">
                <a:cs typeface="Calibri"/>
              </a:rPr>
              <a:t>.</a:t>
            </a:r>
          </a:p>
          <a:p>
            <a:endParaRPr lang="fi-FI" sz="2400">
              <a:cs typeface="Calibri"/>
            </a:endParaRPr>
          </a:p>
          <a:p>
            <a:endParaRPr lang="fi-FI" sz="2400">
              <a:cs typeface="Calibri"/>
            </a:endParaRPr>
          </a:p>
        </p:txBody>
      </p:sp>
    </p:spTree>
    <p:extLst>
      <p:ext uri="{BB962C8B-B14F-4D97-AF65-F5344CB8AC3E}">
        <p14:creationId xmlns:p14="http://schemas.microsoft.com/office/powerpoint/2010/main" val="210778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A1F939-E23C-4013-A15F-83E8D382D248}"/>
              </a:ext>
            </a:extLst>
          </p:cNvPr>
          <p:cNvSpPr>
            <a:spLocks noGrp="1"/>
          </p:cNvSpPr>
          <p:nvPr>
            <p:ph type="title"/>
          </p:nvPr>
        </p:nvSpPr>
        <p:spPr/>
        <p:txBody>
          <a:bodyPr/>
          <a:lstStyle/>
          <a:p>
            <a:r>
              <a:rPr lang="fi-FI" dirty="0">
                <a:latin typeface="BatangChe"/>
                <a:ea typeface="BatangChe"/>
                <a:cs typeface="Calibri Light"/>
              </a:rPr>
              <a:t>Video </a:t>
            </a:r>
            <a:r>
              <a:rPr lang="fi-FI" dirty="0" err="1">
                <a:latin typeface="BatangChe"/>
                <a:ea typeface="BatangChe"/>
                <a:cs typeface="Calibri Light"/>
              </a:rPr>
              <a:t>clip</a:t>
            </a:r>
            <a:endParaRPr lang="fi-FI" dirty="0" err="1">
              <a:latin typeface="BatangChe"/>
              <a:ea typeface="BatangChe"/>
            </a:endParaRPr>
          </a:p>
        </p:txBody>
      </p:sp>
      <p:sp>
        <p:nvSpPr>
          <p:cNvPr id="3" name="Sisällön paikkamerkki 2">
            <a:extLst>
              <a:ext uri="{FF2B5EF4-FFF2-40B4-BE49-F238E27FC236}">
                <a16:creationId xmlns:a16="http://schemas.microsoft.com/office/drawing/2014/main" id="{BED9DE31-8211-42C6-B59C-D39EE144A29D}"/>
              </a:ext>
            </a:extLst>
          </p:cNvPr>
          <p:cNvSpPr>
            <a:spLocks noGrp="1"/>
          </p:cNvSpPr>
          <p:nvPr>
            <p:ph idx="1"/>
          </p:nvPr>
        </p:nvSpPr>
        <p:spPr/>
        <p:txBody>
          <a:bodyPr vert="horz" lIns="91440" tIns="45720" rIns="91440" bIns="45720" rtlCol="0" anchor="t">
            <a:normAutofit/>
          </a:bodyPr>
          <a:lstStyle/>
          <a:p>
            <a:pPr marL="0" indent="0">
              <a:buNone/>
            </a:pPr>
            <a:r>
              <a:rPr lang="fi-FI" dirty="0">
                <a:ea typeface="+mn-lt"/>
                <a:cs typeface="+mn-lt"/>
                <a:hlinkClick r:id="rId2"/>
              </a:rPr>
              <a:t>https://mail.google.com/mail/u/0/#inbox/QgrcJHsHkKFzdkSzxtzqLbGPKZbsxSXfQgq</a:t>
            </a:r>
            <a:endParaRPr lang="fi-FI">
              <a:ea typeface="+mn-lt"/>
              <a:cs typeface="+mn-lt"/>
            </a:endParaRPr>
          </a:p>
          <a:p>
            <a:pPr marL="0" indent="0">
              <a:buNone/>
            </a:pPr>
            <a:endParaRPr lang="fi-FI" dirty="0">
              <a:cs typeface="Calibri"/>
            </a:endParaRPr>
          </a:p>
        </p:txBody>
      </p:sp>
    </p:spTree>
    <p:extLst>
      <p:ext uri="{BB962C8B-B14F-4D97-AF65-F5344CB8AC3E}">
        <p14:creationId xmlns:p14="http://schemas.microsoft.com/office/powerpoint/2010/main" val="2413769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5000" b="-5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D280B4-FE48-48D8-B04F-15E0E6A895FE}"/>
              </a:ext>
            </a:extLst>
          </p:cNvPr>
          <p:cNvSpPr>
            <a:spLocks noGrp="1"/>
          </p:cNvSpPr>
          <p:nvPr>
            <p:ph type="title"/>
          </p:nvPr>
        </p:nvSpPr>
        <p:spPr>
          <a:xfrm>
            <a:off x="86783" y="4799542"/>
            <a:ext cx="10515600" cy="1325563"/>
          </a:xfrm>
        </p:spPr>
        <p:txBody>
          <a:bodyPr/>
          <a:lstStyle/>
          <a:p>
            <a:r>
              <a:rPr lang="fi-FI" dirty="0" err="1">
                <a:solidFill>
                  <a:schemeClr val="bg1"/>
                </a:solidFill>
                <a:latin typeface="BatangChe"/>
                <a:ea typeface="BatangChe"/>
                <a:cs typeface="Calibri Light"/>
              </a:rPr>
              <a:t>Animals</a:t>
            </a:r>
            <a:r>
              <a:rPr lang="fi-FI" dirty="0">
                <a:solidFill>
                  <a:schemeClr val="bg1"/>
                </a:solidFill>
                <a:latin typeface="BatangChe"/>
                <a:ea typeface="BatangChe"/>
                <a:cs typeface="Calibri Light"/>
              </a:rPr>
              <a:t> </a:t>
            </a:r>
            <a:r>
              <a:rPr lang="fi-FI" dirty="0" err="1">
                <a:solidFill>
                  <a:schemeClr val="bg1"/>
                </a:solidFill>
                <a:latin typeface="BatangChe"/>
                <a:ea typeface="BatangChe"/>
                <a:cs typeface="Calibri Light"/>
              </a:rPr>
              <a:t>That</a:t>
            </a:r>
            <a:r>
              <a:rPr lang="fi-FI" dirty="0">
                <a:solidFill>
                  <a:schemeClr val="bg1"/>
                </a:solidFill>
                <a:latin typeface="BatangChe"/>
                <a:ea typeface="BatangChe"/>
                <a:cs typeface="Calibri Light"/>
              </a:rPr>
              <a:t> </a:t>
            </a:r>
            <a:r>
              <a:rPr lang="fi-FI" dirty="0" err="1">
                <a:solidFill>
                  <a:schemeClr val="bg1"/>
                </a:solidFill>
                <a:latin typeface="BatangChe"/>
                <a:ea typeface="BatangChe"/>
                <a:cs typeface="Calibri Light"/>
              </a:rPr>
              <a:t>Hibernate</a:t>
            </a:r>
            <a:endParaRPr lang="fi-FI" dirty="0" err="1">
              <a:solidFill>
                <a:schemeClr val="bg1"/>
              </a:solidFill>
              <a:latin typeface="BatangChe"/>
              <a:ea typeface="BatangChe"/>
            </a:endParaRPr>
          </a:p>
        </p:txBody>
      </p:sp>
      <p:sp>
        <p:nvSpPr>
          <p:cNvPr id="3" name="Sisällön paikkamerkki 2">
            <a:extLst>
              <a:ext uri="{FF2B5EF4-FFF2-40B4-BE49-F238E27FC236}">
                <a16:creationId xmlns:a16="http://schemas.microsoft.com/office/drawing/2014/main" id="{CB137E11-8E41-4584-8E7E-2CA0A837EE7C}"/>
              </a:ext>
            </a:extLst>
          </p:cNvPr>
          <p:cNvSpPr>
            <a:spLocks noGrp="1"/>
          </p:cNvSpPr>
          <p:nvPr>
            <p:ph idx="1"/>
          </p:nvPr>
        </p:nvSpPr>
        <p:spPr>
          <a:xfrm>
            <a:off x="86783" y="5921375"/>
            <a:ext cx="10515600" cy="4351338"/>
          </a:xfrm>
        </p:spPr>
        <p:txBody>
          <a:bodyPr vert="horz" lIns="91440" tIns="45720" rIns="91440" bIns="45720" rtlCol="0" anchor="t">
            <a:normAutofit/>
          </a:bodyPr>
          <a:lstStyle/>
          <a:p>
            <a:pPr marL="0" indent="0">
              <a:buNone/>
            </a:pPr>
            <a:r>
              <a:rPr lang="en-US" dirty="0">
                <a:solidFill>
                  <a:schemeClr val="bg1"/>
                </a:solidFill>
                <a:ea typeface="+mn-lt"/>
                <a:cs typeface="+mn-lt"/>
              </a:rPr>
              <a:t>Hibernation means that the body temperature lowers and vital functions slow down. Small animals hibernate during the winter.</a:t>
            </a:r>
            <a:endParaRPr lang="fi-FI" dirty="0">
              <a:solidFill>
                <a:schemeClr val="bg1"/>
              </a:solidFill>
            </a:endParaRPr>
          </a:p>
        </p:txBody>
      </p:sp>
    </p:spTree>
    <p:extLst>
      <p:ext uri="{BB962C8B-B14F-4D97-AF65-F5344CB8AC3E}">
        <p14:creationId xmlns:p14="http://schemas.microsoft.com/office/powerpoint/2010/main" val="293340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B63C27-873B-4C67-A6D1-CBEFFE2F9F42}"/>
              </a:ext>
            </a:extLst>
          </p:cNvPr>
          <p:cNvSpPr>
            <a:spLocks noGrp="1"/>
          </p:cNvSpPr>
          <p:nvPr>
            <p:ph type="title"/>
          </p:nvPr>
        </p:nvSpPr>
        <p:spPr>
          <a:xfrm>
            <a:off x="648929" y="629266"/>
            <a:ext cx="3651467" cy="1676603"/>
          </a:xfrm>
        </p:spPr>
        <p:txBody>
          <a:bodyPr>
            <a:normAutofit/>
          </a:bodyPr>
          <a:lstStyle/>
          <a:p>
            <a:r>
              <a:rPr lang="fi-FI" dirty="0" err="1">
                <a:latin typeface="BatangChe"/>
                <a:ea typeface="BatangChe"/>
                <a:cs typeface="Calibri Light"/>
              </a:rPr>
              <a:t>Hedgehog</a:t>
            </a:r>
            <a:endParaRPr lang="fi-FI" sz="4400">
              <a:latin typeface="BatangChe"/>
              <a:ea typeface="BatangChe"/>
              <a:cs typeface="Calibri Light"/>
            </a:endParaRPr>
          </a:p>
        </p:txBody>
      </p:sp>
      <p:sp>
        <p:nvSpPr>
          <p:cNvPr id="8" name="Content Placeholder 7">
            <a:extLst>
              <a:ext uri="{FF2B5EF4-FFF2-40B4-BE49-F238E27FC236}">
                <a16:creationId xmlns:a16="http://schemas.microsoft.com/office/drawing/2014/main" id="{79E954A6-2ECE-4056-BF0C-A83B23AC717B}"/>
              </a:ext>
            </a:extLst>
          </p:cNvPr>
          <p:cNvSpPr>
            <a:spLocks noGrp="1"/>
          </p:cNvSpPr>
          <p:nvPr>
            <p:ph idx="1"/>
          </p:nvPr>
        </p:nvSpPr>
        <p:spPr>
          <a:xfrm>
            <a:off x="648931" y="2438400"/>
            <a:ext cx="3651466" cy="3785419"/>
          </a:xfrm>
        </p:spPr>
        <p:txBody>
          <a:bodyPr vert="horz" lIns="91440" tIns="45720" rIns="91440" bIns="45720" rtlCol="0" anchor="t">
            <a:normAutofit/>
          </a:bodyPr>
          <a:lstStyle/>
          <a:p>
            <a:r>
              <a:rPr lang="en-US" sz="1800" dirty="0">
                <a:cs typeface="Calibri"/>
              </a:rPr>
              <a:t>Hedgehogs hibernate during winter.</a:t>
            </a:r>
          </a:p>
          <a:p>
            <a:r>
              <a:rPr lang="en-US" sz="1800" dirty="0">
                <a:cs typeface="Calibri"/>
              </a:rPr>
              <a:t>Full grown hedgehog can be 20 to 30 cm long and weight 0,4 to 1,2 kg.</a:t>
            </a:r>
          </a:p>
          <a:p>
            <a:r>
              <a:rPr lang="en-US" sz="1800" dirty="0">
                <a:cs typeface="Calibri"/>
              </a:rPr>
              <a:t>Hedgehogs eat almost everything from small insects to small </a:t>
            </a:r>
            <a:r>
              <a:rPr lang="en-US" sz="1800" dirty="0" err="1">
                <a:cs typeface="Calibri"/>
              </a:rPr>
              <a:t>vertabrate</a:t>
            </a:r>
            <a:r>
              <a:rPr lang="en-US" sz="1800" dirty="0">
                <a:cs typeface="Calibri"/>
              </a:rPr>
              <a:t> animals. They also eat plants and mushrooms.</a:t>
            </a:r>
          </a:p>
        </p:txBody>
      </p:sp>
      <p:pic>
        <p:nvPicPr>
          <p:cNvPr id="4" name="Kuva 4" descr="Kuva, joka sisältää kohteen ruoho, ulko, eläin, nisäkäs&#10;&#10;Kuvaus luotu, erittäin korkea luotettavuus">
            <a:extLst>
              <a:ext uri="{FF2B5EF4-FFF2-40B4-BE49-F238E27FC236}">
                <a16:creationId xmlns:a16="http://schemas.microsoft.com/office/drawing/2014/main" id="{B749F1C0-A647-453F-998A-9CCF5352ED49}"/>
              </a:ext>
            </a:extLst>
          </p:cNvPr>
          <p:cNvPicPr>
            <a:picLocks noChangeAspect="1"/>
          </p:cNvPicPr>
          <p:nvPr/>
        </p:nvPicPr>
        <p:blipFill rotWithShape="1">
          <a:blip r:embed="rId2"/>
          <a:srcRect r="17124"/>
          <a:stretch/>
        </p:blipFill>
        <p:spPr>
          <a:xfrm>
            <a:off x="4639056" y="10"/>
            <a:ext cx="7552944" cy="6857990"/>
          </a:xfrm>
          <a:prstGeom prst="rect">
            <a:avLst/>
          </a:prstGeom>
          <a:effectLst/>
        </p:spPr>
      </p:pic>
    </p:spTree>
    <p:extLst>
      <p:ext uri="{BB962C8B-B14F-4D97-AF65-F5344CB8AC3E}">
        <p14:creationId xmlns:p14="http://schemas.microsoft.com/office/powerpoint/2010/main" val="14155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DC2D3F-D599-416A-9260-F0396D259D5B}"/>
              </a:ext>
            </a:extLst>
          </p:cNvPr>
          <p:cNvSpPr>
            <a:spLocks noGrp="1"/>
          </p:cNvSpPr>
          <p:nvPr>
            <p:ph type="title"/>
          </p:nvPr>
        </p:nvSpPr>
        <p:spPr>
          <a:xfrm>
            <a:off x="648929" y="629266"/>
            <a:ext cx="3651467" cy="1676603"/>
          </a:xfrm>
        </p:spPr>
        <p:txBody>
          <a:bodyPr>
            <a:normAutofit/>
          </a:bodyPr>
          <a:lstStyle/>
          <a:p>
            <a:r>
              <a:rPr lang="fi-FI" sz="4400" dirty="0" err="1">
                <a:latin typeface="BatangChe"/>
                <a:ea typeface="BatangChe"/>
                <a:cs typeface="Calibri Light"/>
              </a:rPr>
              <a:t>Viper</a:t>
            </a:r>
            <a:endParaRPr lang="fi-FI" sz="4400" dirty="0" err="1">
              <a:latin typeface="BatangChe"/>
              <a:ea typeface="BatangChe"/>
            </a:endParaRPr>
          </a:p>
        </p:txBody>
      </p:sp>
      <p:sp>
        <p:nvSpPr>
          <p:cNvPr id="3" name="Sisällön paikkamerkki 2">
            <a:extLst>
              <a:ext uri="{FF2B5EF4-FFF2-40B4-BE49-F238E27FC236}">
                <a16:creationId xmlns:a16="http://schemas.microsoft.com/office/drawing/2014/main" id="{72141CAE-5E7C-4EBA-BF79-7DE8AC6E1B9D}"/>
              </a:ext>
            </a:extLst>
          </p:cNvPr>
          <p:cNvSpPr>
            <a:spLocks noGrp="1"/>
          </p:cNvSpPr>
          <p:nvPr>
            <p:ph idx="1"/>
          </p:nvPr>
        </p:nvSpPr>
        <p:spPr>
          <a:xfrm>
            <a:off x="648931" y="2438400"/>
            <a:ext cx="3651466" cy="3785419"/>
          </a:xfrm>
        </p:spPr>
        <p:txBody>
          <a:bodyPr vert="horz" lIns="91440" tIns="45720" rIns="91440" bIns="45720" rtlCol="0">
            <a:normAutofit/>
          </a:bodyPr>
          <a:lstStyle/>
          <a:p>
            <a:r>
              <a:rPr lang="fi-FI" sz="1800">
                <a:cs typeface="Calibri"/>
              </a:rPr>
              <a:t>Viper is the only venomous snake that lives in the northest parts of the world. </a:t>
            </a:r>
          </a:p>
          <a:p>
            <a:r>
              <a:rPr lang="fi-FI" sz="1800">
                <a:cs typeface="Calibri"/>
              </a:rPr>
              <a:t>Viper snake can be as long as 80 cm. </a:t>
            </a:r>
          </a:p>
          <a:p>
            <a:r>
              <a:rPr lang="fi-FI" sz="1800">
                <a:cs typeface="Calibri"/>
              </a:rPr>
              <a:t>Viper eats small animals and eggs.</a:t>
            </a:r>
          </a:p>
          <a:p>
            <a:endParaRPr lang="fi-FI" sz="1800">
              <a:cs typeface="Calibri"/>
            </a:endParaRPr>
          </a:p>
        </p:txBody>
      </p:sp>
      <p:pic>
        <p:nvPicPr>
          <p:cNvPr id="4" name="Kuva 4" descr="Kuva, joka sisältää kohteen eläin, ulko, matelija, rock&#10;&#10;Kuvaus luotu, erittäin korkea luotettavuus">
            <a:extLst>
              <a:ext uri="{FF2B5EF4-FFF2-40B4-BE49-F238E27FC236}">
                <a16:creationId xmlns:a16="http://schemas.microsoft.com/office/drawing/2014/main" id="{22D5DA6E-2043-4141-AB3F-FF466AB98C64}"/>
              </a:ext>
            </a:extLst>
          </p:cNvPr>
          <p:cNvPicPr>
            <a:picLocks noChangeAspect="1"/>
          </p:cNvPicPr>
          <p:nvPr/>
        </p:nvPicPr>
        <p:blipFill rotWithShape="1">
          <a:blip r:embed="rId2"/>
          <a:srcRect l="18575" r="19475"/>
          <a:stretch/>
        </p:blipFill>
        <p:spPr>
          <a:xfrm>
            <a:off x="4639056" y="10"/>
            <a:ext cx="7552944" cy="6857990"/>
          </a:xfrm>
          <a:prstGeom prst="rect">
            <a:avLst/>
          </a:prstGeom>
          <a:effectLst/>
        </p:spPr>
      </p:pic>
    </p:spTree>
    <p:extLst>
      <p:ext uri="{BB962C8B-B14F-4D97-AF65-F5344CB8AC3E}">
        <p14:creationId xmlns:p14="http://schemas.microsoft.com/office/powerpoint/2010/main" val="209242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9FDC35-B799-4918-A31E-0610405F063A}"/>
              </a:ext>
            </a:extLst>
          </p:cNvPr>
          <p:cNvSpPr>
            <a:spLocks noGrp="1"/>
          </p:cNvSpPr>
          <p:nvPr>
            <p:ph type="title"/>
          </p:nvPr>
        </p:nvSpPr>
        <p:spPr>
          <a:xfrm>
            <a:off x="182033" y="4450292"/>
            <a:ext cx="10515600" cy="1325563"/>
          </a:xfrm>
        </p:spPr>
        <p:txBody>
          <a:bodyPr/>
          <a:lstStyle/>
          <a:p>
            <a:r>
              <a:rPr lang="fi-FI" dirty="0" err="1">
                <a:highlight>
                  <a:srgbClr val="C0C0C0"/>
                </a:highlight>
                <a:latin typeface="BatangChe"/>
                <a:ea typeface="BatangChe"/>
                <a:cs typeface="Calibri Light"/>
              </a:rPr>
              <a:t>Mammals</a:t>
            </a:r>
            <a:r>
              <a:rPr lang="fi-FI" dirty="0">
                <a:highlight>
                  <a:srgbClr val="C0C0C0"/>
                </a:highlight>
                <a:latin typeface="BatangChe"/>
                <a:ea typeface="BatangChe"/>
                <a:cs typeface="Calibri Light"/>
              </a:rPr>
              <a:t> </a:t>
            </a:r>
            <a:r>
              <a:rPr lang="fi-FI" dirty="0" err="1">
                <a:highlight>
                  <a:srgbClr val="C0C0C0"/>
                </a:highlight>
                <a:latin typeface="BatangChe"/>
                <a:ea typeface="BatangChe"/>
                <a:cs typeface="Calibri Light"/>
              </a:rPr>
              <a:t>That</a:t>
            </a:r>
            <a:r>
              <a:rPr lang="fi-FI" dirty="0">
                <a:highlight>
                  <a:srgbClr val="C0C0C0"/>
                </a:highlight>
                <a:latin typeface="BatangChe"/>
                <a:ea typeface="BatangChe"/>
                <a:cs typeface="Calibri Light"/>
              </a:rPr>
              <a:t> Winter </a:t>
            </a:r>
            <a:r>
              <a:rPr lang="fi-FI" dirty="0" err="1">
                <a:highlight>
                  <a:srgbClr val="C0C0C0"/>
                </a:highlight>
                <a:latin typeface="BatangChe"/>
                <a:ea typeface="BatangChe"/>
                <a:cs typeface="Calibri Light"/>
              </a:rPr>
              <a:t>Sleeps</a:t>
            </a:r>
            <a:endParaRPr lang="fi-FI">
              <a:highlight>
                <a:srgbClr val="C0C0C0"/>
              </a:highlight>
              <a:latin typeface="BatangChe"/>
              <a:ea typeface="BatangChe"/>
            </a:endParaRPr>
          </a:p>
        </p:txBody>
      </p:sp>
      <p:sp>
        <p:nvSpPr>
          <p:cNvPr id="3" name="Sisällön paikkamerkki 2">
            <a:extLst>
              <a:ext uri="{FF2B5EF4-FFF2-40B4-BE49-F238E27FC236}">
                <a16:creationId xmlns:a16="http://schemas.microsoft.com/office/drawing/2014/main" id="{20842C50-A527-4EE8-A0EB-3B3E21B3AA42}"/>
              </a:ext>
            </a:extLst>
          </p:cNvPr>
          <p:cNvSpPr>
            <a:spLocks noGrp="1"/>
          </p:cNvSpPr>
          <p:nvPr>
            <p:ph idx="1"/>
          </p:nvPr>
        </p:nvSpPr>
        <p:spPr>
          <a:xfrm>
            <a:off x="182033" y="5699125"/>
            <a:ext cx="10515600" cy="4351338"/>
          </a:xfrm>
        </p:spPr>
        <p:txBody>
          <a:bodyPr vert="horz" lIns="91440" tIns="45720" rIns="91440" bIns="45720" rtlCol="0" anchor="t">
            <a:normAutofit/>
          </a:bodyPr>
          <a:lstStyle/>
          <a:p>
            <a:pPr marL="0" indent="0">
              <a:buNone/>
            </a:pPr>
            <a:r>
              <a:rPr lang="fi-FI" dirty="0">
                <a:highlight>
                  <a:srgbClr val="C0C0C0"/>
                </a:highlight>
                <a:cs typeface="Calibri" panose="020F0502020204030204"/>
              </a:rPr>
              <a:t>Winter </a:t>
            </a:r>
            <a:r>
              <a:rPr lang="fi-FI" dirty="0" err="1">
                <a:highlight>
                  <a:srgbClr val="C0C0C0"/>
                </a:highlight>
                <a:cs typeface="Calibri" panose="020F0502020204030204"/>
              </a:rPr>
              <a:t>sleep</a:t>
            </a:r>
            <a:r>
              <a:rPr lang="fi-FI" dirty="0">
                <a:highlight>
                  <a:srgbClr val="C0C0C0"/>
                </a:highlight>
                <a:cs typeface="Calibri" panose="020F0502020204030204"/>
              </a:rPr>
              <a:t> is a </a:t>
            </a:r>
            <a:r>
              <a:rPr lang="fi-FI" dirty="0" err="1">
                <a:highlight>
                  <a:srgbClr val="C0C0C0"/>
                </a:highlight>
                <a:cs typeface="Calibri" panose="020F0502020204030204"/>
              </a:rPr>
              <a:t>way</a:t>
            </a:r>
            <a:r>
              <a:rPr lang="fi-FI" dirty="0">
                <a:highlight>
                  <a:srgbClr val="C0C0C0"/>
                </a:highlight>
                <a:cs typeface="Calibri" panose="020F0502020204030204"/>
              </a:rPr>
              <a:t> to </a:t>
            </a:r>
            <a:r>
              <a:rPr lang="fi-FI" dirty="0" err="1">
                <a:highlight>
                  <a:srgbClr val="C0C0C0"/>
                </a:highlight>
                <a:cs typeface="Calibri" panose="020F0502020204030204"/>
              </a:rPr>
              <a:t>survive</a:t>
            </a:r>
            <a:r>
              <a:rPr lang="fi-FI" dirty="0">
                <a:highlight>
                  <a:srgbClr val="C0C0C0"/>
                </a:highlight>
                <a:cs typeface="Calibri" panose="020F0502020204030204"/>
              </a:rPr>
              <a:t> </a:t>
            </a:r>
            <a:r>
              <a:rPr lang="fi-FI" dirty="0" err="1">
                <a:highlight>
                  <a:srgbClr val="C0C0C0"/>
                </a:highlight>
                <a:cs typeface="Calibri" panose="020F0502020204030204"/>
              </a:rPr>
              <a:t>trough</a:t>
            </a:r>
            <a:r>
              <a:rPr lang="fi-FI" dirty="0">
                <a:highlight>
                  <a:srgbClr val="C0C0C0"/>
                </a:highlight>
                <a:cs typeface="Calibri" panose="020F0502020204030204"/>
              </a:rPr>
              <a:t> </a:t>
            </a:r>
            <a:r>
              <a:rPr lang="fi-FI" dirty="0" err="1">
                <a:highlight>
                  <a:srgbClr val="C0C0C0"/>
                </a:highlight>
                <a:cs typeface="Calibri" panose="020F0502020204030204"/>
              </a:rPr>
              <a:t>winter</a:t>
            </a:r>
            <a:r>
              <a:rPr lang="fi-FI" dirty="0">
                <a:highlight>
                  <a:srgbClr val="C0C0C0"/>
                </a:highlight>
                <a:cs typeface="Calibri" panose="020F0502020204030204"/>
              </a:rPr>
              <a:t> </a:t>
            </a:r>
            <a:r>
              <a:rPr lang="fi-FI" dirty="0" err="1">
                <a:highlight>
                  <a:srgbClr val="C0C0C0"/>
                </a:highlight>
                <a:cs typeface="Calibri" panose="020F0502020204030204"/>
              </a:rPr>
              <a:t>without</a:t>
            </a:r>
            <a:r>
              <a:rPr lang="fi-FI" dirty="0">
                <a:highlight>
                  <a:srgbClr val="C0C0C0"/>
                </a:highlight>
                <a:cs typeface="Calibri" panose="020F0502020204030204"/>
              </a:rPr>
              <a:t> </a:t>
            </a:r>
            <a:r>
              <a:rPr lang="fi-FI" dirty="0" err="1">
                <a:highlight>
                  <a:srgbClr val="C0C0C0"/>
                </a:highlight>
                <a:cs typeface="Calibri" panose="020F0502020204030204"/>
              </a:rPr>
              <a:t>any</a:t>
            </a:r>
            <a:r>
              <a:rPr lang="fi-FI" dirty="0">
                <a:highlight>
                  <a:srgbClr val="C0C0C0"/>
                </a:highlight>
                <a:cs typeface="Calibri" panose="020F0502020204030204"/>
              </a:rPr>
              <a:t> food for some </a:t>
            </a:r>
            <a:r>
              <a:rPr lang="fi-FI" dirty="0" err="1">
                <a:highlight>
                  <a:srgbClr val="C0C0C0"/>
                </a:highlight>
                <a:cs typeface="Calibri" panose="020F0502020204030204"/>
              </a:rPr>
              <a:t>mammals</a:t>
            </a:r>
            <a:r>
              <a:rPr lang="fi-FI" dirty="0">
                <a:highlight>
                  <a:srgbClr val="C0C0C0"/>
                </a:highlight>
                <a:cs typeface="Calibri" panose="020F0502020204030204"/>
              </a:rPr>
              <a:t>. </a:t>
            </a:r>
            <a:r>
              <a:rPr lang="fi-FI" dirty="0" err="1">
                <a:highlight>
                  <a:srgbClr val="C0C0C0"/>
                </a:highlight>
                <a:cs typeface="Calibri" panose="020F0502020204030204"/>
              </a:rPr>
              <a:t>Only</a:t>
            </a:r>
            <a:r>
              <a:rPr lang="fi-FI" dirty="0">
                <a:highlight>
                  <a:srgbClr val="C0C0C0"/>
                </a:highlight>
                <a:cs typeface="Calibri" panose="020F0502020204030204"/>
              </a:rPr>
              <a:t> </a:t>
            </a:r>
            <a:r>
              <a:rPr lang="fi-FI" dirty="0" err="1">
                <a:highlight>
                  <a:srgbClr val="C0C0C0"/>
                </a:highlight>
                <a:cs typeface="Calibri" panose="020F0502020204030204"/>
              </a:rPr>
              <a:t>mammals</a:t>
            </a:r>
            <a:r>
              <a:rPr lang="fi-FI" dirty="0">
                <a:highlight>
                  <a:srgbClr val="C0C0C0"/>
                </a:highlight>
                <a:cs typeface="Calibri" panose="020F0502020204030204"/>
              </a:rPr>
              <a:t> </a:t>
            </a:r>
            <a:r>
              <a:rPr lang="fi-FI" dirty="0" err="1">
                <a:highlight>
                  <a:srgbClr val="C0C0C0"/>
                </a:highlight>
                <a:cs typeface="Calibri" panose="020F0502020204030204"/>
              </a:rPr>
              <a:t>winter</a:t>
            </a:r>
            <a:r>
              <a:rPr lang="fi-FI" dirty="0">
                <a:highlight>
                  <a:srgbClr val="C0C0C0"/>
                </a:highlight>
                <a:cs typeface="Calibri" panose="020F0502020204030204"/>
              </a:rPr>
              <a:t> </a:t>
            </a:r>
            <a:r>
              <a:rPr lang="fi-FI" dirty="0" err="1">
                <a:highlight>
                  <a:srgbClr val="C0C0C0"/>
                </a:highlight>
                <a:cs typeface="Calibri" panose="020F0502020204030204"/>
              </a:rPr>
              <a:t>sleep</a:t>
            </a:r>
            <a:r>
              <a:rPr lang="fi-FI" dirty="0">
                <a:highlight>
                  <a:srgbClr val="C0C0C0"/>
                </a:highlight>
                <a:cs typeface="Calibri" panose="020F0502020204030204"/>
              </a:rPr>
              <a:t>.</a:t>
            </a:r>
          </a:p>
        </p:txBody>
      </p:sp>
    </p:spTree>
    <p:extLst>
      <p:ext uri="{BB962C8B-B14F-4D97-AF65-F5344CB8AC3E}">
        <p14:creationId xmlns:p14="http://schemas.microsoft.com/office/powerpoint/2010/main" val="228023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3F1486-452E-41AE-9223-1B7CC4FDB2E9}"/>
              </a:ext>
            </a:extLst>
          </p:cNvPr>
          <p:cNvSpPr>
            <a:spLocks noGrp="1"/>
          </p:cNvSpPr>
          <p:nvPr>
            <p:ph type="title"/>
          </p:nvPr>
        </p:nvSpPr>
        <p:spPr>
          <a:xfrm>
            <a:off x="648929" y="629266"/>
            <a:ext cx="3667039" cy="1676603"/>
          </a:xfrm>
        </p:spPr>
        <p:txBody>
          <a:bodyPr>
            <a:normAutofit/>
          </a:bodyPr>
          <a:lstStyle/>
          <a:p>
            <a:r>
              <a:rPr lang="fi-FI" sz="4400" dirty="0">
                <a:latin typeface="BatangChe"/>
                <a:ea typeface="BatangChe"/>
                <a:cs typeface="Calibri Light"/>
              </a:rPr>
              <a:t>Brown </a:t>
            </a:r>
            <a:r>
              <a:rPr lang="fi-FI" sz="4400" dirty="0" err="1">
                <a:latin typeface="BatangChe"/>
                <a:ea typeface="BatangChe"/>
                <a:cs typeface="Calibri Light"/>
              </a:rPr>
              <a:t>Bear</a:t>
            </a:r>
            <a:endParaRPr lang="fi-FI" sz="4400" dirty="0">
              <a:latin typeface="BatangChe"/>
              <a:ea typeface="BatangChe"/>
              <a:cs typeface="Calibri Light"/>
            </a:endParaRPr>
          </a:p>
        </p:txBody>
      </p:sp>
      <p:sp>
        <p:nvSpPr>
          <p:cNvPr id="8" name="Content Placeholder 7">
            <a:extLst>
              <a:ext uri="{FF2B5EF4-FFF2-40B4-BE49-F238E27FC236}">
                <a16:creationId xmlns:a16="http://schemas.microsoft.com/office/drawing/2014/main" id="{19F94467-739A-4654-ADB2-779334DB7D30}"/>
              </a:ext>
            </a:extLst>
          </p:cNvPr>
          <p:cNvSpPr>
            <a:spLocks noGrp="1"/>
          </p:cNvSpPr>
          <p:nvPr>
            <p:ph idx="1"/>
          </p:nvPr>
        </p:nvSpPr>
        <p:spPr>
          <a:xfrm>
            <a:off x="648930" y="2438400"/>
            <a:ext cx="3667037" cy="3785419"/>
          </a:xfrm>
        </p:spPr>
        <p:txBody>
          <a:bodyPr vert="horz" lIns="91440" tIns="45720" rIns="91440" bIns="45720" rtlCol="0" anchor="t">
            <a:normAutofit/>
          </a:bodyPr>
          <a:lstStyle/>
          <a:p>
            <a:r>
              <a:rPr lang="en-US" sz="1800" dirty="0">
                <a:cs typeface="Calibri"/>
              </a:rPr>
              <a:t>Bears sleep half of the year. They even give birth to their cubs as winter sleeping.</a:t>
            </a:r>
          </a:p>
          <a:p>
            <a:r>
              <a:rPr lang="en-US" sz="1800" dirty="0">
                <a:cs typeface="Calibri"/>
              </a:rPr>
              <a:t>Bears eat almost everything and hunt other animals like </a:t>
            </a:r>
            <a:r>
              <a:rPr lang="en-US" sz="1800" dirty="0" err="1">
                <a:cs typeface="Calibri"/>
              </a:rPr>
              <a:t>mooses</a:t>
            </a:r>
            <a:r>
              <a:rPr lang="en-US" sz="1800" dirty="0">
                <a:cs typeface="Calibri"/>
              </a:rPr>
              <a:t>. Especially they like berries such as </a:t>
            </a:r>
            <a:r>
              <a:rPr lang="en-US" sz="1800" dirty="0" err="1">
                <a:cs typeface="Calibri"/>
              </a:rPr>
              <a:t>blueberrys</a:t>
            </a:r>
            <a:r>
              <a:rPr lang="en-US" sz="1800" dirty="0">
                <a:cs typeface="Calibri"/>
              </a:rPr>
              <a:t>.</a:t>
            </a:r>
          </a:p>
          <a:p>
            <a:r>
              <a:rPr lang="en-US" sz="1800" dirty="0">
                <a:cs typeface="Calibri"/>
              </a:rPr>
              <a:t>Bears can be 135 to 250 cm long and weight 60 to 300 kilos.</a:t>
            </a:r>
          </a:p>
          <a:p>
            <a:r>
              <a:rPr lang="en-US" sz="1800" dirty="0">
                <a:cs typeface="Calibri"/>
              </a:rPr>
              <a:t>Sometimes bears may wake up during their winter sleep and then they are very angry and dangerous.</a:t>
            </a:r>
          </a:p>
        </p:txBody>
      </p:sp>
      <p:pic>
        <p:nvPicPr>
          <p:cNvPr id="3" name="Kuva 4" descr="Kuva, joka sisältää kohteen lumi, ulko, eläin, nisäkäs&#10;&#10;Kuvaus luotu, erittäin korkea luotettavuus">
            <a:extLst>
              <a:ext uri="{FF2B5EF4-FFF2-40B4-BE49-F238E27FC236}">
                <a16:creationId xmlns:a16="http://schemas.microsoft.com/office/drawing/2014/main" id="{D271AB20-B917-4B6C-BA72-AF306476195B}"/>
              </a:ext>
            </a:extLst>
          </p:cNvPr>
          <p:cNvPicPr>
            <a:picLocks noChangeAspect="1"/>
          </p:cNvPicPr>
          <p:nvPr/>
        </p:nvPicPr>
        <p:blipFill rotWithShape="1">
          <a:blip r:embed="rId2"/>
          <a:srcRect l="11850" r="14912"/>
          <a:stretch/>
        </p:blipFill>
        <p:spPr>
          <a:xfrm>
            <a:off x="4639056" y="10"/>
            <a:ext cx="7552944" cy="6857990"/>
          </a:xfrm>
          <a:prstGeom prst="rect">
            <a:avLst/>
          </a:prstGeom>
          <a:effectLst/>
        </p:spPr>
      </p:pic>
    </p:spTree>
    <p:extLst>
      <p:ext uri="{BB962C8B-B14F-4D97-AF65-F5344CB8AC3E}">
        <p14:creationId xmlns:p14="http://schemas.microsoft.com/office/powerpoint/2010/main" val="204354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E68512-8F01-462E-8E0A-B2EDFD9CC630}"/>
              </a:ext>
            </a:extLst>
          </p:cNvPr>
          <p:cNvSpPr>
            <a:spLocks noGrp="1"/>
          </p:cNvSpPr>
          <p:nvPr>
            <p:ph type="title"/>
          </p:nvPr>
        </p:nvSpPr>
        <p:spPr>
          <a:xfrm>
            <a:off x="107950" y="5656792"/>
            <a:ext cx="10515600" cy="1325563"/>
          </a:xfrm>
        </p:spPr>
        <p:txBody>
          <a:bodyPr vert="horz" lIns="91440" tIns="45720" rIns="91440" bIns="45720" rtlCol="0" anchor="ctr">
            <a:normAutofit/>
          </a:bodyPr>
          <a:lstStyle/>
          <a:p>
            <a:r>
              <a:rPr lang="en-US" sz="4400" kern="1200" dirty="0">
                <a:latin typeface="BatangChe"/>
                <a:ea typeface="BatangChe"/>
              </a:rPr>
              <a:t>Other Well Known Animals In Finland</a:t>
            </a:r>
          </a:p>
        </p:txBody>
      </p:sp>
    </p:spTree>
    <p:extLst>
      <p:ext uri="{BB962C8B-B14F-4D97-AF65-F5344CB8AC3E}">
        <p14:creationId xmlns:p14="http://schemas.microsoft.com/office/powerpoint/2010/main" val="103644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95781B-749C-42C3-A844-AECE53C35EE5}"/>
              </a:ext>
            </a:extLst>
          </p:cNvPr>
          <p:cNvSpPr>
            <a:spLocks noGrp="1"/>
          </p:cNvSpPr>
          <p:nvPr>
            <p:ph type="title"/>
          </p:nvPr>
        </p:nvSpPr>
        <p:spPr>
          <a:xfrm>
            <a:off x="648929" y="629266"/>
            <a:ext cx="3651467" cy="1676603"/>
          </a:xfrm>
        </p:spPr>
        <p:txBody>
          <a:bodyPr>
            <a:normAutofit/>
          </a:bodyPr>
          <a:lstStyle/>
          <a:p>
            <a:r>
              <a:rPr lang="fi-FI" sz="4400" dirty="0">
                <a:latin typeface="BatangChe"/>
                <a:ea typeface="BatangChe"/>
                <a:cs typeface="Calibri Light"/>
              </a:rPr>
              <a:t>Saimaa </a:t>
            </a:r>
            <a:r>
              <a:rPr lang="fi-FI" sz="4400" dirty="0" err="1">
                <a:latin typeface="BatangChe"/>
                <a:ea typeface="BatangChe"/>
                <a:cs typeface="Calibri Light"/>
              </a:rPr>
              <a:t>ringed</a:t>
            </a:r>
            <a:r>
              <a:rPr lang="fi-FI" sz="4400" dirty="0">
                <a:latin typeface="BatangChe"/>
                <a:ea typeface="BatangChe"/>
                <a:cs typeface="Calibri Light"/>
              </a:rPr>
              <a:t> </a:t>
            </a:r>
            <a:r>
              <a:rPr lang="fi-FI" sz="4400" dirty="0" err="1">
                <a:latin typeface="BatangChe"/>
                <a:ea typeface="BatangChe"/>
                <a:cs typeface="Calibri Light"/>
              </a:rPr>
              <a:t>seal</a:t>
            </a:r>
            <a:endParaRPr lang="fi-FI" sz="4400" dirty="0" err="1">
              <a:latin typeface="BatangChe"/>
              <a:ea typeface="BatangChe"/>
            </a:endParaRPr>
          </a:p>
        </p:txBody>
      </p:sp>
      <p:sp>
        <p:nvSpPr>
          <p:cNvPr id="3" name="Sisällön paikkamerkki 2">
            <a:extLst>
              <a:ext uri="{FF2B5EF4-FFF2-40B4-BE49-F238E27FC236}">
                <a16:creationId xmlns:a16="http://schemas.microsoft.com/office/drawing/2014/main" id="{AE870E81-120B-415A-88D7-E1416472278F}"/>
              </a:ext>
            </a:extLst>
          </p:cNvPr>
          <p:cNvSpPr>
            <a:spLocks noGrp="1"/>
          </p:cNvSpPr>
          <p:nvPr>
            <p:ph idx="1"/>
          </p:nvPr>
        </p:nvSpPr>
        <p:spPr>
          <a:xfrm>
            <a:off x="648931" y="2438400"/>
            <a:ext cx="3651466" cy="3785419"/>
          </a:xfrm>
        </p:spPr>
        <p:txBody>
          <a:bodyPr vert="horz" lIns="91440" tIns="45720" rIns="91440" bIns="45720" rtlCol="0">
            <a:normAutofit/>
          </a:bodyPr>
          <a:lstStyle/>
          <a:p>
            <a:r>
              <a:rPr lang="fi-FI" sz="1800">
                <a:cs typeface="Calibri"/>
              </a:rPr>
              <a:t>Saimaa ringed seal is very endangered species. They only live in Saimaa and there are only 410 induviduals left.</a:t>
            </a:r>
          </a:p>
          <a:p>
            <a:r>
              <a:rPr lang="fi-FI" sz="1800">
                <a:cs typeface="Calibri"/>
              </a:rPr>
              <a:t>The seals spend most of their time under the ice and can be under water up to 15 minutes. The seals have breathing holes they use to stay in the water longer.</a:t>
            </a:r>
          </a:p>
          <a:p>
            <a:endParaRPr lang="fi-FI" sz="1800">
              <a:cs typeface="Calibri"/>
            </a:endParaRPr>
          </a:p>
        </p:txBody>
      </p:sp>
      <p:pic>
        <p:nvPicPr>
          <p:cNvPr id="4" name="Kuva 4" descr="Kuva, joka sisältää kohteen ruoho, ulko, eläin, nisäkäs&#10;&#10;Kuvaus luotu, erittäin korkea luotettavuus">
            <a:extLst>
              <a:ext uri="{FF2B5EF4-FFF2-40B4-BE49-F238E27FC236}">
                <a16:creationId xmlns:a16="http://schemas.microsoft.com/office/drawing/2014/main" id="{3DDABAD5-D3E2-4977-A18A-2D58295C1FF7}"/>
              </a:ext>
            </a:extLst>
          </p:cNvPr>
          <p:cNvPicPr>
            <a:picLocks noChangeAspect="1"/>
          </p:cNvPicPr>
          <p:nvPr/>
        </p:nvPicPr>
        <p:blipFill rotWithShape="1">
          <a:blip r:embed="rId2"/>
          <a:srcRect l="9304" r="17181" b="-1"/>
          <a:stretch/>
        </p:blipFill>
        <p:spPr>
          <a:xfrm>
            <a:off x="4639056" y="10"/>
            <a:ext cx="7552944" cy="6857990"/>
          </a:xfrm>
          <a:prstGeom prst="rect">
            <a:avLst/>
          </a:prstGeom>
          <a:effectLst/>
        </p:spPr>
      </p:pic>
    </p:spTree>
    <p:extLst>
      <p:ext uri="{BB962C8B-B14F-4D97-AF65-F5344CB8AC3E}">
        <p14:creationId xmlns:p14="http://schemas.microsoft.com/office/powerpoint/2010/main" val="373836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BA165C-6EFF-42F2-ACFD-A8E29FFAD409}"/>
              </a:ext>
            </a:extLst>
          </p:cNvPr>
          <p:cNvSpPr>
            <a:spLocks noGrp="1"/>
          </p:cNvSpPr>
          <p:nvPr>
            <p:ph type="title"/>
          </p:nvPr>
        </p:nvSpPr>
        <p:spPr>
          <a:xfrm>
            <a:off x="648929" y="629266"/>
            <a:ext cx="3651467" cy="1676603"/>
          </a:xfrm>
        </p:spPr>
        <p:txBody>
          <a:bodyPr>
            <a:normAutofit/>
          </a:bodyPr>
          <a:lstStyle/>
          <a:p>
            <a:r>
              <a:rPr lang="fi-FI" sz="4400" err="1">
                <a:latin typeface="BatangChe"/>
                <a:ea typeface="BatangChe"/>
                <a:cs typeface="Calibri Light"/>
              </a:rPr>
              <a:t>Moose</a:t>
            </a:r>
            <a:endParaRPr lang="fi-FI" sz="4400" err="1">
              <a:latin typeface="BatangChe"/>
              <a:ea typeface="BatangChe"/>
            </a:endParaRPr>
          </a:p>
        </p:txBody>
      </p:sp>
      <p:sp>
        <p:nvSpPr>
          <p:cNvPr id="8" name="Content Placeholder 7">
            <a:extLst>
              <a:ext uri="{FF2B5EF4-FFF2-40B4-BE49-F238E27FC236}">
                <a16:creationId xmlns:a16="http://schemas.microsoft.com/office/drawing/2014/main" id="{E938A1A7-2F42-4431-885C-0004F3413340}"/>
              </a:ext>
            </a:extLst>
          </p:cNvPr>
          <p:cNvSpPr>
            <a:spLocks noGrp="1"/>
          </p:cNvSpPr>
          <p:nvPr>
            <p:ph idx="1"/>
          </p:nvPr>
        </p:nvSpPr>
        <p:spPr>
          <a:xfrm>
            <a:off x="648931" y="2438400"/>
            <a:ext cx="3651466" cy="3785419"/>
          </a:xfrm>
        </p:spPr>
        <p:txBody>
          <a:bodyPr vert="horz" lIns="91440" tIns="45720" rIns="91440" bIns="45720" rtlCol="0" anchor="t">
            <a:normAutofit/>
          </a:bodyPr>
          <a:lstStyle/>
          <a:p>
            <a:r>
              <a:rPr lang="en-US" sz="1800" dirty="0">
                <a:cs typeface="Calibri"/>
              </a:rPr>
              <a:t>Moose stays awake all year around.</a:t>
            </a:r>
          </a:p>
          <a:p>
            <a:r>
              <a:rPr lang="en-US" sz="1800" dirty="0">
                <a:cs typeface="Calibri"/>
              </a:rPr>
              <a:t>Stags have horns made of bone. They use horns to protect themselves from any threats.</a:t>
            </a:r>
          </a:p>
          <a:p>
            <a:r>
              <a:rPr lang="en-US" sz="1800" dirty="0">
                <a:cs typeface="Calibri"/>
              </a:rPr>
              <a:t>Does don't have horns.</a:t>
            </a:r>
          </a:p>
          <a:p>
            <a:r>
              <a:rPr lang="en-US" sz="1800" dirty="0" err="1">
                <a:cs typeface="Calibri"/>
              </a:rPr>
              <a:t>Mooses</a:t>
            </a:r>
            <a:r>
              <a:rPr lang="en-US" sz="1800" dirty="0">
                <a:cs typeface="Calibri"/>
              </a:rPr>
              <a:t> eat tree samplings and different hays.</a:t>
            </a:r>
          </a:p>
          <a:p>
            <a:r>
              <a:rPr lang="en-US" sz="1800" dirty="0">
                <a:cs typeface="Calibri"/>
              </a:rPr>
              <a:t>An adult moose can weight even 700 kilograms.</a:t>
            </a:r>
          </a:p>
        </p:txBody>
      </p:sp>
      <p:pic>
        <p:nvPicPr>
          <p:cNvPr id="4" name="Kuva 4" descr="Kuva, joka sisältää kohteen ruoho, eläin, nisäkäs, ulko&#10;&#10;Kuvaus luotu, erittäin korkea luotettavuus">
            <a:extLst>
              <a:ext uri="{FF2B5EF4-FFF2-40B4-BE49-F238E27FC236}">
                <a16:creationId xmlns:a16="http://schemas.microsoft.com/office/drawing/2014/main" id="{B4994EA8-B38E-419D-AD3F-E308B4A94150}"/>
              </a:ext>
            </a:extLst>
          </p:cNvPr>
          <p:cNvPicPr>
            <a:picLocks noChangeAspect="1"/>
          </p:cNvPicPr>
          <p:nvPr/>
        </p:nvPicPr>
        <p:blipFill rotWithShape="1">
          <a:blip r:embed="rId2"/>
          <a:srcRect l="10942" r="20224"/>
          <a:stretch/>
        </p:blipFill>
        <p:spPr>
          <a:xfrm>
            <a:off x="4639056" y="10"/>
            <a:ext cx="7552944" cy="6857990"/>
          </a:xfrm>
          <a:prstGeom prst="rect">
            <a:avLst/>
          </a:prstGeom>
          <a:effectLst/>
        </p:spPr>
      </p:pic>
    </p:spTree>
    <p:extLst>
      <p:ext uri="{BB962C8B-B14F-4D97-AF65-F5344CB8AC3E}">
        <p14:creationId xmlns:p14="http://schemas.microsoft.com/office/powerpoint/2010/main" val="277003637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Laajakuva</PresentationFormat>
  <Paragraphs>0</Paragraphs>
  <Slides>12</Slides>
  <Notes>0</Notes>
  <HiddenSlides>0</HiddenSlides>
  <MMClips>0</MMClips>
  <ScaleCrop>false</ScaleCrop>
  <HeadingPairs>
    <vt:vector size="4" baseType="variant">
      <vt:variant>
        <vt:lpstr>Teema</vt:lpstr>
      </vt:variant>
      <vt:variant>
        <vt:i4>1</vt:i4>
      </vt:variant>
      <vt:variant>
        <vt:lpstr>Dian otsikot</vt:lpstr>
      </vt:variant>
      <vt:variant>
        <vt:i4>12</vt:i4>
      </vt:variant>
    </vt:vector>
  </HeadingPairs>
  <TitlesOfParts>
    <vt:vector size="13" baseType="lpstr">
      <vt:lpstr>Office-teema</vt:lpstr>
      <vt:lpstr>E-Rasmus Warsaw Team Finland</vt:lpstr>
      <vt:lpstr>Animals That Hibernate</vt:lpstr>
      <vt:lpstr>Hedgehog</vt:lpstr>
      <vt:lpstr>Viper</vt:lpstr>
      <vt:lpstr>Mammals That Winter Sleeps</vt:lpstr>
      <vt:lpstr>Brown Bear</vt:lpstr>
      <vt:lpstr>Other Well Known Animals In Finland</vt:lpstr>
      <vt:lpstr>Saimaa ringed seal</vt:lpstr>
      <vt:lpstr>Moose</vt:lpstr>
      <vt:lpstr>Grouse</vt:lpstr>
      <vt:lpstr>How Plants Survive The Winter</vt:lpstr>
      <vt:lpstr>Video clip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
  <cp:revision>613</cp:revision>
  <dcterms:created xsi:type="dcterms:W3CDTF">2019-10-31T08:24:37Z</dcterms:created>
  <dcterms:modified xsi:type="dcterms:W3CDTF">2019-11-04T11:06:50Z</dcterms:modified>
</cp:coreProperties>
</file>