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9" r:id="rId6"/>
    <p:sldId id="257" r:id="rId7"/>
    <p:sldId id="258" r:id="rId8"/>
    <p:sldId id="259" r:id="rId9"/>
    <p:sldId id="260" r:id="rId10"/>
    <p:sldId id="261" r:id="rId11"/>
    <p:sldId id="262" r:id="rId12"/>
    <p:sldId id="263" r:id="rId13"/>
    <p:sldId id="264" r:id="rId14"/>
    <p:sldId id="265" r:id="rId15"/>
    <p:sldId id="273" r:id="rId16"/>
    <p:sldId id="266" r:id="rId17"/>
    <p:sldId id="268" r:id="rId18"/>
    <p:sldId id="272" r:id="rId1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A2E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Tumma tyyli 2 - Korostus 5/Korostu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226" autoAdjust="0"/>
  </p:normalViewPr>
  <p:slideViewPr>
    <p:cSldViewPr snapToGrid="0">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ja Salonen" userId="eea3ed17-ab9a-4602-81ad-c40b06bcea61" providerId="ADAL" clId="{3FF7DED8-002E-4F04-BA37-C347DF7C16FF}"/>
    <pc:docChg chg="undo custSel modSld">
      <pc:chgData name="Merja Salonen" userId="eea3ed17-ab9a-4602-81ad-c40b06bcea61" providerId="ADAL" clId="{3FF7DED8-002E-4F04-BA37-C347DF7C16FF}" dt="2021-04-22T16:00:49.573" v="6524" actId="20577"/>
      <pc:docMkLst>
        <pc:docMk/>
      </pc:docMkLst>
      <pc:sldChg chg="modSp mod">
        <pc:chgData name="Merja Salonen" userId="eea3ed17-ab9a-4602-81ad-c40b06bcea61" providerId="ADAL" clId="{3FF7DED8-002E-4F04-BA37-C347DF7C16FF}" dt="2021-04-22T16:00:49.573" v="6524" actId="20577"/>
        <pc:sldMkLst>
          <pc:docMk/>
          <pc:sldMk cId="0" sldId="257"/>
        </pc:sldMkLst>
        <pc:spChg chg="mod">
          <ac:chgData name="Merja Salonen" userId="eea3ed17-ab9a-4602-81ad-c40b06bcea61" providerId="ADAL" clId="{3FF7DED8-002E-4F04-BA37-C347DF7C16FF}" dt="2021-04-22T14:58:35.527" v="1490" actId="20577"/>
          <ac:spMkLst>
            <pc:docMk/>
            <pc:sldMk cId="0" sldId="257"/>
            <ac:spMk id="2" creationId="{00000000-0000-0000-0000-000000000000}"/>
          </ac:spMkLst>
        </pc:spChg>
        <pc:spChg chg="mod">
          <ac:chgData name="Merja Salonen" userId="eea3ed17-ab9a-4602-81ad-c40b06bcea61" providerId="ADAL" clId="{3FF7DED8-002E-4F04-BA37-C347DF7C16FF}" dt="2021-04-22T15:11:23.632" v="2140" actId="20577"/>
          <ac:spMkLst>
            <pc:docMk/>
            <pc:sldMk cId="0" sldId="257"/>
            <ac:spMk id="9" creationId="{00000000-0000-0000-0000-000000000000}"/>
          </ac:spMkLst>
        </pc:spChg>
        <pc:spChg chg="mod">
          <ac:chgData name="Merja Salonen" userId="eea3ed17-ab9a-4602-81ad-c40b06bcea61" providerId="ADAL" clId="{3FF7DED8-002E-4F04-BA37-C347DF7C16FF}" dt="2021-04-22T16:00:49.573" v="6524" actId="20577"/>
          <ac:spMkLst>
            <pc:docMk/>
            <pc:sldMk cId="0" sldId="257"/>
            <ac:spMk id="10" creationId="{00000000-0000-0000-0000-000000000000}"/>
          </ac:spMkLst>
        </pc:spChg>
      </pc:sldChg>
      <pc:sldChg chg="modSp mod">
        <pc:chgData name="Merja Salonen" userId="eea3ed17-ab9a-4602-81ad-c40b06bcea61" providerId="ADAL" clId="{3FF7DED8-002E-4F04-BA37-C347DF7C16FF}" dt="2021-04-22T15:12:07.332" v="2147" actId="20577"/>
        <pc:sldMkLst>
          <pc:docMk/>
          <pc:sldMk cId="0" sldId="258"/>
        </pc:sldMkLst>
        <pc:spChg chg="mod">
          <ac:chgData name="Merja Salonen" userId="eea3ed17-ab9a-4602-81ad-c40b06bcea61" providerId="ADAL" clId="{3FF7DED8-002E-4F04-BA37-C347DF7C16FF}" dt="2021-04-22T15:05:17.623" v="1728" actId="20577"/>
          <ac:spMkLst>
            <pc:docMk/>
            <pc:sldMk cId="0" sldId="258"/>
            <ac:spMk id="2" creationId="{00000000-0000-0000-0000-000000000000}"/>
          </ac:spMkLst>
        </pc:spChg>
        <pc:spChg chg="mod">
          <ac:chgData name="Merja Salonen" userId="eea3ed17-ab9a-4602-81ad-c40b06bcea61" providerId="ADAL" clId="{3FF7DED8-002E-4F04-BA37-C347DF7C16FF}" dt="2021-04-22T15:12:07.332" v="2147" actId="20577"/>
          <ac:spMkLst>
            <pc:docMk/>
            <pc:sldMk cId="0" sldId="258"/>
            <ac:spMk id="9" creationId="{00000000-0000-0000-0000-000000000000}"/>
          </ac:spMkLst>
        </pc:spChg>
        <pc:spChg chg="mod">
          <ac:chgData name="Merja Salonen" userId="eea3ed17-ab9a-4602-81ad-c40b06bcea61" providerId="ADAL" clId="{3FF7DED8-002E-4F04-BA37-C347DF7C16FF}" dt="2021-04-22T15:11:17.273" v="2139" actId="20577"/>
          <ac:spMkLst>
            <pc:docMk/>
            <pc:sldMk cId="0" sldId="258"/>
            <ac:spMk id="10" creationId="{00000000-0000-0000-0000-000000000000}"/>
          </ac:spMkLst>
        </pc:spChg>
      </pc:sldChg>
      <pc:sldChg chg="modSp mod">
        <pc:chgData name="Merja Salonen" userId="eea3ed17-ab9a-4602-81ad-c40b06bcea61" providerId="ADAL" clId="{3FF7DED8-002E-4F04-BA37-C347DF7C16FF}" dt="2021-04-22T15:16:33.899" v="2622" actId="20577"/>
        <pc:sldMkLst>
          <pc:docMk/>
          <pc:sldMk cId="0" sldId="259"/>
        </pc:sldMkLst>
        <pc:spChg chg="mod">
          <ac:chgData name="Merja Salonen" userId="eea3ed17-ab9a-4602-81ad-c40b06bcea61" providerId="ADAL" clId="{3FF7DED8-002E-4F04-BA37-C347DF7C16FF}" dt="2021-04-22T15:14:06.725" v="2382" actId="20577"/>
          <ac:spMkLst>
            <pc:docMk/>
            <pc:sldMk cId="0" sldId="259"/>
            <ac:spMk id="2" creationId="{00000000-0000-0000-0000-000000000000}"/>
          </ac:spMkLst>
        </pc:spChg>
        <pc:spChg chg="mod">
          <ac:chgData name="Merja Salonen" userId="eea3ed17-ab9a-4602-81ad-c40b06bcea61" providerId="ADAL" clId="{3FF7DED8-002E-4F04-BA37-C347DF7C16FF}" dt="2021-04-22T15:14:28.263" v="2386" actId="20577"/>
          <ac:spMkLst>
            <pc:docMk/>
            <pc:sldMk cId="0" sldId="259"/>
            <ac:spMk id="8" creationId="{00000000-0000-0000-0000-000000000000}"/>
          </ac:spMkLst>
        </pc:spChg>
        <pc:spChg chg="mod">
          <ac:chgData name="Merja Salonen" userId="eea3ed17-ab9a-4602-81ad-c40b06bcea61" providerId="ADAL" clId="{3FF7DED8-002E-4F04-BA37-C347DF7C16FF}" dt="2021-04-22T15:16:33.899" v="2622" actId="20577"/>
          <ac:spMkLst>
            <pc:docMk/>
            <pc:sldMk cId="0" sldId="259"/>
            <ac:spMk id="9" creationId="{00000000-0000-0000-0000-000000000000}"/>
          </ac:spMkLst>
        </pc:spChg>
      </pc:sldChg>
      <pc:sldChg chg="modSp mod">
        <pc:chgData name="Merja Salonen" userId="eea3ed17-ab9a-4602-81ad-c40b06bcea61" providerId="ADAL" clId="{3FF7DED8-002E-4F04-BA37-C347DF7C16FF}" dt="2021-04-22T15:21:41.026" v="2950" actId="20577"/>
        <pc:sldMkLst>
          <pc:docMk/>
          <pc:sldMk cId="0" sldId="260"/>
        </pc:sldMkLst>
        <pc:spChg chg="mod">
          <ac:chgData name="Merja Salonen" userId="eea3ed17-ab9a-4602-81ad-c40b06bcea61" providerId="ADAL" clId="{3FF7DED8-002E-4F04-BA37-C347DF7C16FF}" dt="2021-04-22T15:19:03.253" v="2649" actId="20577"/>
          <ac:spMkLst>
            <pc:docMk/>
            <pc:sldMk cId="0" sldId="260"/>
            <ac:spMk id="2" creationId="{00000000-0000-0000-0000-000000000000}"/>
          </ac:spMkLst>
        </pc:spChg>
        <pc:spChg chg="mod">
          <ac:chgData name="Merja Salonen" userId="eea3ed17-ab9a-4602-81ad-c40b06bcea61" providerId="ADAL" clId="{3FF7DED8-002E-4F04-BA37-C347DF7C16FF}" dt="2021-04-22T15:20:59.578" v="2901" actId="20577"/>
          <ac:spMkLst>
            <pc:docMk/>
            <pc:sldMk cId="0" sldId="260"/>
            <ac:spMk id="7" creationId="{00000000-0000-0000-0000-000000000000}"/>
          </ac:spMkLst>
        </pc:spChg>
        <pc:spChg chg="mod">
          <ac:chgData name="Merja Salonen" userId="eea3ed17-ab9a-4602-81ad-c40b06bcea61" providerId="ADAL" clId="{3FF7DED8-002E-4F04-BA37-C347DF7C16FF}" dt="2021-04-22T15:21:41.026" v="2950" actId="20577"/>
          <ac:spMkLst>
            <pc:docMk/>
            <pc:sldMk cId="0" sldId="260"/>
            <ac:spMk id="8" creationId="{00000000-0000-0000-0000-000000000000}"/>
          </ac:spMkLst>
        </pc:spChg>
      </pc:sldChg>
      <pc:sldChg chg="modSp mod">
        <pc:chgData name="Merja Salonen" userId="eea3ed17-ab9a-4602-81ad-c40b06bcea61" providerId="ADAL" clId="{3FF7DED8-002E-4F04-BA37-C347DF7C16FF}" dt="2021-04-22T15:34:30.123" v="3456" actId="20577"/>
        <pc:sldMkLst>
          <pc:docMk/>
          <pc:sldMk cId="0" sldId="261"/>
        </pc:sldMkLst>
        <pc:spChg chg="mod">
          <ac:chgData name="Merja Salonen" userId="eea3ed17-ab9a-4602-81ad-c40b06bcea61" providerId="ADAL" clId="{3FF7DED8-002E-4F04-BA37-C347DF7C16FF}" dt="2021-04-22T15:22:51.576" v="2967" actId="20577"/>
          <ac:spMkLst>
            <pc:docMk/>
            <pc:sldMk cId="0" sldId="261"/>
            <ac:spMk id="2" creationId="{00000000-0000-0000-0000-000000000000}"/>
          </ac:spMkLst>
        </pc:spChg>
        <pc:spChg chg="mod">
          <ac:chgData name="Merja Salonen" userId="eea3ed17-ab9a-4602-81ad-c40b06bcea61" providerId="ADAL" clId="{3FF7DED8-002E-4F04-BA37-C347DF7C16FF}" dt="2021-04-22T15:24:01.450" v="3154" actId="20577"/>
          <ac:spMkLst>
            <pc:docMk/>
            <pc:sldMk cId="0" sldId="261"/>
            <ac:spMk id="7" creationId="{00000000-0000-0000-0000-000000000000}"/>
          </ac:spMkLst>
        </pc:spChg>
        <pc:spChg chg="mod">
          <ac:chgData name="Merja Salonen" userId="eea3ed17-ab9a-4602-81ad-c40b06bcea61" providerId="ADAL" clId="{3FF7DED8-002E-4F04-BA37-C347DF7C16FF}" dt="2021-04-22T15:34:30.123" v="3456" actId="20577"/>
          <ac:spMkLst>
            <pc:docMk/>
            <pc:sldMk cId="0" sldId="261"/>
            <ac:spMk id="8" creationId="{00000000-0000-0000-0000-000000000000}"/>
          </ac:spMkLst>
        </pc:spChg>
      </pc:sldChg>
      <pc:sldChg chg="modSp mod">
        <pc:chgData name="Merja Salonen" userId="eea3ed17-ab9a-4602-81ad-c40b06bcea61" providerId="ADAL" clId="{3FF7DED8-002E-4F04-BA37-C347DF7C16FF}" dt="2021-04-22T15:39:56.557" v="4114" actId="20577"/>
        <pc:sldMkLst>
          <pc:docMk/>
          <pc:sldMk cId="0" sldId="262"/>
        </pc:sldMkLst>
        <pc:spChg chg="mod">
          <ac:chgData name="Merja Salonen" userId="eea3ed17-ab9a-4602-81ad-c40b06bcea61" providerId="ADAL" clId="{3FF7DED8-002E-4F04-BA37-C347DF7C16FF}" dt="2021-04-22T15:34:49.301" v="3492" actId="20577"/>
          <ac:spMkLst>
            <pc:docMk/>
            <pc:sldMk cId="0" sldId="262"/>
            <ac:spMk id="2" creationId="{00000000-0000-0000-0000-000000000000}"/>
          </ac:spMkLst>
        </pc:spChg>
        <pc:spChg chg="mod">
          <ac:chgData name="Merja Salonen" userId="eea3ed17-ab9a-4602-81ad-c40b06bcea61" providerId="ADAL" clId="{3FF7DED8-002E-4F04-BA37-C347DF7C16FF}" dt="2021-04-22T15:36:46.673" v="3793" actId="20577"/>
          <ac:spMkLst>
            <pc:docMk/>
            <pc:sldMk cId="0" sldId="262"/>
            <ac:spMk id="7" creationId="{00000000-0000-0000-0000-000000000000}"/>
          </ac:spMkLst>
        </pc:spChg>
        <pc:spChg chg="mod">
          <ac:chgData name="Merja Salonen" userId="eea3ed17-ab9a-4602-81ad-c40b06bcea61" providerId="ADAL" clId="{3FF7DED8-002E-4F04-BA37-C347DF7C16FF}" dt="2021-04-22T15:39:56.557" v="4114" actId="20577"/>
          <ac:spMkLst>
            <pc:docMk/>
            <pc:sldMk cId="0" sldId="262"/>
            <ac:spMk id="8" creationId="{00000000-0000-0000-0000-000000000000}"/>
          </ac:spMkLst>
        </pc:spChg>
      </pc:sldChg>
      <pc:sldChg chg="modSp mod">
        <pc:chgData name="Merja Salonen" userId="eea3ed17-ab9a-4602-81ad-c40b06bcea61" providerId="ADAL" clId="{3FF7DED8-002E-4F04-BA37-C347DF7C16FF}" dt="2021-04-22T15:43:45.057" v="4684" actId="20577"/>
        <pc:sldMkLst>
          <pc:docMk/>
          <pc:sldMk cId="0" sldId="263"/>
        </pc:sldMkLst>
        <pc:spChg chg="mod">
          <ac:chgData name="Merja Salonen" userId="eea3ed17-ab9a-4602-81ad-c40b06bcea61" providerId="ADAL" clId="{3FF7DED8-002E-4F04-BA37-C347DF7C16FF}" dt="2021-04-22T15:40:28.787" v="4140" actId="20577"/>
          <ac:spMkLst>
            <pc:docMk/>
            <pc:sldMk cId="0" sldId="263"/>
            <ac:spMk id="2" creationId="{00000000-0000-0000-0000-000000000000}"/>
          </ac:spMkLst>
        </pc:spChg>
        <pc:spChg chg="mod">
          <ac:chgData name="Merja Salonen" userId="eea3ed17-ab9a-4602-81ad-c40b06bcea61" providerId="ADAL" clId="{3FF7DED8-002E-4F04-BA37-C347DF7C16FF}" dt="2021-04-22T15:42:02.312" v="4379" actId="20577"/>
          <ac:spMkLst>
            <pc:docMk/>
            <pc:sldMk cId="0" sldId="263"/>
            <ac:spMk id="7" creationId="{00000000-0000-0000-0000-000000000000}"/>
          </ac:spMkLst>
        </pc:spChg>
        <pc:spChg chg="mod">
          <ac:chgData name="Merja Salonen" userId="eea3ed17-ab9a-4602-81ad-c40b06bcea61" providerId="ADAL" clId="{3FF7DED8-002E-4F04-BA37-C347DF7C16FF}" dt="2021-04-22T15:43:45.057" v="4684" actId="20577"/>
          <ac:spMkLst>
            <pc:docMk/>
            <pc:sldMk cId="0" sldId="263"/>
            <ac:spMk id="8" creationId="{00000000-0000-0000-0000-000000000000}"/>
          </ac:spMkLst>
        </pc:spChg>
      </pc:sldChg>
      <pc:sldChg chg="modSp mod">
        <pc:chgData name="Merja Salonen" userId="eea3ed17-ab9a-4602-81ad-c40b06bcea61" providerId="ADAL" clId="{3FF7DED8-002E-4F04-BA37-C347DF7C16FF}" dt="2021-04-22T15:46:36.801" v="4909" actId="20577"/>
        <pc:sldMkLst>
          <pc:docMk/>
          <pc:sldMk cId="0" sldId="264"/>
        </pc:sldMkLst>
        <pc:spChg chg="mod">
          <ac:chgData name="Merja Salonen" userId="eea3ed17-ab9a-4602-81ad-c40b06bcea61" providerId="ADAL" clId="{3FF7DED8-002E-4F04-BA37-C347DF7C16FF}" dt="2021-04-22T15:44:27.494" v="4718" actId="20577"/>
          <ac:spMkLst>
            <pc:docMk/>
            <pc:sldMk cId="0" sldId="264"/>
            <ac:spMk id="2" creationId="{00000000-0000-0000-0000-000000000000}"/>
          </ac:spMkLst>
        </pc:spChg>
        <pc:spChg chg="mod">
          <ac:chgData name="Merja Salonen" userId="eea3ed17-ab9a-4602-81ad-c40b06bcea61" providerId="ADAL" clId="{3FF7DED8-002E-4F04-BA37-C347DF7C16FF}" dt="2021-04-22T15:46:36.801" v="4909" actId="20577"/>
          <ac:spMkLst>
            <pc:docMk/>
            <pc:sldMk cId="0" sldId="264"/>
            <ac:spMk id="7" creationId="{00000000-0000-0000-0000-000000000000}"/>
          </ac:spMkLst>
        </pc:spChg>
        <pc:spChg chg="mod">
          <ac:chgData name="Merja Salonen" userId="eea3ed17-ab9a-4602-81ad-c40b06bcea61" providerId="ADAL" clId="{3FF7DED8-002E-4F04-BA37-C347DF7C16FF}" dt="2021-04-22T15:46:33.774" v="4907" actId="20577"/>
          <ac:spMkLst>
            <pc:docMk/>
            <pc:sldMk cId="0" sldId="264"/>
            <ac:spMk id="8" creationId="{00000000-0000-0000-0000-000000000000}"/>
          </ac:spMkLst>
        </pc:spChg>
      </pc:sldChg>
      <pc:sldChg chg="modSp mod">
        <pc:chgData name="Merja Salonen" userId="eea3ed17-ab9a-4602-81ad-c40b06bcea61" providerId="ADAL" clId="{3FF7DED8-002E-4F04-BA37-C347DF7C16FF}" dt="2021-04-22T15:49:26.492" v="5112" actId="20577"/>
        <pc:sldMkLst>
          <pc:docMk/>
          <pc:sldMk cId="0" sldId="265"/>
        </pc:sldMkLst>
        <pc:spChg chg="mod">
          <ac:chgData name="Merja Salonen" userId="eea3ed17-ab9a-4602-81ad-c40b06bcea61" providerId="ADAL" clId="{3FF7DED8-002E-4F04-BA37-C347DF7C16FF}" dt="2021-04-22T15:47:12.507" v="4919" actId="20577"/>
          <ac:spMkLst>
            <pc:docMk/>
            <pc:sldMk cId="0" sldId="265"/>
            <ac:spMk id="2" creationId="{00000000-0000-0000-0000-000000000000}"/>
          </ac:spMkLst>
        </pc:spChg>
        <pc:spChg chg="mod">
          <ac:chgData name="Merja Salonen" userId="eea3ed17-ab9a-4602-81ad-c40b06bcea61" providerId="ADAL" clId="{3FF7DED8-002E-4F04-BA37-C347DF7C16FF}" dt="2021-04-22T15:49:01.516" v="5070" actId="20577"/>
          <ac:spMkLst>
            <pc:docMk/>
            <pc:sldMk cId="0" sldId="265"/>
            <ac:spMk id="7" creationId="{00000000-0000-0000-0000-000000000000}"/>
          </ac:spMkLst>
        </pc:spChg>
        <pc:spChg chg="mod">
          <ac:chgData name="Merja Salonen" userId="eea3ed17-ab9a-4602-81ad-c40b06bcea61" providerId="ADAL" clId="{3FF7DED8-002E-4F04-BA37-C347DF7C16FF}" dt="2021-04-22T15:49:26.492" v="5112" actId="20577"/>
          <ac:spMkLst>
            <pc:docMk/>
            <pc:sldMk cId="0" sldId="265"/>
            <ac:spMk id="8" creationId="{00000000-0000-0000-0000-000000000000}"/>
          </ac:spMkLst>
        </pc:spChg>
      </pc:sldChg>
      <pc:sldChg chg="modSp mod">
        <pc:chgData name="Merja Salonen" userId="eea3ed17-ab9a-4602-81ad-c40b06bcea61" providerId="ADAL" clId="{3FF7DED8-002E-4F04-BA37-C347DF7C16FF}" dt="2021-04-22T15:53:35.713" v="5526" actId="20577"/>
        <pc:sldMkLst>
          <pc:docMk/>
          <pc:sldMk cId="0" sldId="266"/>
        </pc:sldMkLst>
        <pc:spChg chg="mod">
          <ac:chgData name="Merja Salonen" userId="eea3ed17-ab9a-4602-81ad-c40b06bcea61" providerId="ADAL" clId="{3FF7DED8-002E-4F04-BA37-C347DF7C16FF}" dt="2021-04-22T15:53:35.713" v="5526" actId="20577"/>
          <ac:spMkLst>
            <pc:docMk/>
            <pc:sldMk cId="0" sldId="266"/>
            <ac:spMk id="2" creationId="{00000000-0000-0000-0000-000000000000}"/>
          </ac:spMkLst>
        </pc:spChg>
      </pc:sldChg>
      <pc:sldChg chg="modSp mod">
        <pc:chgData name="Merja Salonen" userId="eea3ed17-ab9a-4602-81ad-c40b06bcea61" providerId="ADAL" clId="{3FF7DED8-002E-4F04-BA37-C347DF7C16FF}" dt="2021-04-22T14:57:16.446" v="1479" actId="947"/>
        <pc:sldMkLst>
          <pc:docMk/>
          <pc:sldMk cId="776159836" sldId="269"/>
        </pc:sldMkLst>
        <pc:spChg chg="mod">
          <ac:chgData name="Merja Salonen" userId="eea3ed17-ab9a-4602-81ad-c40b06bcea61" providerId="ADAL" clId="{3FF7DED8-002E-4F04-BA37-C347DF7C16FF}" dt="2021-04-22T14:57:16.446" v="1479" actId="947"/>
          <ac:spMkLst>
            <pc:docMk/>
            <pc:sldMk cId="776159836" sldId="269"/>
            <ac:spMk id="3" creationId="{1C041771-1ED9-4A7B-8F74-86761454A3BC}"/>
          </ac:spMkLst>
        </pc:spChg>
      </pc:sldChg>
      <pc:sldChg chg="modSp mod">
        <pc:chgData name="Merja Salonen" userId="eea3ed17-ab9a-4602-81ad-c40b06bcea61" providerId="ADAL" clId="{3FF7DED8-002E-4F04-BA37-C347DF7C16FF}" dt="2021-04-22T16:00:10.774" v="6522" actId="1076"/>
        <pc:sldMkLst>
          <pc:docMk/>
          <pc:sldMk cId="3643463511" sldId="272"/>
        </pc:sldMkLst>
        <pc:spChg chg="mod">
          <ac:chgData name="Merja Salonen" userId="eea3ed17-ab9a-4602-81ad-c40b06bcea61" providerId="ADAL" clId="{3FF7DED8-002E-4F04-BA37-C347DF7C16FF}" dt="2021-04-22T16:00:10.774" v="6522" actId="1076"/>
          <ac:spMkLst>
            <pc:docMk/>
            <pc:sldMk cId="3643463511" sldId="272"/>
            <ac:spMk id="7" creationId="{758EC653-9D0C-42BD-AD34-B864E42F2250}"/>
          </ac:spMkLst>
        </pc:spChg>
      </pc:sldChg>
      <pc:sldChg chg="modSp mod">
        <pc:chgData name="Merja Salonen" userId="eea3ed17-ab9a-4602-81ad-c40b06bcea61" providerId="ADAL" clId="{3FF7DED8-002E-4F04-BA37-C347DF7C16FF}" dt="2021-04-22T15:52:55.129" v="5515" actId="20577"/>
        <pc:sldMkLst>
          <pc:docMk/>
          <pc:sldMk cId="471359464" sldId="273"/>
        </pc:sldMkLst>
        <pc:spChg chg="mod">
          <ac:chgData name="Merja Salonen" userId="eea3ed17-ab9a-4602-81ad-c40b06bcea61" providerId="ADAL" clId="{3FF7DED8-002E-4F04-BA37-C347DF7C16FF}" dt="2021-04-22T15:49:59.305" v="5123" actId="20577"/>
          <ac:spMkLst>
            <pc:docMk/>
            <pc:sldMk cId="471359464" sldId="273"/>
            <ac:spMk id="2" creationId="{00000000-0000-0000-0000-000000000000}"/>
          </ac:spMkLst>
        </pc:spChg>
        <pc:spChg chg="mod">
          <ac:chgData name="Merja Salonen" userId="eea3ed17-ab9a-4602-81ad-c40b06bcea61" providerId="ADAL" clId="{3FF7DED8-002E-4F04-BA37-C347DF7C16FF}" dt="2021-04-22T15:51:43.090" v="5417" actId="20577"/>
          <ac:spMkLst>
            <pc:docMk/>
            <pc:sldMk cId="471359464" sldId="273"/>
            <ac:spMk id="7" creationId="{00000000-0000-0000-0000-000000000000}"/>
          </ac:spMkLst>
        </pc:spChg>
        <pc:spChg chg="mod">
          <ac:chgData name="Merja Salonen" userId="eea3ed17-ab9a-4602-81ad-c40b06bcea61" providerId="ADAL" clId="{3FF7DED8-002E-4F04-BA37-C347DF7C16FF}" dt="2021-04-22T15:52:55.129" v="5515" actId="20577"/>
          <ac:spMkLst>
            <pc:docMk/>
            <pc:sldMk cId="471359464" sldId="273"/>
            <ac:spMk id="8"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6FB43291-AE0A-4DF8-8C19-73C16B6D7548}" type="datetimeFigureOut">
              <a:rPr lang="fi-FI" smtClean="0"/>
              <a:t>22.4.2021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FB43291-AE0A-4DF8-8C19-73C16B6D7548}" type="datetimeFigureOut">
              <a:rPr lang="fi-FI" smtClean="0"/>
              <a:t>22.4.2021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FB43291-AE0A-4DF8-8C19-73C16B6D7548}" type="datetimeFigureOut">
              <a:rPr lang="fi-FI" smtClean="0"/>
              <a:t>22.4.2021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FB43291-AE0A-4DF8-8C19-73C16B6D7548}" type="datetimeFigureOut">
              <a:rPr lang="fi-FI" smtClean="0"/>
              <a:t>22.4.2021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6FB43291-AE0A-4DF8-8C19-73C16B6D7548}" type="datetimeFigureOut">
              <a:rPr lang="fi-FI" smtClean="0"/>
              <a:t>22.4.2021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6FB43291-AE0A-4DF8-8C19-73C16B6D7548}" type="datetimeFigureOut">
              <a:rPr lang="fi-FI" smtClean="0"/>
              <a:t>22.4.2021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6FB43291-AE0A-4DF8-8C19-73C16B6D7548}" type="datetimeFigureOut">
              <a:rPr lang="fi-FI" smtClean="0"/>
              <a:t>22.4.2021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6FB43291-AE0A-4DF8-8C19-73C16B6D7548}" type="datetimeFigureOut">
              <a:rPr lang="fi-FI" smtClean="0"/>
              <a:t>22.4.2021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6FB43291-AE0A-4DF8-8C19-73C16B6D7548}" type="datetimeFigureOut">
              <a:rPr lang="fi-FI" smtClean="0"/>
              <a:t>22.4.2021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6FB43291-AE0A-4DF8-8C19-73C16B6D7548}" type="datetimeFigureOut">
              <a:rPr lang="fi-FI" smtClean="0"/>
              <a:t>22.4.2021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6FB43291-AE0A-4DF8-8C19-73C16B6D7548}" type="datetimeFigureOut">
              <a:rPr lang="fi-FI" smtClean="0"/>
              <a:t>22.4.2021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6855E43-5242-4E8C-A0FE-65961A0E1B6E}" type="slidenum">
              <a:rPr lang="fi-FI" smtClean="0"/>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B43291-AE0A-4DF8-8C19-73C16B6D7548}" type="datetimeFigureOut">
              <a:rPr lang="fi-FI" smtClean="0"/>
              <a:t>22.4.2021</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55E43-5242-4E8C-A0FE-65961A0E1B6E}"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142985"/>
            <a:ext cx="7772400" cy="2457466"/>
          </a:xfrm>
        </p:spPr>
        <p:txBody>
          <a:bodyPr>
            <a:normAutofit/>
          </a:bodyPr>
          <a:lstStyle/>
          <a:p>
            <a:r>
              <a:rPr lang="fi-FI" i="1" dirty="0">
                <a:cs typeface="Calibri"/>
              </a:rPr>
              <a:t>Pennalan koulu</a:t>
            </a:r>
            <a:br>
              <a:rPr lang="fi-FI" dirty="0">
                <a:cs typeface="Calibri"/>
              </a:rPr>
            </a:br>
            <a:r>
              <a:rPr lang="fi-FI" dirty="0">
                <a:cs typeface="Calibri"/>
              </a:rPr>
              <a:t>itsearviointiraportti</a:t>
            </a:r>
            <a:br>
              <a:rPr lang="fi-FI" dirty="0">
                <a:cs typeface="Calibri"/>
              </a:rPr>
            </a:br>
            <a:r>
              <a:rPr lang="fi-FI" dirty="0">
                <a:cs typeface="Calibri"/>
              </a:rPr>
              <a:t>lukuvuosi </a:t>
            </a:r>
            <a:r>
              <a:rPr lang="fi-FI" i="1" dirty="0">
                <a:cs typeface="Calibri"/>
              </a:rPr>
              <a:t>2020-2021</a:t>
            </a:r>
            <a:endParaRPr lang="fi-FI" i="1" dirty="0"/>
          </a:p>
        </p:txBody>
      </p:sp>
      <p:sp>
        <p:nvSpPr>
          <p:cNvPr id="3" name="Alaotsikko 2"/>
          <p:cNvSpPr>
            <a:spLocks noGrp="1"/>
          </p:cNvSpPr>
          <p:nvPr>
            <p:ph type="subTitle" idx="1"/>
          </p:nvPr>
        </p:nvSpPr>
        <p:spPr/>
        <p:txBody>
          <a:bodyPr vert="horz" lIns="91440" tIns="45720" rIns="91440" bIns="45720" rtlCol="0" anchor="t">
            <a:normAutofit/>
          </a:bodyPr>
          <a:lstStyle/>
          <a:p>
            <a:endParaRPr lang="fi-FI" dirty="0"/>
          </a:p>
          <a:p>
            <a:endParaRPr lang="fi-FI" dirty="0">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57158" y="214290"/>
            <a:ext cx="8229600" cy="1143000"/>
          </a:xfrm>
        </p:spPr>
        <p:txBody>
          <a:bodyPr>
            <a:normAutofit fontScale="90000"/>
          </a:bodyPr>
          <a:lstStyle/>
          <a:p>
            <a:r>
              <a:rPr lang="fi-FI" dirty="0"/>
              <a:t>Arviointialue 8: Opetussuunnitelman toteuttaminen</a:t>
            </a:r>
            <a:endParaRPr lang="fi-FI" sz="3600" dirty="0"/>
          </a:p>
        </p:txBody>
      </p:sp>
      <p:sp>
        <p:nvSpPr>
          <p:cNvPr id="7" name="Tekstikehys 6"/>
          <p:cNvSpPr txBox="1"/>
          <p:nvPr/>
        </p:nvSpPr>
        <p:spPr>
          <a:xfrm>
            <a:off x="571472" y="1643050"/>
            <a:ext cx="3929090" cy="4339650"/>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-pedagoginen kahvila</a:t>
            </a:r>
          </a:p>
          <a:p>
            <a:pPr algn="ctr"/>
            <a:r>
              <a:rPr lang="fi-FI" sz="1200" dirty="0">
                <a:cs typeface="Calibri"/>
              </a:rPr>
              <a:t>-perehdytyskansio</a:t>
            </a:r>
          </a:p>
          <a:p>
            <a:pPr algn="ctr"/>
            <a:endParaRPr lang="fi-FI" sz="12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
        <p:nvSpPr>
          <p:cNvPr id="8" name="Tekstikehys 7"/>
          <p:cNvSpPr txBox="1"/>
          <p:nvPr/>
        </p:nvSpPr>
        <p:spPr>
          <a:xfrm>
            <a:off x="4972022" y="1643050"/>
            <a:ext cx="3614736" cy="4339650"/>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algn="ctr"/>
            <a:r>
              <a:rPr lang="fi-FI" sz="1200" dirty="0">
                <a:cs typeface="Calibri"/>
              </a:rPr>
              <a:t>-palautetaan mieliin ja toteutetaan järjestelmällisemmin opettajatasolla (oppitunneilla) laaja-alaisten taitojen opettamista ja oppimista</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Arviointialue 9: Arviointi</a:t>
            </a:r>
          </a:p>
        </p:txBody>
      </p:sp>
      <p:sp>
        <p:nvSpPr>
          <p:cNvPr id="7" name="Tekstikehys 6"/>
          <p:cNvSpPr txBox="1"/>
          <p:nvPr/>
        </p:nvSpPr>
        <p:spPr>
          <a:xfrm>
            <a:off x="571472" y="1643050"/>
            <a:ext cx="3929090" cy="4524315"/>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a:t>
            </a:r>
            <a:r>
              <a:rPr lang="fi-FI" sz="1200" dirty="0" err="1">
                <a:cs typeface="Calibri"/>
              </a:rPr>
              <a:t>JoRyn</a:t>
            </a:r>
            <a:r>
              <a:rPr lang="fi-FI" sz="1200" dirty="0">
                <a:cs typeface="Calibri"/>
              </a:rPr>
              <a:t> toiminta</a:t>
            </a:r>
          </a:p>
          <a:p>
            <a:pPr algn="ctr"/>
            <a:r>
              <a:rPr lang="fi-FI" sz="1200" dirty="0">
                <a:cs typeface="Calibri"/>
              </a:rPr>
              <a:t>- arviointia ollaan kehittämässä: Arviointimestarit ja </a:t>
            </a:r>
            <a:r>
              <a:rPr lang="fi-FI" sz="1200" dirty="0" err="1">
                <a:cs typeface="Calibri"/>
              </a:rPr>
              <a:t>Qridi</a:t>
            </a:r>
            <a:endParaRPr lang="fi-FI" sz="1200" dirty="0">
              <a:cs typeface="Calibri"/>
            </a:endParaRP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
        <p:nvSpPr>
          <p:cNvPr id="8" name="Tekstikehys 7"/>
          <p:cNvSpPr txBox="1"/>
          <p:nvPr/>
        </p:nvSpPr>
        <p:spPr>
          <a:xfrm>
            <a:off x="4786314" y="1643050"/>
            <a:ext cx="3929090" cy="4524315"/>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pPr algn="ctr"/>
            <a:r>
              <a:rPr lang="fi-FI" sz="2400" dirty="0"/>
              <a:t>KEHITTÄMISKOHTEET</a:t>
            </a:r>
          </a:p>
          <a:p>
            <a:pPr algn="ctr"/>
            <a:r>
              <a:rPr lang="fi-FI" sz="1200" dirty="0"/>
              <a:t>-</a:t>
            </a:r>
            <a:r>
              <a:rPr lang="fi-FI" sz="1200" dirty="0" err="1"/>
              <a:t>JoRyn</a:t>
            </a:r>
            <a:r>
              <a:rPr lang="fi-FI" sz="1200" dirty="0"/>
              <a:t> toiminnan kehittäminen edelleen</a:t>
            </a:r>
          </a:p>
          <a:p>
            <a:pPr algn="ctr"/>
            <a:r>
              <a:rPr lang="fi-FI" sz="1200" dirty="0"/>
              <a:t>- jatketaan arvioinnin kehittämistä</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Arviointialue 10: Johtaminen</a:t>
            </a:r>
          </a:p>
        </p:txBody>
      </p:sp>
      <p:sp>
        <p:nvSpPr>
          <p:cNvPr id="7" name="Tekstikehys 6"/>
          <p:cNvSpPr txBox="1"/>
          <p:nvPr/>
        </p:nvSpPr>
        <p:spPr>
          <a:xfrm>
            <a:off x="571472" y="1643050"/>
            <a:ext cx="4000528" cy="4524315"/>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-YS- aika toimii hyvin: on erilaisia YS- kokouksia tarpeiden mukaan ja viikkokirjeessä tiedotetaan/ annetaan määräyksiä</a:t>
            </a:r>
          </a:p>
          <a:p>
            <a:pPr algn="ctr"/>
            <a:r>
              <a:rPr lang="fi-FI" sz="1200" dirty="0">
                <a:cs typeface="Calibri"/>
              </a:rPr>
              <a:t>-johto on koulutusmyönteinen</a:t>
            </a:r>
          </a:p>
          <a:p>
            <a:pPr algn="ctr"/>
            <a:r>
              <a:rPr lang="fi-FI" sz="1200" dirty="0">
                <a:cs typeface="Calibri"/>
              </a:rPr>
              <a:t>-johtamista kehitetään tilanteiden ja tarpeiden muuttuessa</a:t>
            </a:r>
          </a:p>
          <a:p>
            <a:pPr algn="ctr"/>
            <a:r>
              <a:rPr lang="fi-FI" sz="1200" dirty="0">
                <a:cs typeface="Calibri"/>
              </a:rPr>
              <a:t>-koulunkäynninohjaajien työjärjestykset päivitetään oppilaiden tarpeiden mukaan</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
        <p:nvSpPr>
          <p:cNvPr id="8" name="Tekstikehys 7"/>
          <p:cNvSpPr txBox="1"/>
          <p:nvPr/>
        </p:nvSpPr>
        <p:spPr>
          <a:xfrm>
            <a:off x="4786314" y="1643051"/>
            <a:ext cx="3786214" cy="4708981"/>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pPr algn="ctr"/>
            <a:r>
              <a:rPr lang="fi-FI" sz="2400" dirty="0"/>
              <a:t>KEHITTÄMISKOHTEET</a:t>
            </a:r>
          </a:p>
          <a:p>
            <a:pPr algn="ctr"/>
            <a:r>
              <a:rPr lang="fi-FI" sz="1200" dirty="0"/>
              <a:t>-jatketaan edelleen Pennalan ja </a:t>
            </a:r>
            <a:r>
              <a:rPr lang="fi-FI" sz="1200" dirty="0" err="1"/>
              <a:t>Viernojan</a:t>
            </a:r>
            <a:r>
              <a:rPr lang="fi-FI" sz="1200" dirty="0"/>
              <a:t> kouluja koskevien suunnitelmien yhtenäistämistä</a:t>
            </a:r>
          </a:p>
          <a:p>
            <a:pPr algn="ctr"/>
            <a:endParaRPr lang="fi-FI" sz="12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Tree>
    <p:extLst>
      <p:ext uri="{BB962C8B-B14F-4D97-AF65-F5344CB8AC3E}">
        <p14:creationId xmlns:p14="http://schemas.microsoft.com/office/powerpoint/2010/main" val="471359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LUKUVUODELLE 2021-2022</a:t>
            </a:r>
            <a:br>
              <a:rPr lang="fi-FI" dirty="0"/>
            </a:br>
            <a:r>
              <a:rPr lang="fi-FI" dirty="0"/>
              <a:t>keskeiset kehittämistavoitteet ovat</a:t>
            </a:r>
          </a:p>
        </p:txBody>
      </p:sp>
      <p:sp>
        <p:nvSpPr>
          <p:cNvPr id="3" name="Sisällön paikkamerkki 2"/>
          <p:cNvSpPr>
            <a:spLocks noGrp="1"/>
          </p:cNvSpPr>
          <p:nvPr>
            <p:ph sz="half" idx="1"/>
          </p:nvPr>
        </p:nvSpPr>
        <p:spPr/>
        <p:txBody>
          <a:bodyPr/>
          <a:lstStyle/>
          <a:p>
            <a:r>
              <a:rPr lang="fi-FI" dirty="0"/>
              <a:t>Tavoite 1:</a:t>
            </a:r>
          </a:p>
        </p:txBody>
      </p:sp>
      <p:sp>
        <p:nvSpPr>
          <p:cNvPr id="4" name="Sisällön paikkamerkki 3"/>
          <p:cNvSpPr>
            <a:spLocks noGrp="1"/>
          </p:cNvSpPr>
          <p:nvPr>
            <p:ph sz="half" idx="2"/>
          </p:nvPr>
        </p:nvSpPr>
        <p:spPr/>
        <p:txBody>
          <a:bodyPr/>
          <a:lstStyle/>
          <a:p>
            <a:r>
              <a:rPr lang="fi-FI" dirty="0"/>
              <a:t>Tavoite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691680" y="274638"/>
            <a:ext cx="5328592" cy="706090"/>
          </a:xfrm>
        </p:spPr>
        <p:txBody>
          <a:bodyPr>
            <a:normAutofit fontScale="90000"/>
          </a:bodyPr>
          <a:lstStyle/>
          <a:p>
            <a:r>
              <a:rPr lang="fi-FI"/>
              <a:t>Kehittämistoimenpiteet</a:t>
            </a:r>
          </a:p>
        </p:txBody>
      </p:sp>
      <p:graphicFrame>
        <p:nvGraphicFramePr>
          <p:cNvPr id="3" name="Taulukko 2"/>
          <p:cNvGraphicFramePr>
            <a:graphicFrameLocks noGrp="1"/>
          </p:cNvGraphicFramePr>
          <p:nvPr>
            <p:extLst>
              <p:ext uri="{D42A27DB-BD31-4B8C-83A1-F6EECF244321}">
                <p14:modId xmlns:p14="http://schemas.microsoft.com/office/powerpoint/2010/main" val="3603664964"/>
              </p:ext>
            </p:extLst>
          </p:nvPr>
        </p:nvGraphicFramePr>
        <p:xfrm>
          <a:off x="314735" y="1511161"/>
          <a:ext cx="8476840" cy="1259840"/>
        </p:xfrm>
        <a:graphic>
          <a:graphicData uri="http://schemas.openxmlformats.org/drawingml/2006/table">
            <a:tbl>
              <a:tblPr firstRow="1" bandRow="1">
                <a:tableStyleId>{5C22544A-7EE6-4342-B048-85BDC9FD1C3A}</a:tableStyleId>
              </a:tblPr>
              <a:tblGrid>
                <a:gridCol w="2166167">
                  <a:extLst>
                    <a:ext uri="{9D8B030D-6E8A-4147-A177-3AD203B41FA5}">
                      <a16:colId xmlns:a16="http://schemas.microsoft.com/office/drawing/2014/main" val="1069021772"/>
                    </a:ext>
                  </a:extLst>
                </a:gridCol>
                <a:gridCol w="2914689">
                  <a:extLst>
                    <a:ext uri="{9D8B030D-6E8A-4147-A177-3AD203B41FA5}">
                      <a16:colId xmlns:a16="http://schemas.microsoft.com/office/drawing/2014/main" val="1912311471"/>
                    </a:ext>
                  </a:extLst>
                </a:gridCol>
                <a:gridCol w="2118007">
                  <a:extLst>
                    <a:ext uri="{9D8B030D-6E8A-4147-A177-3AD203B41FA5}">
                      <a16:colId xmlns:a16="http://schemas.microsoft.com/office/drawing/2014/main" val="845066819"/>
                    </a:ext>
                  </a:extLst>
                </a:gridCol>
                <a:gridCol w="1277977">
                  <a:extLst>
                    <a:ext uri="{9D8B030D-6E8A-4147-A177-3AD203B41FA5}">
                      <a16:colId xmlns:a16="http://schemas.microsoft.com/office/drawing/2014/main" val="255698427"/>
                    </a:ext>
                  </a:extLst>
                </a:gridCol>
              </a:tblGrid>
              <a:tr h="370840">
                <a:tc>
                  <a:txBody>
                    <a:bodyPr/>
                    <a:lstStyle/>
                    <a:p>
                      <a:r>
                        <a:rPr lang="fi-FI" sz="1400" dirty="0"/>
                        <a:t>Tavoitteet</a:t>
                      </a:r>
                    </a:p>
                  </a:txBody>
                  <a:tcPr/>
                </a:tc>
                <a:tc>
                  <a:txBody>
                    <a:bodyPr/>
                    <a:lstStyle/>
                    <a:p>
                      <a:r>
                        <a:rPr lang="fi-FI" sz="1400" dirty="0"/>
                        <a:t>Toimenpiteet</a:t>
                      </a:r>
                    </a:p>
                  </a:txBody>
                  <a:tcPr/>
                </a:tc>
                <a:tc>
                  <a:txBody>
                    <a:bodyPr/>
                    <a:lstStyle/>
                    <a:p>
                      <a:r>
                        <a:rPr lang="fi-FI" sz="1400"/>
                        <a:t>Ajankohta, määräaika</a:t>
                      </a:r>
                    </a:p>
                  </a:txBody>
                  <a:tcPr/>
                </a:tc>
                <a:tc>
                  <a:txBody>
                    <a:bodyPr/>
                    <a:lstStyle/>
                    <a:p>
                      <a:r>
                        <a:rPr lang="fi-FI" sz="1400"/>
                        <a:t>Vastuuhenkilöt</a:t>
                      </a:r>
                    </a:p>
                  </a:txBody>
                  <a:tcPr/>
                </a:tc>
                <a:extLst>
                  <a:ext uri="{0D108BD9-81ED-4DB2-BD59-A6C34878D82A}">
                    <a16:rowId xmlns:a16="http://schemas.microsoft.com/office/drawing/2014/main" val="1676197552"/>
                  </a:ext>
                </a:extLst>
              </a:tr>
              <a:tr h="370840">
                <a:tc>
                  <a:txBody>
                    <a:bodyPr/>
                    <a:lstStyle/>
                    <a:p>
                      <a:r>
                        <a:rPr lang="fi-FI" dirty="0"/>
                        <a:t>1: </a:t>
                      </a:r>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4273925143"/>
                  </a:ext>
                </a:extLst>
              </a:tr>
              <a:tr h="370840">
                <a:tc>
                  <a:txBody>
                    <a:bodyPr/>
                    <a:lstStyle/>
                    <a:p>
                      <a:r>
                        <a:rPr lang="fi-FI" dirty="0"/>
                        <a:t>2: </a:t>
                      </a:r>
                    </a:p>
                  </a:txBody>
                  <a:tcPr/>
                </a:tc>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3122386248"/>
                  </a:ext>
                </a:extLst>
              </a:tr>
            </a:tbl>
          </a:graphicData>
        </a:graphic>
      </p:graphicFrame>
    </p:spTree>
    <p:extLst>
      <p:ext uri="{BB962C8B-B14F-4D97-AF65-F5344CB8AC3E}">
        <p14:creationId xmlns:p14="http://schemas.microsoft.com/office/powerpoint/2010/main" val="1133195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079E3C-EFC9-4622-B441-6A9CFE7B0B4D}"/>
              </a:ext>
            </a:extLst>
          </p:cNvPr>
          <p:cNvSpPr>
            <a:spLocks noGrp="1"/>
          </p:cNvSpPr>
          <p:nvPr>
            <p:ph type="title"/>
          </p:nvPr>
        </p:nvSpPr>
        <p:spPr/>
        <p:txBody>
          <a:bodyPr>
            <a:normAutofit/>
          </a:bodyPr>
          <a:lstStyle/>
          <a:p>
            <a:r>
              <a:rPr lang="fi-FI" sz="3200" dirty="0">
                <a:cs typeface="Calibri"/>
              </a:rPr>
              <a:t>Toisen koulun opettajan havainnot CAF-päivän</a:t>
            </a:r>
            <a:br>
              <a:rPr lang="fi-FI" sz="3200" dirty="0">
                <a:cs typeface="Calibri"/>
              </a:rPr>
            </a:br>
            <a:r>
              <a:rPr lang="fi-FI" sz="3200" dirty="0">
                <a:cs typeface="Calibri"/>
              </a:rPr>
              <a:t>itsearvioinnin toteutuksesta (vertaisarviointi)</a:t>
            </a:r>
            <a:endParaRPr lang="fi-FI" sz="3200" dirty="0"/>
          </a:p>
        </p:txBody>
      </p:sp>
      <p:sp>
        <p:nvSpPr>
          <p:cNvPr id="3" name="Sisällön paikkamerkki 2">
            <a:extLst>
              <a:ext uri="{FF2B5EF4-FFF2-40B4-BE49-F238E27FC236}">
                <a16:creationId xmlns:a16="http://schemas.microsoft.com/office/drawing/2014/main" id="{3E66D510-E7D4-4709-BF11-BE2FB94B190D}"/>
              </a:ext>
            </a:extLst>
          </p:cNvPr>
          <p:cNvSpPr>
            <a:spLocks noGrp="1"/>
          </p:cNvSpPr>
          <p:nvPr>
            <p:ph sz="half" idx="1"/>
          </p:nvPr>
        </p:nvSpPr>
        <p:spPr>
          <a:xfrm>
            <a:off x="457200" y="2038350"/>
            <a:ext cx="4038600" cy="4545012"/>
          </a:xfrm>
        </p:spPr>
        <p:txBody>
          <a:bodyPr>
            <a:normAutofit fontScale="62500" lnSpcReduction="20000"/>
          </a:bodyPr>
          <a:lstStyle/>
          <a:p>
            <a:pPr marL="0" indent="0">
              <a:buNone/>
            </a:pPr>
            <a:r>
              <a:rPr lang="fi-FI" dirty="0">
                <a:cs typeface="Calibri"/>
              </a:rPr>
              <a:t>1. Arviointiryhmällä selkeä on käsitys miksi itsearviointi tehdään ja mikä on itsearvioinnin tavoite.</a:t>
            </a:r>
            <a:endParaRPr lang="fi-FI" dirty="0"/>
          </a:p>
          <a:p>
            <a:pPr marL="0" indent="0">
              <a:buNone/>
            </a:pPr>
            <a:endParaRPr lang="fi-FI" dirty="0">
              <a:cs typeface="Calibri"/>
            </a:endParaRPr>
          </a:p>
          <a:p>
            <a:pPr marL="0" indent="0">
              <a:buNone/>
            </a:pPr>
            <a:r>
              <a:rPr lang="fi-FI" dirty="0">
                <a:cs typeface="Calibri"/>
              </a:rPr>
              <a:t>2. Arviointiryhmässä on edustettuna kaikki koulun ammattiryhmät. </a:t>
            </a:r>
          </a:p>
          <a:p>
            <a:pPr marL="0" indent="0">
              <a:buNone/>
            </a:pPr>
            <a:endParaRPr lang="fi-FI" dirty="0">
              <a:cs typeface="Calibri"/>
            </a:endParaRPr>
          </a:p>
          <a:p>
            <a:pPr marL="0" indent="0">
              <a:buNone/>
            </a:pPr>
            <a:r>
              <a:rPr lang="fi-FI" dirty="0">
                <a:cs typeface="Calibri"/>
              </a:rPr>
              <a:t>3. Itsearvioinnissa hyödynnetään asiakirjoja ja tietoa. </a:t>
            </a:r>
            <a:r>
              <a:rPr lang="fi-FI" sz="2600" dirty="0">
                <a:cs typeface="Calibri"/>
              </a:rPr>
              <a:t>(</a:t>
            </a:r>
            <a:r>
              <a:rPr lang="fi-FI" sz="2600" i="1" dirty="0">
                <a:cs typeface="Calibri"/>
              </a:rPr>
              <a:t>Arviointi pohjautui vain materiaaleista saatuun tietoon</a:t>
            </a:r>
            <a:r>
              <a:rPr lang="fi-FI" sz="2600" dirty="0">
                <a:cs typeface="Calibri"/>
              </a:rPr>
              <a:t>) </a:t>
            </a:r>
            <a:endParaRPr lang="fi-FI" sz="2600" dirty="0"/>
          </a:p>
          <a:p>
            <a:pPr marL="0" indent="0">
              <a:buNone/>
            </a:pPr>
            <a:endParaRPr lang="fi-FI" dirty="0">
              <a:cs typeface="Calibri"/>
            </a:endParaRPr>
          </a:p>
          <a:p>
            <a:pPr marL="0" indent="0">
              <a:buNone/>
            </a:pPr>
            <a:r>
              <a:rPr lang="fi-FI" dirty="0">
                <a:cs typeface="Calibri"/>
              </a:rPr>
              <a:t>4. Arviointitilaisuudessa kaikki osapuolet saavat ilmaista näkemyksensä.</a:t>
            </a:r>
            <a:endParaRPr lang="fi-FI" dirty="0"/>
          </a:p>
          <a:p>
            <a:pPr marL="0" indent="0">
              <a:buNone/>
            </a:pPr>
            <a:endParaRPr lang="fi-FI" dirty="0">
              <a:cs typeface="Calibri"/>
            </a:endParaRPr>
          </a:p>
          <a:p>
            <a:pPr marL="0" indent="0">
              <a:buNone/>
            </a:pPr>
            <a:r>
              <a:rPr lang="fi-FI" dirty="0">
                <a:cs typeface="Calibri"/>
              </a:rPr>
              <a:t>5. Koulu seuraa itsearvioinnissa sovittujen kehittämistoimenpiteiden edistymistä.</a:t>
            </a:r>
            <a:endParaRPr lang="fi-FI" dirty="0"/>
          </a:p>
          <a:p>
            <a:pPr marL="0" indent="0">
              <a:buNone/>
            </a:pPr>
            <a:endParaRPr lang="fi-FI" dirty="0"/>
          </a:p>
        </p:txBody>
      </p:sp>
      <p:sp>
        <p:nvSpPr>
          <p:cNvPr id="7" name="Sisällön paikkamerkki 6">
            <a:extLst>
              <a:ext uri="{FF2B5EF4-FFF2-40B4-BE49-F238E27FC236}">
                <a16:creationId xmlns:a16="http://schemas.microsoft.com/office/drawing/2014/main" id="{758EC653-9D0C-42BD-AD34-B864E42F2250}"/>
              </a:ext>
            </a:extLst>
          </p:cNvPr>
          <p:cNvSpPr>
            <a:spLocks noGrp="1"/>
          </p:cNvSpPr>
          <p:nvPr>
            <p:ph sz="half" idx="2"/>
          </p:nvPr>
        </p:nvSpPr>
        <p:spPr>
          <a:xfrm>
            <a:off x="4572000" y="2038350"/>
            <a:ext cx="4038600" cy="4525963"/>
          </a:xfrm>
        </p:spPr>
        <p:txBody>
          <a:bodyPr>
            <a:normAutofit/>
          </a:bodyPr>
          <a:lstStyle/>
          <a:p>
            <a:pPr marL="0" indent="0">
              <a:buNone/>
            </a:pPr>
            <a:r>
              <a:rPr lang="fi-FI" sz="1800" b="1" dirty="0"/>
              <a:t>Havainnoijan arviot, Heli Laine/ </a:t>
            </a:r>
            <a:r>
              <a:rPr lang="fi-FI" sz="1800" b="1" dirty="0" err="1"/>
              <a:t>Tönnön</a:t>
            </a:r>
            <a:r>
              <a:rPr lang="fi-FI" sz="1800" b="1" dirty="0"/>
              <a:t> koulu</a:t>
            </a:r>
          </a:p>
          <a:p>
            <a:pPr marL="0" indent="0">
              <a:buNone/>
            </a:pPr>
            <a:r>
              <a:rPr lang="fi-FI" sz="1200" dirty="0"/>
              <a:t>Päivän toiminta on selkeästi organisoitu ja siihen on valmistauduttu hyvin. Eri rooleissa olevat jäsenet tietävät tehtävänsä päivän kulussa ja ovat etukäteen perehtyneet asiaan. Kaikki koulun ammattiryhmät ovat laajasti edustettuina: myös keittiö- ja siivoushenkilökuntaa ja oppilashuollon henkilökuntaa on kuultu. Oppilaat ovat valmistautuneet aiheeseen oppilaskuntaa ohjaavan opettajan ohjauksessa. Puheenvuorot jaetaan selkeästi aloitusjärjestystä vuorotellen ja kaikki käyttävät sen. Keskustelussa viitataan ja pisteytyksessä palataan kirjauksiin ja suunnitelmiin. Suunnitelmat ja kirjaukset löytyvät selkeästi jäsenneltyinä koulun </a:t>
            </a:r>
            <a:r>
              <a:rPr lang="fi-FI" sz="1200" dirty="0" err="1"/>
              <a:t>Pedanet</a:t>
            </a:r>
            <a:r>
              <a:rPr lang="fi-FI" sz="1200" dirty="0"/>
              <a:t>- sivulta. Pisteytyksen kriteereihin palataan toistuvasti. Vahvuuksista ja kehittämiskohteista käydään perusteltua ja rakentavaa keskustelua ja kirjattuja kohtia myös referoidaan lyhyesti. Laatuarviointi sujui kaikin puolin onnistuneesti. </a:t>
            </a:r>
          </a:p>
        </p:txBody>
      </p:sp>
    </p:spTree>
    <p:extLst>
      <p:ext uri="{BB962C8B-B14F-4D97-AF65-F5344CB8AC3E}">
        <p14:creationId xmlns:p14="http://schemas.microsoft.com/office/powerpoint/2010/main" val="3643463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66E567-5AF7-4ADB-BAB7-862697C7F78A}"/>
              </a:ext>
            </a:extLst>
          </p:cNvPr>
          <p:cNvSpPr>
            <a:spLocks noGrp="1"/>
          </p:cNvSpPr>
          <p:nvPr>
            <p:ph type="ctrTitle"/>
          </p:nvPr>
        </p:nvSpPr>
        <p:spPr>
          <a:xfrm>
            <a:off x="685800" y="376388"/>
            <a:ext cx="7024778" cy="1728817"/>
          </a:xfrm>
        </p:spPr>
        <p:txBody>
          <a:bodyPr/>
          <a:lstStyle/>
          <a:p>
            <a:r>
              <a:rPr lang="fi-FI">
                <a:cs typeface="Calibri"/>
              </a:rPr>
              <a:t>CAF-prosessin kuvaus</a:t>
            </a:r>
            <a:endParaRPr lang="fi-FI"/>
          </a:p>
        </p:txBody>
      </p:sp>
      <p:sp>
        <p:nvSpPr>
          <p:cNvPr id="3" name="Alaotsikko 2">
            <a:extLst>
              <a:ext uri="{FF2B5EF4-FFF2-40B4-BE49-F238E27FC236}">
                <a16:creationId xmlns:a16="http://schemas.microsoft.com/office/drawing/2014/main" id="{1C041771-1ED9-4A7B-8F74-86761454A3BC}"/>
              </a:ext>
            </a:extLst>
          </p:cNvPr>
          <p:cNvSpPr>
            <a:spLocks noGrp="1"/>
          </p:cNvSpPr>
          <p:nvPr>
            <p:ph type="subTitle" idx="1"/>
          </p:nvPr>
        </p:nvSpPr>
        <p:spPr>
          <a:xfrm>
            <a:off x="1098429" y="1583703"/>
            <a:ext cx="6400800" cy="5133619"/>
          </a:xfrm>
        </p:spPr>
        <p:txBody>
          <a:bodyPr vert="horz" lIns="91440" tIns="45720" rIns="91440" bIns="45720" rtlCol="0" anchor="t">
            <a:normAutofit/>
          </a:bodyPr>
          <a:lstStyle/>
          <a:p>
            <a:pPr algn="l"/>
            <a:r>
              <a:rPr lang="fi-FI" sz="1400" b="1" dirty="0">
                <a:solidFill>
                  <a:srgbClr val="000000"/>
                </a:solidFill>
                <a:cs typeface="Calibri"/>
              </a:rPr>
              <a:t>Valmistautuminen: </a:t>
            </a:r>
          </a:p>
          <a:p>
            <a:pPr algn="l"/>
            <a:r>
              <a:rPr lang="fi-FI" sz="1400" dirty="0">
                <a:solidFill>
                  <a:srgbClr val="000000"/>
                </a:solidFill>
                <a:cs typeface="Calibri"/>
              </a:rPr>
              <a:t>Laatu- arviointikoulutukseen osallistuminen ja Koulun arviointipäivä- ohjeistuksen mukainen valmistautuminen.</a:t>
            </a:r>
          </a:p>
          <a:p>
            <a:pPr algn="l"/>
            <a:r>
              <a:rPr lang="fi-FI" sz="1400" b="1" dirty="0">
                <a:solidFill>
                  <a:srgbClr val="000000"/>
                </a:solidFill>
                <a:cs typeface="Calibri"/>
              </a:rPr>
              <a:t>Osallistujat: </a:t>
            </a:r>
          </a:p>
          <a:p>
            <a:pPr algn="l"/>
            <a:r>
              <a:rPr lang="fi-FI" sz="1400" dirty="0">
                <a:solidFill>
                  <a:srgbClr val="000000"/>
                </a:solidFill>
                <a:cs typeface="Calibri"/>
              </a:rPr>
              <a:t>Merja Salonen/ laatuvastaava, Tuomo Karjalainen/ rehtori, Johanna Nokelainen/ luokanopettaja, Anja Kilpeläinen/ koulunkäynninohjaaja, Nina Jaakkola/ huoltajaedustaja, Nina Laitiainen/ huoltajaedustaja, Moona Nieminen/ oppilasedustaja, </a:t>
            </a:r>
            <a:r>
              <a:rPr lang="fi-FI" sz="1400" dirty="0" err="1">
                <a:solidFill>
                  <a:srgbClr val="000000"/>
                </a:solidFill>
                <a:cs typeface="Calibri"/>
              </a:rPr>
              <a:t>Aaku</a:t>
            </a:r>
            <a:r>
              <a:rPr lang="fi-FI" sz="1400" dirty="0">
                <a:solidFill>
                  <a:srgbClr val="000000"/>
                </a:solidFill>
                <a:cs typeface="Calibri"/>
              </a:rPr>
              <a:t> Raja/ oppilasedustaja, Heli Laine/ </a:t>
            </a:r>
            <a:r>
              <a:rPr lang="fi-FI" sz="1400" dirty="0" err="1">
                <a:solidFill>
                  <a:srgbClr val="000000"/>
                </a:solidFill>
                <a:cs typeface="Calibri"/>
              </a:rPr>
              <a:t>Tönnön</a:t>
            </a:r>
            <a:r>
              <a:rPr lang="fi-FI" sz="1400" dirty="0">
                <a:solidFill>
                  <a:srgbClr val="000000"/>
                </a:solidFill>
                <a:cs typeface="Calibri"/>
              </a:rPr>
              <a:t> koulun luokanopettaja ja ulkopuolinen tarkkailija</a:t>
            </a:r>
          </a:p>
          <a:p>
            <a:pPr algn="l"/>
            <a:r>
              <a:rPr lang="fi-FI" sz="1400" b="1" dirty="0">
                <a:solidFill>
                  <a:srgbClr val="000000"/>
                </a:solidFill>
                <a:cs typeface="Calibri"/>
              </a:rPr>
              <a:t>Aikataulu:</a:t>
            </a:r>
          </a:p>
          <a:p>
            <a:pPr algn="l"/>
            <a:r>
              <a:rPr lang="fi-FI" sz="1400" dirty="0">
                <a:solidFill>
                  <a:srgbClr val="000000"/>
                </a:solidFill>
                <a:cs typeface="Calibri"/>
              </a:rPr>
              <a:t>Helmi- maaliskuu 2021: etukäteisvalmistelut ja arviointitiedon kerääminen</a:t>
            </a:r>
          </a:p>
          <a:p>
            <a:pPr algn="l"/>
            <a:r>
              <a:rPr lang="fi-FI" sz="1400" dirty="0">
                <a:solidFill>
                  <a:srgbClr val="000000"/>
                </a:solidFill>
                <a:cs typeface="Calibri"/>
              </a:rPr>
              <a:t>13.04.2021 LAATU- arviointipäivä (lopullinen kesto 8:00-13:00)</a:t>
            </a:r>
          </a:p>
          <a:p>
            <a:pPr algn="l"/>
            <a:r>
              <a:rPr lang="fi-FI" sz="1400" dirty="0">
                <a:solidFill>
                  <a:srgbClr val="000000"/>
                </a:solidFill>
                <a:cs typeface="Calibri"/>
              </a:rPr>
              <a:t>Loppuraportointi 30.4.2021 mennessä</a:t>
            </a:r>
          </a:p>
          <a:p>
            <a:pPr algn="l"/>
            <a:r>
              <a:rPr lang="fi-FI" sz="1400" b="1" dirty="0">
                <a:solidFill>
                  <a:srgbClr val="000000"/>
                </a:solidFill>
                <a:cs typeface="Calibri"/>
              </a:rPr>
              <a:t>Vertaisarviointi: </a:t>
            </a:r>
          </a:p>
          <a:p>
            <a:pPr algn="l"/>
            <a:r>
              <a:rPr lang="fi-FI" sz="1400" dirty="0">
                <a:solidFill>
                  <a:srgbClr val="000000"/>
                </a:solidFill>
                <a:cs typeface="Calibri"/>
              </a:rPr>
              <a:t>Yhteistyössä </a:t>
            </a:r>
            <a:r>
              <a:rPr lang="fi-FI" sz="1400" dirty="0" err="1">
                <a:solidFill>
                  <a:srgbClr val="000000"/>
                </a:solidFill>
                <a:cs typeface="Calibri"/>
              </a:rPr>
              <a:t>Tönnön</a:t>
            </a:r>
            <a:r>
              <a:rPr lang="fi-FI" sz="1400" dirty="0">
                <a:solidFill>
                  <a:srgbClr val="000000"/>
                </a:solidFill>
                <a:cs typeface="Calibri"/>
              </a:rPr>
              <a:t> koulun kanssa: laatuvastaavat Merja Salonen ja Heli Laine seurasivat toistensa arviointipäiviä ja raportoivat päivän kulusta toisilleen.</a:t>
            </a:r>
          </a:p>
          <a:p>
            <a:pPr algn="l"/>
            <a:r>
              <a:rPr lang="fi-FI" sz="1400" b="1" dirty="0">
                <a:solidFill>
                  <a:srgbClr val="000000"/>
                </a:solidFill>
                <a:cs typeface="Calibri"/>
              </a:rPr>
              <a:t>Tulosten tiedottaminen</a:t>
            </a:r>
            <a:r>
              <a:rPr lang="fi-FI" sz="1400" b="1" dirty="0">
                <a:solidFill>
                  <a:schemeClr val="tx1"/>
                </a:solidFill>
                <a:cs typeface="Calibri"/>
              </a:rPr>
              <a:t>: </a:t>
            </a:r>
          </a:p>
          <a:p>
            <a:pPr algn="l"/>
            <a:r>
              <a:rPr lang="fi-FI" sz="1400" dirty="0">
                <a:solidFill>
                  <a:schemeClr val="tx1"/>
                </a:solidFill>
                <a:cs typeface="Calibri"/>
              </a:rPr>
              <a:t>Koulun arviointipäivä- ohjeistuksen mukaisesti loppuraportit toimitettiin huhtikuun loppuun mennessä. Näiden perusteella päätetään tulevan lukuvuoden painopistealueet. Koulu ottaa ne huomioon lukuvuoden suunnittelussa.</a:t>
            </a:r>
          </a:p>
        </p:txBody>
      </p:sp>
    </p:spTree>
    <p:extLst>
      <p:ext uri="{BB962C8B-B14F-4D97-AF65-F5344CB8AC3E}">
        <p14:creationId xmlns:p14="http://schemas.microsoft.com/office/powerpoint/2010/main" val="776159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Arviointialue 1: Henkilöstö </a:t>
            </a:r>
          </a:p>
        </p:txBody>
      </p:sp>
      <p:sp>
        <p:nvSpPr>
          <p:cNvPr id="9" name="Tekstikehys 8"/>
          <p:cNvSpPr txBox="1"/>
          <p:nvPr/>
        </p:nvSpPr>
        <p:spPr>
          <a:xfrm>
            <a:off x="642910" y="1661711"/>
            <a:ext cx="3929090" cy="4524315"/>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-koulutusmyönteisyys</a:t>
            </a:r>
          </a:p>
          <a:p>
            <a:pPr marL="342900" indent="-342900" algn="ctr">
              <a:buFontTx/>
              <a:buChar char="-"/>
            </a:pPr>
            <a:r>
              <a:rPr lang="fi-FI" sz="1200" dirty="0">
                <a:cs typeface="Calibri"/>
              </a:rPr>
              <a:t>henkilöstöryhmien välinen yhteistyö</a:t>
            </a:r>
          </a:p>
          <a:p>
            <a:pPr marL="342900" indent="-342900" algn="ctr">
              <a:buFontTx/>
              <a:buChar char="-"/>
            </a:pPr>
            <a:r>
              <a:rPr lang="fi-FI" sz="1200" dirty="0">
                <a:cs typeface="Calibri"/>
              </a:rPr>
              <a:t>riittävästi henkilöstöresurssia</a:t>
            </a:r>
          </a:p>
          <a:p>
            <a:pPr marL="342900" indent="-342900" algn="ctr">
              <a:buFontTx/>
              <a:buChar char="-"/>
            </a:pPr>
            <a:r>
              <a:rPr lang="fi-FI" sz="1200" dirty="0">
                <a:cs typeface="Calibri"/>
              </a:rPr>
              <a:t>koulunkäynninohjaajat otetaan hyvin huomioon</a:t>
            </a:r>
          </a:p>
          <a:p>
            <a:pPr marL="342900" indent="-342900" algn="ctr">
              <a:buFontTx/>
              <a:buChar char="-"/>
            </a:pPr>
            <a:endParaRPr lang="fi-FI" sz="2400" dirty="0">
              <a:cs typeface="Calibri"/>
            </a:endParaRPr>
          </a:p>
          <a:p>
            <a:pPr marL="342900" indent="-342900" algn="ctr">
              <a:buFontTx/>
              <a:buChar char="-"/>
            </a:pPr>
            <a:endParaRPr lang="fi-FI" sz="2400" dirty="0">
              <a:cs typeface="Calibri"/>
            </a:endParaRP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a:p>
            <a:pPr algn="ctr"/>
            <a:endParaRPr lang="fi-FI" sz="2400" dirty="0">
              <a:cs typeface="Calibri"/>
            </a:endParaRPr>
          </a:p>
        </p:txBody>
      </p:sp>
      <p:sp>
        <p:nvSpPr>
          <p:cNvPr id="10" name="Tekstikehys 9"/>
          <p:cNvSpPr txBox="1"/>
          <p:nvPr/>
        </p:nvSpPr>
        <p:spPr>
          <a:xfrm>
            <a:off x="4786314" y="1643050"/>
            <a:ext cx="3929090" cy="4339650"/>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algn="ctr"/>
            <a:r>
              <a:rPr lang="fi-FI" sz="1200" dirty="0"/>
              <a:t>-erityisiä kehittämiskohteita ei noussut esiin</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Arviointialue 2: Opetus ja opetusjärjestelyt</a:t>
            </a:r>
          </a:p>
        </p:txBody>
      </p:sp>
      <p:sp>
        <p:nvSpPr>
          <p:cNvPr id="9" name="Tekstikehys 8"/>
          <p:cNvSpPr txBox="1"/>
          <p:nvPr/>
        </p:nvSpPr>
        <p:spPr>
          <a:xfrm>
            <a:off x="571472" y="1643050"/>
            <a:ext cx="3929090" cy="4524315"/>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t>- oppilaiden yksilöllisyys ja aiempi osaaminen on huomioitu</a:t>
            </a:r>
          </a:p>
          <a:p>
            <a:pPr marL="171450" indent="-171450" algn="ctr">
              <a:buFontTx/>
              <a:buChar char="-"/>
            </a:pPr>
            <a:r>
              <a:rPr lang="fi-FI" sz="1200" dirty="0"/>
              <a:t>joustavuus</a:t>
            </a:r>
          </a:p>
          <a:p>
            <a:pPr marL="171450" indent="-171450" algn="ctr">
              <a:buFontTx/>
              <a:buChar char="-"/>
            </a:pPr>
            <a:r>
              <a:rPr lang="fi-FI" sz="1200" dirty="0"/>
              <a:t>-asioihin tartutaan nopeasti</a:t>
            </a:r>
          </a:p>
          <a:p>
            <a:pPr algn="ctr"/>
            <a:r>
              <a:rPr lang="fi-FI" sz="1200" dirty="0"/>
              <a:t>-paljon työtapoja</a:t>
            </a:r>
          </a:p>
          <a:p>
            <a:pPr algn="ctr"/>
            <a:r>
              <a:rPr lang="fi-FI" sz="1200" dirty="0"/>
              <a:t>-avoin, innostunut ilmapiiri</a:t>
            </a:r>
          </a:p>
          <a:p>
            <a:pPr algn="ctr"/>
            <a:r>
              <a:rPr lang="fi-FI" sz="1200" dirty="0"/>
              <a:t>-digimyönteisyys</a:t>
            </a:r>
          </a:p>
          <a:p>
            <a:pPr algn="ctr"/>
            <a:r>
              <a:rPr lang="fi-FI" sz="1200" dirty="0"/>
              <a:t>-yhteisopettajuus</a:t>
            </a:r>
          </a:p>
          <a:p>
            <a:pPr algn="ctr"/>
            <a:r>
              <a:rPr lang="fi-FI" sz="1200" dirty="0"/>
              <a:t>-arvioinnin kehittäminen</a:t>
            </a:r>
          </a:p>
          <a:p>
            <a:pPr algn="ctr"/>
            <a:r>
              <a:rPr lang="fi-FI" sz="1200" dirty="0"/>
              <a:t>-hyvät tilat</a:t>
            </a:r>
          </a:p>
          <a:p>
            <a:pPr algn="ctr"/>
            <a:r>
              <a:rPr lang="fi-FI" sz="1200" dirty="0"/>
              <a:t>-mahdollisuudet jakaa ryhmiä</a:t>
            </a:r>
          </a:p>
          <a:p>
            <a:pPr algn="ctr"/>
            <a:endParaRPr lang="fi-FI" sz="1200" dirty="0"/>
          </a:p>
          <a:p>
            <a:pPr algn="ctr"/>
            <a:endParaRPr lang="fi-FI" sz="1200" dirty="0"/>
          </a:p>
          <a:p>
            <a:pPr algn="ctr"/>
            <a:endParaRPr lang="fi-FI" sz="1200" dirty="0"/>
          </a:p>
          <a:p>
            <a:pPr algn="ctr"/>
            <a:endParaRPr lang="fi-FI" sz="1200" dirty="0"/>
          </a:p>
          <a:p>
            <a:pPr algn="ctr"/>
            <a:endParaRPr lang="fi-FI" sz="1200" dirty="0"/>
          </a:p>
          <a:p>
            <a:pPr algn="ctr"/>
            <a:endParaRPr lang="fi-FI" sz="1200" dirty="0"/>
          </a:p>
          <a:p>
            <a:pPr algn="ctr"/>
            <a:endParaRPr lang="fi-FI" sz="1200" dirty="0"/>
          </a:p>
          <a:p>
            <a:pPr algn="ctr"/>
            <a:endParaRPr lang="fi-FI" sz="1200" dirty="0"/>
          </a:p>
          <a:p>
            <a:pPr algn="ctr"/>
            <a:endParaRPr lang="fi-FI" sz="1200" dirty="0"/>
          </a:p>
          <a:p>
            <a:pPr algn="ctr"/>
            <a:endParaRPr lang="fi-FI" sz="1200" dirty="0">
              <a:cs typeface="Calibri"/>
            </a:endParaRPr>
          </a:p>
          <a:p>
            <a:pPr algn="ctr"/>
            <a:endParaRPr lang="fi-FI" sz="2400" dirty="0">
              <a:cs typeface="Calibri"/>
            </a:endParaRPr>
          </a:p>
        </p:txBody>
      </p:sp>
      <p:sp>
        <p:nvSpPr>
          <p:cNvPr id="10" name="Tekstikehys 9"/>
          <p:cNvSpPr txBox="1"/>
          <p:nvPr/>
        </p:nvSpPr>
        <p:spPr>
          <a:xfrm>
            <a:off x="4786314" y="1646954"/>
            <a:ext cx="3671886" cy="4524315"/>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marL="171450" indent="-171450" algn="ctr">
              <a:buFontTx/>
              <a:buChar char="-"/>
            </a:pPr>
            <a:r>
              <a:rPr lang="fi-FI" sz="1200" dirty="0"/>
              <a:t>oppilaat toivovat enemmän käytäntöä</a:t>
            </a:r>
          </a:p>
          <a:p>
            <a:pPr marL="171450" indent="-171450" algn="ctr">
              <a:buFontTx/>
              <a:buChar char="-"/>
            </a:pPr>
            <a:r>
              <a:rPr lang="fi-FI" sz="1200" dirty="0"/>
              <a:t>oppilaat toivovat että oppilaiden mielipiteitä voisi hyödyntää enemmän</a:t>
            </a:r>
          </a:p>
          <a:p>
            <a:pPr marL="171450" indent="-171450" algn="ctr">
              <a:buFontTx/>
              <a:buChar char="-"/>
            </a:pPr>
            <a:endParaRPr lang="fi-FI" sz="1200" dirty="0"/>
          </a:p>
          <a:p>
            <a:pPr marL="171450" indent="-171450" algn="ctr">
              <a:buFontTx/>
              <a:buChar char="-"/>
            </a:pPr>
            <a:endParaRPr lang="fi-FI" sz="1200" dirty="0"/>
          </a:p>
          <a:p>
            <a:pPr algn="ctr"/>
            <a:endParaRPr lang="fi-FI" sz="1200" dirty="0">
              <a:cs typeface="Calibri"/>
            </a:endParaRP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Arviointialue 3: Osallisuus ja vaikuttaminen</a:t>
            </a:r>
          </a:p>
        </p:txBody>
      </p:sp>
      <p:sp>
        <p:nvSpPr>
          <p:cNvPr id="8" name="Tekstikehys 7"/>
          <p:cNvSpPr txBox="1"/>
          <p:nvPr/>
        </p:nvSpPr>
        <p:spPr>
          <a:xfrm>
            <a:off x="545122" y="1505049"/>
            <a:ext cx="3560153" cy="4708981"/>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-tapahtumat</a:t>
            </a:r>
          </a:p>
          <a:p>
            <a:pPr algn="ctr"/>
            <a:r>
              <a:rPr lang="fi-FI" sz="1200" dirty="0">
                <a:cs typeface="Calibri"/>
              </a:rPr>
              <a:t>-hankintojen tekeminen</a:t>
            </a:r>
          </a:p>
          <a:p>
            <a:pPr algn="ctr"/>
            <a:r>
              <a:rPr lang="fi-FI" sz="1200" dirty="0">
                <a:cs typeface="Calibri"/>
              </a:rPr>
              <a:t>-oppilaskunta toimii säännöllisesti</a:t>
            </a:r>
          </a:p>
          <a:p>
            <a:pPr algn="ctr"/>
            <a:r>
              <a:rPr lang="fi-FI" sz="1200" dirty="0">
                <a:cs typeface="Calibri"/>
              </a:rPr>
              <a:t>-kaikki oppilaat pääsevät vaikuttamaan</a:t>
            </a:r>
          </a:p>
          <a:p>
            <a:pPr algn="ctr"/>
            <a:r>
              <a:rPr lang="fi-FI" sz="1200" dirty="0">
                <a:cs typeface="Calibri"/>
              </a:rPr>
              <a:t>-hankkeet: </a:t>
            </a:r>
            <a:r>
              <a:rPr lang="fi-FI" sz="1200" dirty="0" err="1">
                <a:cs typeface="Calibri"/>
              </a:rPr>
              <a:t>Friends</a:t>
            </a:r>
            <a:r>
              <a:rPr lang="fi-FI" sz="1200" dirty="0">
                <a:cs typeface="Calibri"/>
              </a:rPr>
              <a:t> ym.</a:t>
            </a:r>
          </a:p>
          <a:p>
            <a:pPr algn="ctr"/>
            <a:r>
              <a:rPr lang="fi-FI" sz="1200" dirty="0">
                <a:cs typeface="Calibri"/>
              </a:rPr>
              <a:t>-oppilaiden ääni kuullaan hyvin</a:t>
            </a:r>
          </a:p>
          <a:p>
            <a:pPr algn="ctr"/>
            <a:r>
              <a:rPr lang="fi-FI" sz="1200" dirty="0">
                <a:cs typeface="Calibri"/>
              </a:rPr>
              <a:t>-luokkarauhaan kiinnitetään huomiota</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
        <p:nvSpPr>
          <p:cNvPr id="9" name="Tekstikehys 8"/>
          <p:cNvSpPr txBox="1"/>
          <p:nvPr/>
        </p:nvSpPr>
        <p:spPr>
          <a:xfrm>
            <a:off x="4730718" y="1505049"/>
            <a:ext cx="3452811" cy="4524315"/>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algn="ctr"/>
            <a:r>
              <a:rPr lang="fi-FI" sz="1200" dirty="0"/>
              <a:t>- on toivottu enemmänkin yleismaailmallisten teemaviikkojen viettämistä, esim. rasisminvastainen viikko</a:t>
            </a:r>
          </a:p>
          <a:p>
            <a:pPr algn="ctr"/>
            <a:r>
              <a:rPr lang="fi-FI" sz="1200" dirty="0"/>
              <a:t>- kun taas mahdollista, enemmän erilaista yhteistyötä ja yhteistoimintaa ryhmien kesken, esim. kummiluokkatoiminta</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Arviointialue 4: Kodin ja koulun yhteistyö</a:t>
            </a:r>
          </a:p>
        </p:txBody>
      </p:sp>
      <p:sp>
        <p:nvSpPr>
          <p:cNvPr id="7" name="Tekstikehys 6"/>
          <p:cNvSpPr txBox="1"/>
          <p:nvPr/>
        </p:nvSpPr>
        <p:spPr>
          <a:xfrm>
            <a:off x="1152525" y="1643052"/>
            <a:ext cx="3205162" cy="4893647"/>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-opettajan välittävä ote</a:t>
            </a:r>
          </a:p>
          <a:p>
            <a:pPr algn="ctr"/>
            <a:r>
              <a:rPr lang="fi-FI" sz="1200" dirty="0">
                <a:cs typeface="Calibri"/>
              </a:rPr>
              <a:t>-oppilaan etu huomioidaan</a:t>
            </a:r>
          </a:p>
          <a:p>
            <a:pPr algn="ctr"/>
            <a:r>
              <a:rPr lang="fi-FI" sz="1200" dirty="0">
                <a:cs typeface="Calibri"/>
              </a:rPr>
              <a:t>-selkeä viestintä</a:t>
            </a:r>
          </a:p>
          <a:p>
            <a:pPr algn="ctr"/>
            <a:r>
              <a:rPr lang="fi-FI" sz="1200" dirty="0">
                <a:cs typeface="Calibri"/>
              </a:rPr>
              <a:t>-hyvä tiedottaminen</a:t>
            </a:r>
          </a:p>
          <a:p>
            <a:pPr algn="ctr"/>
            <a:r>
              <a:rPr lang="fi-FI" sz="1200" dirty="0">
                <a:cs typeface="Calibri"/>
              </a:rPr>
              <a:t>-yhteistyö eri henkilöstöryhmien kanssa on </a:t>
            </a:r>
            <a:r>
              <a:rPr lang="fi-FI" sz="1200" dirty="0" err="1">
                <a:cs typeface="Calibri"/>
              </a:rPr>
              <a:t>sujúvaa</a:t>
            </a:r>
            <a:endParaRPr lang="fi-FI" sz="1200" dirty="0">
              <a:cs typeface="Calibri"/>
            </a:endParaRPr>
          </a:p>
          <a:p>
            <a:pPr algn="ctr"/>
            <a:r>
              <a:rPr lang="fi-FI" sz="1200" dirty="0">
                <a:cs typeface="Calibri"/>
              </a:rPr>
              <a:t>-vanhempainyhdistyksen toiminta, tosin nyt koronan rajoittamana</a:t>
            </a:r>
          </a:p>
          <a:p>
            <a:pPr algn="ctr"/>
            <a:r>
              <a:rPr lang="fi-FI" sz="1200" dirty="0">
                <a:cs typeface="Calibri"/>
              </a:rPr>
              <a:t>-digiloikan ottaminen</a:t>
            </a:r>
          </a:p>
          <a:p>
            <a:pPr algn="ctr"/>
            <a:r>
              <a:rPr lang="fi-FI" sz="1200" dirty="0">
                <a:cs typeface="Calibri"/>
              </a:rPr>
              <a:t>-nopea reagointi</a:t>
            </a:r>
          </a:p>
          <a:p>
            <a:pPr algn="ctr"/>
            <a:endParaRPr lang="fi-FI" sz="2400" dirty="0"/>
          </a:p>
          <a:p>
            <a:pPr algn="ctr"/>
            <a:endParaRPr lang="fi-FI" sz="2400" dirty="0"/>
          </a:p>
          <a:p>
            <a:pPr algn="ctr"/>
            <a:endParaRPr lang="fi-FI" sz="2400" dirty="0"/>
          </a:p>
          <a:p>
            <a:pPr algn="ctr"/>
            <a:endParaRPr lang="fi-FI" sz="2400" dirty="0">
              <a:cs typeface="Calibri"/>
            </a:endParaRPr>
          </a:p>
          <a:p>
            <a:pPr algn="ctr"/>
            <a:endParaRPr lang="fi-FI" sz="2400" dirty="0">
              <a:cs typeface="Calibri"/>
            </a:endParaRPr>
          </a:p>
          <a:p>
            <a:pPr algn="ctr"/>
            <a:endParaRPr lang="fi-FI" sz="2400" dirty="0">
              <a:cs typeface="Calibri"/>
            </a:endParaRPr>
          </a:p>
          <a:p>
            <a:pPr algn="ctr"/>
            <a:endParaRPr lang="fi-FI" sz="2400" dirty="0">
              <a:cs typeface="Calibri"/>
            </a:endParaRPr>
          </a:p>
        </p:txBody>
      </p:sp>
      <p:sp>
        <p:nvSpPr>
          <p:cNvPr id="8" name="Tekstikehys 7"/>
          <p:cNvSpPr txBox="1"/>
          <p:nvPr/>
        </p:nvSpPr>
        <p:spPr>
          <a:xfrm>
            <a:off x="5057774" y="1643050"/>
            <a:ext cx="3657629" cy="4893647"/>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algn="ctr"/>
            <a:r>
              <a:rPr lang="fi-FI" sz="1200" dirty="0">
                <a:cs typeface="Calibri"/>
              </a:rPr>
              <a:t>-erityisiä kehittämiskohteita ei noussut esiin</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a:p>
            <a:pPr algn="ctr"/>
            <a:endParaRPr lang="fi-FI" sz="2400" dirty="0">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Arviointialue 5: Oppimisympäristö</a:t>
            </a:r>
          </a:p>
        </p:txBody>
      </p:sp>
      <p:sp>
        <p:nvSpPr>
          <p:cNvPr id="7" name="Tekstikehys 6"/>
          <p:cNvSpPr txBox="1"/>
          <p:nvPr/>
        </p:nvSpPr>
        <p:spPr>
          <a:xfrm>
            <a:off x="571472" y="1643050"/>
            <a:ext cx="3929090" cy="4339650"/>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t>-paljon lähiliikuntaa</a:t>
            </a:r>
          </a:p>
          <a:p>
            <a:pPr algn="ctr"/>
            <a:r>
              <a:rPr lang="fi-FI" sz="1200" dirty="0"/>
              <a:t>-lähiympäristöä käytetään hyvin</a:t>
            </a:r>
          </a:p>
          <a:p>
            <a:pPr algn="ctr"/>
            <a:r>
              <a:rPr lang="fi-FI" sz="1200" dirty="0"/>
              <a:t>-Orimattilan keskustaan on menty mahdollisuuksien mukaan</a:t>
            </a:r>
          </a:p>
          <a:p>
            <a:pPr algn="ctr"/>
            <a:r>
              <a:rPr lang="fi-FI" sz="1200" dirty="0"/>
              <a:t>-uutena virtuaalivierailut ja virtuaaliluennot</a:t>
            </a:r>
          </a:p>
          <a:p>
            <a:pPr algn="ctr"/>
            <a:r>
              <a:rPr lang="fi-FI" sz="1200" dirty="0"/>
              <a:t>-kestävän kehityksen ohjelma</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a:p>
            <a:pPr algn="ctr"/>
            <a:endParaRPr lang="fi-FI" sz="2400" dirty="0">
              <a:cs typeface="Calibri"/>
            </a:endParaRPr>
          </a:p>
        </p:txBody>
      </p:sp>
      <p:sp>
        <p:nvSpPr>
          <p:cNvPr id="8" name="Tekstikehys 7"/>
          <p:cNvSpPr txBox="1"/>
          <p:nvPr/>
        </p:nvSpPr>
        <p:spPr>
          <a:xfrm>
            <a:off x="4786314" y="1643051"/>
            <a:ext cx="3671886" cy="4524315"/>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marL="171450" indent="-171450" algn="ctr">
              <a:buFontTx/>
              <a:buChar char="-"/>
            </a:pPr>
            <a:r>
              <a:rPr lang="fi-FI" sz="1200" dirty="0" err="1">
                <a:cs typeface="Calibri"/>
              </a:rPr>
              <a:t>ulkonaoppiminen</a:t>
            </a:r>
            <a:r>
              <a:rPr lang="fi-FI" sz="1200" dirty="0">
                <a:cs typeface="Calibri"/>
              </a:rPr>
              <a:t>  on ollut opettajasta riippuvaista</a:t>
            </a:r>
          </a:p>
          <a:p>
            <a:pPr marL="171450" indent="-171450" algn="ctr">
              <a:buFontTx/>
              <a:buChar char="-"/>
            </a:pPr>
            <a:r>
              <a:rPr lang="fi-FI" sz="1200" dirty="0">
                <a:cs typeface="Calibri"/>
              </a:rPr>
              <a:t>erilaisten TVT- laitteiden määrä ja laatu on riittämätön suhteessa oppilasmäärään ja tarpeeseen</a:t>
            </a:r>
          </a:p>
          <a:p>
            <a:pPr marL="171450" indent="-171450" algn="ctr">
              <a:buFontTx/>
              <a:buChar char="-"/>
            </a:pPr>
            <a:r>
              <a:rPr lang="fi-FI" sz="1200" dirty="0">
                <a:cs typeface="Calibri"/>
              </a:rPr>
              <a:t>miten voisi järjestää niin , että laitteita ei tarvitsisi kuljetella tilasta toiseen- tämä on koettu työlääksi</a:t>
            </a:r>
          </a:p>
          <a:p>
            <a:pPr marL="171450" indent="-171450" algn="ctr">
              <a:buFontTx/>
              <a:buChar char="-"/>
            </a:pPr>
            <a:endParaRPr lang="fi-FI" sz="1200" dirty="0">
              <a:cs typeface="Calibri"/>
            </a:endParaRPr>
          </a:p>
          <a:p>
            <a:pPr algn="ctr"/>
            <a:endParaRPr lang="fi-FI" sz="2400" dirty="0">
              <a:cs typeface="Calibri"/>
            </a:endParaRP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Arviointialue 6: Oppimisympäristön turvallisuus</a:t>
            </a:r>
          </a:p>
        </p:txBody>
      </p:sp>
      <p:sp>
        <p:nvSpPr>
          <p:cNvPr id="7" name="Tekstikehys 6"/>
          <p:cNvSpPr txBox="1"/>
          <p:nvPr/>
        </p:nvSpPr>
        <p:spPr>
          <a:xfrm>
            <a:off x="571472" y="1643050"/>
            <a:ext cx="3929090" cy="4708981"/>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-turvallisuuskävelyt</a:t>
            </a:r>
          </a:p>
          <a:p>
            <a:pPr algn="ctr"/>
            <a:r>
              <a:rPr lang="fi-FI" sz="1200" dirty="0">
                <a:cs typeface="Calibri"/>
              </a:rPr>
              <a:t>-puutteisiin suhtaudutaan vakavasti ja tehdään vikailmoituksia</a:t>
            </a:r>
          </a:p>
          <a:p>
            <a:pPr algn="ctr"/>
            <a:r>
              <a:rPr lang="fi-FI" sz="1200" dirty="0">
                <a:cs typeface="Calibri"/>
              </a:rPr>
              <a:t>-poistumisharjoitukset</a:t>
            </a:r>
          </a:p>
          <a:p>
            <a:pPr algn="ctr"/>
            <a:r>
              <a:rPr lang="fi-FI" sz="1200" dirty="0">
                <a:cs typeface="Calibri"/>
              </a:rPr>
              <a:t>-112- päivä</a:t>
            </a:r>
          </a:p>
          <a:p>
            <a:pPr algn="ctr"/>
            <a:r>
              <a:rPr lang="fi-FI" sz="1200" dirty="0">
                <a:cs typeface="Calibri"/>
              </a:rPr>
              <a:t>-suunnitelmia ja sääntöjä päivitetään</a:t>
            </a:r>
          </a:p>
          <a:p>
            <a:pPr algn="ctr"/>
            <a:r>
              <a:rPr lang="fi-FI" sz="1200" dirty="0">
                <a:cs typeface="Calibri"/>
              </a:rPr>
              <a:t>-vastuualueet</a:t>
            </a:r>
          </a:p>
          <a:p>
            <a:pPr algn="ctr"/>
            <a:r>
              <a:rPr lang="fi-FI" sz="1200" dirty="0">
                <a:cs typeface="Calibri"/>
              </a:rPr>
              <a:t>-turvatiimin toiminta</a:t>
            </a:r>
          </a:p>
          <a:p>
            <a:pPr algn="ctr"/>
            <a:r>
              <a:rPr lang="fi-FI" sz="1200" dirty="0">
                <a:cs typeface="Calibri"/>
              </a:rPr>
              <a:t>-oppilasedustajat tuovat esiin, että oppilaat noudattavat sääntöjä</a:t>
            </a:r>
          </a:p>
          <a:p>
            <a:pPr algn="ctr"/>
            <a:r>
              <a:rPr lang="fi-FI" sz="1200" dirty="0">
                <a:cs typeface="Calibri"/>
              </a:rPr>
              <a:t>-oppilaat saavat vaikuttaa sääntöihin</a:t>
            </a:r>
          </a:p>
          <a:p>
            <a:pPr algn="ctr"/>
            <a:endParaRPr lang="fi-FI" sz="2400" dirty="0"/>
          </a:p>
          <a:p>
            <a:pPr algn="ctr"/>
            <a:endParaRPr lang="fi-FI" sz="2400" dirty="0"/>
          </a:p>
          <a:p>
            <a:pPr algn="ctr"/>
            <a:endParaRPr lang="fi-FI" sz="2400" dirty="0"/>
          </a:p>
          <a:p>
            <a:pPr algn="ctr"/>
            <a:endParaRPr lang="fi-FI" sz="2400" dirty="0"/>
          </a:p>
          <a:p>
            <a:pPr algn="ctr"/>
            <a:endParaRPr lang="fi-FI" sz="2400" dirty="0">
              <a:cs typeface="Calibri"/>
            </a:endParaRPr>
          </a:p>
          <a:p>
            <a:pPr algn="ctr"/>
            <a:endParaRPr lang="fi-FI" sz="2400" dirty="0">
              <a:cs typeface="Calibri"/>
            </a:endParaRPr>
          </a:p>
        </p:txBody>
      </p:sp>
      <p:sp>
        <p:nvSpPr>
          <p:cNvPr id="8" name="Tekstikehys 7"/>
          <p:cNvSpPr txBox="1"/>
          <p:nvPr/>
        </p:nvSpPr>
        <p:spPr>
          <a:xfrm>
            <a:off x="4786314" y="1643051"/>
            <a:ext cx="3548061" cy="4708981"/>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algn="ctr"/>
            <a:r>
              <a:rPr lang="fi-FI" sz="1200" dirty="0">
                <a:cs typeface="Calibri"/>
              </a:rPr>
              <a:t>-huoltajaedustaja toi esiin, että olisi hyvä saada tieto miten jokin yhteisesti tiedotettu tilanne on lopulta hoitunut</a:t>
            </a:r>
          </a:p>
          <a:p>
            <a:pPr algn="ctr"/>
            <a:r>
              <a:rPr lang="fi-FI" sz="1200" dirty="0"/>
              <a:t>-poikkeusolot ovat aiheuttaneet paljon mietittävää siinä miten oppimisympäristö pidetään turvallisena: toivottavasti tästä päästään pian ns. normaaliin tilanteeseen</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Arviointialue 7: Oppimisen ja kasvun tuki</a:t>
            </a:r>
          </a:p>
        </p:txBody>
      </p:sp>
      <p:sp>
        <p:nvSpPr>
          <p:cNvPr id="7" name="Tekstikehys 6"/>
          <p:cNvSpPr txBox="1"/>
          <p:nvPr/>
        </p:nvSpPr>
        <p:spPr>
          <a:xfrm>
            <a:off x="571472" y="1643050"/>
            <a:ext cx="3929090" cy="4339650"/>
          </a:xfrm>
          <a:prstGeom prst="rect">
            <a:avLst/>
          </a:prstGeom>
          <a:gradFill>
            <a:gsLst>
              <a:gs pos="0">
                <a:srgbClr val="A2E725"/>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VAHVUUDET</a:t>
            </a:r>
          </a:p>
          <a:p>
            <a:pPr algn="ctr"/>
            <a:r>
              <a:rPr lang="fi-FI" sz="1200" dirty="0">
                <a:cs typeface="Calibri"/>
              </a:rPr>
              <a:t>-koulutuksiin on päässyt hyvin</a:t>
            </a:r>
          </a:p>
          <a:p>
            <a:pPr algn="ctr"/>
            <a:r>
              <a:rPr lang="fi-FI" sz="1200" dirty="0">
                <a:cs typeface="Calibri"/>
              </a:rPr>
              <a:t>-koulutusta on annettu liittyen kolmiportaiseen tukeen</a:t>
            </a:r>
          </a:p>
          <a:p>
            <a:pPr algn="ctr"/>
            <a:r>
              <a:rPr lang="fi-FI" sz="1200" dirty="0">
                <a:cs typeface="Calibri"/>
              </a:rPr>
              <a:t>-asiakirjojen täydentämiseen on saatavilla tukea/ malleja</a:t>
            </a:r>
          </a:p>
          <a:p>
            <a:pPr algn="ctr"/>
            <a:r>
              <a:rPr lang="fi-FI" sz="1200" dirty="0">
                <a:cs typeface="Calibri"/>
              </a:rPr>
              <a:t>-tukitoimet ovat suunniteltuja</a:t>
            </a:r>
          </a:p>
          <a:p>
            <a:pPr algn="ctr"/>
            <a:r>
              <a:rPr lang="fi-FI" sz="1200" dirty="0">
                <a:cs typeface="Calibri"/>
              </a:rPr>
              <a:t>-kouluruokailua arvioidaan ja kehitetään</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
        <p:nvSpPr>
          <p:cNvPr id="8" name="Tekstikehys 7"/>
          <p:cNvSpPr txBox="1"/>
          <p:nvPr/>
        </p:nvSpPr>
        <p:spPr>
          <a:xfrm>
            <a:off x="4786314" y="1643050"/>
            <a:ext cx="3929090" cy="3970318"/>
          </a:xfrm>
          <a:prstGeom prst="rect">
            <a:avLst/>
          </a:prstGeom>
          <a:gradFill>
            <a:gsLst>
              <a:gs pos="0">
                <a:srgbClr val="CC0000"/>
              </a:gs>
              <a:gs pos="50000">
                <a:schemeClr val="accent1">
                  <a:tint val="44500"/>
                  <a:satMod val="160000"/>
                </a:schemeClr>
              </a:gs>
              <a:gs pos="100000">
                <a:schemeClr val="accent1">
                  <a:tint val="23500"/>
                  <a:satMod val="160000"/>
                </a:schemeClr>
              </a:gs>
            </a:gsLst>
            <a:lin ang="5400000" scaled="0"/>
          </a:gradFill>
        </p:spPr>
        <p:txBody>
          <a:bodyPr wrap="square" rtlCol="0" anchor="t">
            <a:spAutoFit/>
          </a:bodyPr>
          <a:lstStyle/>
          <a:p>
            <a:pPr algn="ctr"/>
            <a:r>
              <a:rPr lang="fi-FI" sz="2400" dirty="0"/>
              <a:t>KEHITTÄMISKOHTEET</a:t>
            </a:r>
          </a:p>
          <a:p>
            <a:pPr algn="ctr"/>
            <a:r>
              <a:rPr lang="fi-FI" sz="1200" dirty="0"/>
              <a:t>-asiantuntijaryhmän voisi kutsua herkemmin kokoon kun oppilaasta herää huoli</a:t>
            </a:r>
          </a:p>
          <a:p>
            <a:pPr algn="ctr"/>
            <a:r>
              <a:rPr lang="fi-FI" sz="1200" dirty="0"/>
              <a:t>-tuen suunnitteluun on liian vähän aikaa</a:t>
            </a:r>
          </a:p>
          <a:p>
            <a:pPr algn="ctr"/>
            <a:r>
              <a:rPr lang="fi-FI" sz="1200" dirty="0"/>
              <a:t>-erityisopettajan resurssia on liian vähän suhteessa siihen, paljonko sitä tarvitaan</a:t>
            </a:r>
          </a:p>
          <a:p>
            <a:pPr algn="ctr"/>
            <a:r>
              <a:rPr lang="fi-FI" sz="1200" dirty="0"/>
              <a:t>- opettajat kaipaavat vielä lisääkin tukea kolmiportaisen tuen toteuttamiseen</a:t>
            </a:r>
          </a:p>
          <a:p>
            <a:pPr algn="ctr"/>
            <a:endParaRPr lang="fi-FI" sz="2400" dirty="0"/>
          </a:p>
          <a:p>
            <a:pPr algn="ctr"/>
            <a:endParaRPr lang="fi-FI" sz="2400" dirty="0"/>
          </a:p>
          <a:p>
            <a:pPr algn="ctr"/>
            <a:endParaRPr lang="fi-FI" sz="2400" dirty="0"/>
          </a:p>
          <a:p>
            <a:pPr algn="ctr"/>
            <a:endParaRPr lang="fi-FI" sz="2400" dirty="0"/>
          </a:p>
          <a:p>
            <a:pPr algn="ctr"/>
            <a:endParaRPr lang="fi-FI" sz="2400" dirty="0"/>
          </a:p>
          <a:p>
            <a:pPr algn="ctr"/>
            <a:endParaRPr lang="fi-FI" sz="2400" dirty="0"/>
          </a:p>
        </p:txBody>
      </p:sp>
    </p:spTree>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62DC660F982E94A989FACC3FEA29987" ma:contentTypeVersion="7" ma:contentTypeDescription="Create a new document." ma:contentTypeScope="" ma:versionID="12c94e2da54dcf9845c3c24396d0d492">
  <xsd:schema xmlns:xsd="http://www.w3.org/2001/XMLSchema" xmlns:xs="http://www.w3.org/2001/XMLSchema" xmlns:p="http://schemas.microsoft.com/office/2006/metadata/properties" xmlns:ns3="2fc90ef8-b936-4636-bfa9-31d76d9bfc56" xmlns:ns4="26787816-d91d-4e2e-8eb4-4ef8c2d3e01d" targetNamespace="http://schemas.microsoft.com/office/2006/metadata/properties" ma:root="true" ma:fieldsID="aca7edf866f0be054b4ca7a69cdded02" ns3:_="" ns4:_="">
    <xsd:import namespace="2fc90ef8-b936-4636-bfa9-31d76d9bfc56"/>
    <xsd:import namespace="26787816-d91d-4e2e-8eb4-4ef8c2d3e01d"/>
    <xsd:element name="properties">
      <xsd:complexType>
        <xsd:sequence>
          <xsd:element name="documentManagement">
            <xsd:complexType>
              <xsd:all>
                <xsd:element ref="ns3:SharedWithDetails" minOccurs="0"/>
                <xsd:element ref="ns3:SharingHintHash" minOccurs="0"/>
                <xsd:element ref="ns3:SharedWithUsers"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c90ef8-b936-4636-bfa9-31d76d9bfc56"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ingHintHash" ma:index="9" nillable="true" ma:displayName="Sharing Hint Hash" ma:description="" ma:hidden="true" ma:internalName="SharingHintHash" ma:readOnly="true">
      <xsd:simpleType>
        <xsd:restriction base="dms:Text"/>
      </xsd:simpleType>
    </xsd:element>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6787816-d91d-4e2e-8eb4-4ef8c2d3e01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DF212B-F03C-4E36-88DF-C06610E4C067}">
  <ds:schemaRefs>
    <ds:schemaRef ds:uri="http://schemas.microsoft.com/sharepoint/v3/contenttype/forms"/>
  </ds:schemaRefs>
</ds:datastoreItem>
</file>

<file path=customXml/itemProps2.xml><?xml version="1.0" encoding="utf-8"?>
<ds:datastoreItem xmlns:ds="http://schemas.openxmlformats.org/officeDocument/2006/customXml" ds:itemID="{25E59F08-A7DB-4286-9324-1723FB8DCBA9}">
  <ds:schemaRef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dcmitype/"/>
    <ds:schemaRef ds:uri="http://purl.org/dc/terms/"/>
    <ds:schemaRef ds:uri="http://www.w3.org/XML/1998/namespace"/>
    <ds:schemaRef ds:uri="http://schemas.microsoft.com/office/infopath/2007/PartnerControls"/>
    <ds:schemaRef ds:uri="26787816-d91d-4e2e-8eb4-4ef8c2d3e01d"/>
    <ds:schemaRef ds:uri="2fc90ef8-b936-4636-bfa9-31d76d9bfc56"/>
  </ds:schemaRefs>
</ds:datastoreItem>
</file>

<file path=customXml/itemProps3.xml><?xml version="1.0" encoding="utf-8"?>
<ds:datastoreItem xmlns:ds="http://schemas.openxmlformats.org/officeDocument/2006/customXml" ds:itemID="{DAA34909-7FF4-4B9B-93C8-1545080A68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c90ef8-b936-4636-bfa9-31d76d9bfc56"/>
    <ds:schemaRef ds:uri="26787816-d91d-4e2e-8eb4-4ef8c2d3e0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174</TotalTime>
  <Words>867</Words>
  <Application>Microsoft Office PowerPoint</Application>
  <PresentationFormat>Näytössä katseltava diaesitys (4:3)</PresentationFormat>
  <Paragraphs>279</Paragraphs>
  <Slides>15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15</vt:i4>
      </vt:variant>
    </vt:vector>
  </HeadingPairs>
  <TitlesOfParts>
    <vt:vector size="18" baseType="lpstr">
      <vt:lpstr>Arial</vt:lpstr>
      <vt:lpstr>Calibri</vt:lpstr>
      <vt:lpstr>Office-teema</vt:lpstr>
      <vt:lpstr>Pennalan koulu itsearviointiraportti lukuvuosi 2020-2021</vt:lpstr>
      <vt:lpstr>CAF-prosessin kuvaus</vt:lpstr>
      <vt:lpstr>Arviointialue 1: Henkilöstö </vt:lpstr>
      <vt:lpstr>Arviointialue 2: Opetus ja opetusjärjestelyt</vt:lpstr>
      <vt:lpstr>Arviointialue 3: Osallisuus ja vaikuttaminen</vt:lpstr>
      <vt:lpstr>Arviointialue 4: Kodin ja koulun yhteistyö</vt:lpstr>
      <vt:lpstr>Arviointialue 5: Oppimisympäristö</vt:lpstr>
      <vt:lpstr>Arviointialue 6: Oppimisympäristön turvallisuus</vt:lpstr>
      <vt:lpstr>Arviointialue 7: Oppimisen ja kasvun tuki</vt:lpstr>
      <vt:lpstr>Arviointialue 8: Opetussuunnitelman toteuttaminen</vt:lpstr>
      <vt:lpstr>Arviointialue 9: Arviointi</vt:lpstr>
      <vt:lpstr>Arviointialue 10: Johtaminen</vt:lpstr>
      <vt:lpstr>LUKUVUODELLE 2021-2022 keskeiset kehittämistavoitteet ovat</vt:lpstr>
      <vt:lpstr>Kehittämistoimenpiteet</vt:lpstr>
      <vt:lpstr>Toisen koulun opettajan havainnot CAF-päivän itsearvioinnin toteutuksesta (vertaisarviointi)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Koulun itsearviointiraportti</dc:title>
  <dc:creator>Silaste Samu</dc:creator>
  <cp:lastModifiedBy>Merja Salonen</cp:lastModifiedBy>
  <cp:revision>105</cp:revision>
  <dcterms:modified xsi:type="dcterms:W3CDTF">2021-04-22T16:00:59Z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0x010100262DC660F982E94A989FACC3FEA29987</vt:lpwstr>
  </property>
  <property fmtid="{D5CDD505-2E9C-101B-9397-08002B2CF9AE}" pid="3" name="AuthorIds_UIVersion_15360">
    <vt:lpwstr>15</vt:lpwstr>
  </property>
  <property fmtid="{D5CDD505-2E9C-101B-9397-08002B2CF9AE}" pid="4" name="AuthorIds_UIVersion_15872">
    <vt:lpwstr>15</vt:lpwstr>
  </property>
  <property fmtid="{D5CDD505-2E9C-101B-9397-08002B2CF9AE}" pid="5" name="AuthorIds_UIVersion_16384">
    <vt:lpwstr>15</vt:lpwstr>
  </property>
</Properties>
</file>