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2" r:id="rId4"/>
    <p:sldId id="260" r:id="rId5"/>
    <p:sldId id="263" r:id="rId6"/>
    <p:sldId id="259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60581" y="2677097"/>
            <a:ext cx="8361229" cy="2098226"/>
          </a:xfrm>
        </p:spPr>
        <p:txBody>
          <a:bodyPr/>
          <a:lstStyle/>
          <a:p>
            <a:r>
              <a:rPr lang="fi-FI" b="1" dirty="0" smtClean="0"/>
              <a:t>media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cxnSp>
        <p:nvCxnSpPr>
          <p:cNvPr id="5" name="Kaareva yhdysviiva 4"/>
          <p:cNvCxnSpPr/>
          <p:nvPr/>
        </p:nvCxnSpPr>
        <p:spPr>
          <a:xfrm rot="10800000" flipV="1">
            <a:off x="8062174" y="2409904"/>
            <a:ext cx="2059636" cy="1078562"/>
          </a:xfrm>
          <a:prstGeom prst="curvedConnector3">
            <a:avLst/>
          </a:prstGeom>
          <a:ln w="57150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29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Media-sanan etymologiaa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Alkujaan</a:t>
            </a:r>
          </a:p>
          <a:p>
            <a:pPr lvl="1"/>
            <a:r>
              <a:rPr lang="fi-FI" i="0" dirty="0">
                <a:latin typeface="Palatino Linotype" panose="02040502050505030304" pitchFamily="18" charset="0"/>
              </a:rPr>
              <a:t>l</a:t>
            </a:r>
            <a:r>
              <a:rPr lang="fi-FI" i="0" dirty="0" smtClean="0">
                <a:latin typeface="Palatino Linotype" panose="02040502050505030304" pitchFamily="18" charset="0"/>
              </a:rPr>
              <a:t>atinan kielen sana </a:t>
            </a:r>
            <a:r>
              <a:rPr lang="fi-FI" b="1" dirty="0" smtClean="0">
                <a:latin typeface="Palatino Linotype" panose="02040502050505030304" pitchFamily="18" charset="0"/>
              </a:rPr>
              <a:t>medium</a:t>
            </a:r>
            <a:r>
              <a:rPr lang="fi-FI" i="0" dirty="0" smtClean="0">
                <a:latin typeface="Palatino Linotype" panose="02040502050505030304" pitchFamily="18" charset="0"/>
              </a:rPr>
              <a:t> ´keskiväli, julkisuus, yhteishyvä, julkinen tie´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fi-FI" sz="2000" b="1" dirty="0">
                <a:latin typeface="Palatino Linotype" panose="02040502050505030304" pitchFamily="18" charset="0"/>
              </a:rPr>
              <a:t>media</a:t>
            </a:r>
            <a:r>
              <a:rPr lang="fi-FI" sz="2000" i="0" dirty="0">
                <a:latin typeface="Palatino Linotype" panose="02040502050505030304" pitchFamily="18" charset="0"/>
              </a:rPr>
              <a:t> (monikkomuoto) ´väliaine, </a:t>
            </a:r>
            <a:r>
              <a:rPr lang="fi-FI" sz="2000" i="0" dirty="0" smtClean="0">
                <a:latin typeface="Palatino Linotype" panose="02040502050505030304" pitchFamily="18" charset="0"/>
              </a:rPr>
              <a:t>välittäjä, viestintäkanava´</a:t>
            </a:r>
            <a:endParaRPr lang="fi-FI" sz="2000" i="0" dirty="0">
              <a:latin typeface="Palatino Linotype" panose="0204050205050503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i-FI" i="0" dirty="0" smtClean="0"/>
          </a:p>
          <a:p>
            <a:pPr lvl="0">
              <a:lnSpc>
                <a:spcPct val="104000"/>
              </a:lnSpc>
            </a:pPr>
            <a:r>
              <a:rPr lang="fi-FI" sz="2400" dirty="0"/>
              <a:t>Myöhemmin</a:t>
            </a:r>
          </a:p>
          <a:p>
            <a:pPr lvl="1"/>
            <a:r>
              <a:rPr lang="fi-FI" i="0" dirty="0">
                <a:latin typeface="Palatino Linotype" panose="02040502050505030304" pitchFamily="18" charset="0"/>
              </a:rPr>
              <a:t>joukkotiedotusvälineet eli massamedia</a:t>
            </a:r>
          </a:p>
          <a:p>
            <a:pPr marL="530352" lvl="1" indent="0">
              <a:buNone/>
            </a:pPr>
            <a:endParaRPr lang="fi-FI" i="0" dirty="0"/>
          </a:p>
          <a:p>
            <a:pPr>
              <a:lnSpc>
                <a:spcPct val="114000"/>
              </a:lnSpc>
            </a:pPr>
            <a:r>
              <a:rPr lang="fi-FI" sz="2400" dirty="0"/>
              <a:t>Nykyisin</a:t>
            </a:r>
            <a:endParaRPr lang="fi-FI" sz="2400" dirty="0"/>
          </a:p>
          <a:p>
            <a:pPr lvl="1"/>
            <a:r>
              <a:rPr lang="fi-FI" i="0" dirty="0">
                <a:latin typeface="Palatino Linotype" panose="02040502050505030304" pitchFamily="18" charset="0"/>
              </a:rPr>
              <a:t>massamedia JA </a:t>
            </a:r>
            <a:r>
              <a:rPr lang="fi-FI" i="0" dirty="0">
                <a:latin typeface="Palatino Linotype" panose="02040502050505030304" pitchFamily="18" charset="0"/>
              </a:rPr>
              <a:t>sosiaalinen </a:t>
            </a:r>
            <a:r>
              <a:rPr lang="fi-FI" i="0" dirty="0">
                <a:latin typeface="Palatino Linotype" panose="02040502050505030304" pitchFamily="18" charset="0"/>
              </a:rPr>
              <a:t>media sekä </a:t>
            </a:r>
            <a:r>
              <a:rPr lang="fi-FI" i="0" dirty="0">
                <a:latin typeface="Palatino Linotype" panose="02040502050505030304" pitchFamily="18" charset="0"/>
              </a:rPr>
              <a:t>viestinnän kenttä yleensä</a:t>
            </a:r>
          </a:p>
          <a:p>
            <a:pPr lvl="1"/>
            <a:endParaRPr lang="fi-FI" i="0" dirty="0"/>
          </a:p>
          <a:p>
            <a:pPr marL="2816352" lvl="6" indent="0">
              <a:buNone/>
            </a:pPr>
            <a:endParaRPr lang="fi-FI" dirty="0" smtClean="0"/>
          </a:p>
        </p:txBody>
      </p:sp>
      <p:cxnSp>
        <p:nvCxnSpPr>
          <p:cNvPr id="4" name="Kaareva yhdysviiva 3"/>
          <p:cNvCxnSpPr/>
          <p:nvPr/>
        </p:nvCxnSpPr>
        <p:spPr>
          <a:xfrm rot="10800000" flipV="1">
            <a:off x="9388700" y="889469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47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kaikki voi viestiessä mennä pieleen?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Tekniikka pettää.</a:t>
            </a:r>
          </a:p>
          <a:p>
            <a:r>
              <a:rPr lang="fi-FI" dirty="0" smtClean="0"/>
              <a:t>Sosiaaliset taidot eivät riitä.</a:t>
            </a:r>
          </a:p>
          <a:p>
            <a:r>
              <a:rPr lang="fi-FI" dirty="0" smtClean="0"/>
              <a:t>Kielitaito puuttuu.</a:t>
            </a:r>
          </a:p>
          <a:p>
            <a:r>
              <a:rPr lang="fi-FI" dirty="0" smtClean="0"/>
              <a:t>Väärät sanavalinnat sotkevat.</a:t>
            </a:r>
          </a:p>
          <a:p>
            <a:r>
              <a:rPr lang="fi-FI" dirty="0" smtClean="0"/>
              <a:t>Ulkomuoto häiritsee.</a:t>
            </a:r>
          </a:p>
          <a:p>
            <a:r>
              <a:rPr lang="fi-FI" dirty="0" smtClean="0"/>
              <a:t>Taustahäly sotkee viestin.</a:t>
            </a:r>
          </a:p>
          <a:p>
            <a:r>
              <a:rPr lang="fi-FI" smtClean="0"/>
              <a:t>Jne.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cxnSp>
        <p:nvCxnSpPr>
          <p:cNvPr id="4" name="Kaareva yhdysviiva 3"/>
          <p:cNvCxnSpPr/>
          <p:nvPr/>
        </p:nvCxnSpPr>
        <p:spPr>
          <a:xfrm rot="10800000" flipV="1">
            <a:off x="3023807" y="2286000"/>
            <a:ext cx="6296785" cy="3140890"/>
          </a:xfrm>
          <a:prstGeom prst="curvedConnector3">
            <a:avLst/>
          </a:prstGeom>
          <a:ln w="76200">
            <a:solidFill>
              <a:srgbClr val="FF0000"/>
            </a:solidFill>
            <a:prstDash val="sysDash"/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40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Viestintävälineitä </a:t>
            </a:r>
            <a:br>
              <a:rPr lang="fi-FI" b="1" dirty="0" smtClean="0"/>
            </a:br>
            <a:r>
              <a:rPr lang="fi-FI" b="1" dirty="0" smtClean="0"/>
              <a:t>aikojen mittaan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401104"/>
            <a:ext cx="9601200" cy="392269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Julkinen kokoontuminen ja julkiset kuulutukset</a:t>
            </a:r>
          </a:p>
          <a:p>
            <a:r>
              <a:rPr lang="fi-FI" dirty="0" smtClean="0"/>
              <a:t>Kirjoitustaito</a:t>
            </a:r>
          </a:p>
          <a:p>
            <a:r>
              <a:rPr lang="fi-FI" dirty="0" smtClean="0"/>
              <a:t>Kirkko</a:t>
            </a:r>
          </a:p>
          <a:p>
            <a:r>
              <a:rPr lang="fi-FI" dirty="0" smtClean="0"/>
              <a:t>Kirjapainotaito</a:t>
            </a:r>
          </a:p>
          <a:p>
            <a:r>
              <a:rPr lang="fi-FI" dirty="0" smtClean="0"/>
              <a:t>Lehdistö (Journalismi)</a:t>
            </a:r>
          </a:p>
          <a:p>
            <a:r>
              <a:rPr lang="fi-FI" dirty="0" smtClean="0"/>
              <a:t>Lennätin</a:t>
            </a:r>
          </a:p>
          <a:p>
            <a:r>
              <a:rPr lang="fi-FI" dirty="0" smtClean="0"/>
              <a:t>Radio</a:t>
            </a:r>
          </a:p>
          <a:p>
            <a:r>
              <a:rPr lang="fi-FI" dirty="0" smtClean="0"/>
              <a:t>Elokuvat</a:t>
            </a:r>
          </a:p>
          <a:p>
            <a:r>
              <a:rPr lang="fi-FI" dirty="0" smtClean="0"/>
              <a:t>Televisio</a:t>
            </a:r>
          </a:p>
          <a:p>
            <a:r>
              <a:rPr lang="fi-FI" dirty="0" smtClean="0"/>
              <a:t>Internet</a:t>
            </a:r>
          </a:p>
          <a:p>
            <a:endParaRPr lang="fi-FI" dirty="0"/>
          </a:p>
        </p:txBody>
      </p:sp>
      <p:cxnSp>
        <p:nvCxnSpPr>
          <p:cNvPr id="4" name="Kaareva yhdysviiva 3"/>
          <p:cNvCxnSpPr/>
          <p:nvPr/>
        </p:nvCxnSpPr>
        <p:spPr>
          <a:xfrm rot="10800000" flipV="1">
            <a:off x="9389683" y="874154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10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Mitä medioita itse käytät?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cxnSp>
        <p:nvCxnSpPr>
          <p:cNvPr id="4" name="Kaareva yhdysviiva 3"/>
          <p:cNvCxnSpPr/>
          <p:nvPr/>
        </p:nvCxnSpPr>
        <p:spPr>
          <a:xfrm rot="5400000" flipV="1">
            <a:off x="7448281" y="2681758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Kaareva yhdysviiva 4"/>
          <p:cNvCxnSpPr/>
          <p:nvPr/>
        </p:nvCxnSpPr>
        <p:spPr>
          <a:xfrm rot="10800000" flipV="1">
            <a:off x="8581935" y="3929712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Kaareva yhdysviiva 5"/>
          <p:cNvCxnSpPr/>
          <p:nvPr/>
        </p:nvCxnSpPr>
        <p:spPr>
          <a:xfrm rot="10800000" flipV="1">
            <a:off x="4726949" y="2801692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Kaareva yhdysviiva 6"/>
          <p:cNvCxnSpPr/>
          <p:nvPr/>
        </p:nvCxnSpPr>
        <p:spPr>
          <a:xfrm rot="10800000">
            <a:off x="2222590" y="3443490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aareva yhdysviiva 7"/>
          <p:cNvCxnSpPr/>
          <p:nvPr/>
        </p:nvCxnSpPr>
        <p:spPr>
          <a:xfrm rot="10800000" flipH="1" flipV="1">
            <a:off x="5981074" y="4677715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3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Massamedia eli joukkotiedotusvälineet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Sanomalehdistö</a:t>
            </a:r>
          </a:p>
          <a:p>
            <a:r>
              <a:rPr lang="fi-FI" dirty="0" smtClean="0"/>
              <a:t>Radio</a:t>
            </a:r>
          </a:p>
          <a:p>
            <a:r>
              <a:rPr lang="fi-FI" dirty="0" smtClean="0"/>
              <a:t>Televisio</a:t>
            </a:r>
          </a:p>
          <a:p>
            <a:r>
              <a:rPr lang="fi-FI" dirty="0" smtClean="0"/>
              <a:t>Internet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Julkisesti rahoitettu media ~ Kaupallinen media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cxnSp>
        <p:nvCxnSpPr>
          <p:cNvPr id="4" name="Kaareva yhdysviiva 3"/>
          <p:cNvCxnSpPr/>
          <p:nvPr/>
        </p:nvCxnSpPr>
        <p:spPr>
          <a:xfrm rot="10800000" flipV="1">
            <a:off x="9388700" y="889469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Sosiaalinen media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Joukko Internet-sovelluksia</a:t>
            </a:r>
          </a:p>
          <a:p>
            <a:r>
              <a:rPr lang="fi-FI" dirty="0" smtClean="0"/>
              <a:t>Käyttäjien itsensä tuottamaa sisältöä, joilla ylläpidetään ihmisten välisiä suhteita (”Vertaismedia, kansalaisjournalismi”)</a:t>
            </a:r>
          </a:p>
          <a:p>
            <a:r>
              <a:rPr lang="fi-FI" dirty="0" smtClean="0"/>
              <a:t>Vuorovaikutteista</a:t>
            </a:r>
          </a:p>
          <a:p>
            <a:r>
              <a:rPr lang="fi-FI" dirty="0" smtClean="0"/>
              <a:t>Matala julkaisukynnys</a:t>
            </a:r>
          </a:p>
          <a:p>
            <a:r>
              <a:rPr lang="fi-FI" dirty="0" smtClean="0"/>
              <a:t>Jakamiskulttuuri</a:t>
            </a:r>
          </a:p>
          <a:p>
            <a:r>
              <a:rPr lang="fi-FI" dirty="0" smtClean="0"/>
              <a:t>Ei ennakkovalvontaa</a:t>
            </a:r>
          </a:p>
          <a:p>
            <a:r>
              <a:rPr lang="fi-FI" dirty="0" smtClean="0"/>
              <a:t>Markkinointikanava &gt;&gt;&gt;&gt; Ilmaisuus &gt;&gt;&gt;&gt;”Käyttäjä on myytävä tuote.”</a:t>
            </a:r>
          </a:p>
          <a:p>
            <a:pPr lvl="5"/>
            <a:r>
              <a:rPr lang="fi-FI" i="0" dirty="0" smtClean="0"/>
              <a:t>Algoritmit keräävät tietoja käyttäjästä ja myyvät eteenpäin markkinoijille.</a:t>
            </a:r>
          </a:p>
          <a:p>
            <a:endParaRPr lang="fi-FI" dirty="0"/>
          </a:p>
        </p:txBody>
      </p:sp>
      <p:cxnSp>
        <p:nvCxnSpPr>
          <p:cNvPr id="4" name="Kaareva yhdysviiva 3"/>
          <p:cNvCxnSpPr/>
          <p:nvPr/>
        </p:nvCxnSpPr>
        <p:spPr>
          <a:xfrm rot="10800000" flipV="1">
            <a:off x="9388700" y="889469"/>
            <a:ext cx="1467207" cy="800100"/>
          </a:xfrm>
          <a:prstGeom prst="curved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25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Somekuplat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Vuokaaviosymboli: Liitin 4"/>
          <p:cNvSpPr/>
          <p:nvPr/>
        </p:nvSpPr>
        <p:spPr>
          <a:xfrm>
            <a:off x="6172200" y="685799"/>
            <a:ext cx="3036194" cy="3989231"/>
          </a:xfrm>
          <a:prstGeom prst="flowChartConnector">
            <a:avLst/>
          </a:prstGeom>
          <a:ln>
            <a:solidFill>
              <a:srgbClr val="FFFF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Vuokaaviosymboli: Liitin 5"/>
          <p:cNvSpPr/>
          <p:nvPr/>
        </p:nvSpPr>
        <p:spPr>
          <a:xfrm>
            <a:off x="4067578" y="1777284"/>
            <a:ext cx="457200" cy="457200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uokaaviosymboli: Liitin 6"/>
          <p:cNvSpPr/>
          <p:nvPr/>
        </p:nvSpPr>
        <p:spPr>
          <a:xfrm>
            <a:off x="8114764" y="3571741"/>
            <a:ext cx="2592946" cy="2116428"/>
          </a:xfrm>
          <a:prstGeom prst="flowChartConnector">
            <a:avLst/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Vuokaaviosymboli: Liitin 7"/>
          <p:cNvSpPr/>
          <p:nvPr/>
        </p:nvSpPr>
        <p:spPr>
          <a:xfrm>
            <a:off x="9614080" y="309093"/>
            <a:ext cx="2208726" cy="2013397"/>
          </a:xfrm>
          <a:prstGeom prst="flowChartConnector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Vuokaaviosymboli: Liitin 8"/>
          <p:cNvSpPr/>
          <p:nvPr/>
        </p:nvSpPr>
        <p:spPr>
          <a:xfrm>
            <a:off x="914399" y="2859110"/>
            <a:ext cx="3992451" cy="3541690"/>
          </a:xfrm>
          <a:prstGeom prst="flowChartConnector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8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130</TotalTime>
  <Words>153</Words>
  <Application>Microsoft Office PowerPoint</Application>
  <PresentationFormat>Laajakuva</PresentationFormat>
  <Paragraphs>49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Franklin Gothic Book</vt:lpstr>
      <vt:lpstr>Palatino Linotype</vt:lpstr>
      <vt:lpstr>Wingdings</vt:lpstr>
      <vt:lpstr>Crop</vt:lpstr>
      <vt:lpstr>media </vt:lpstr>
      <vt:lpstr>Media-sanan etymologiaa</vt:lpstr>
      <vt:lpstr>Mikä kaikki voi viestiessä mennä pieleen?</vt:lpstr>
      <vt:lpstr>Viestintävälineitä  aikojen mittaan</vt:lpstr>
      <vt:lpstr>Mitä medioita itse käytät?</vt:lpstr>
      <vt:lpstr>Massamedia eli joukkotiedotusvälineet</vt:lpstr>
      <vt:lpstr>Sosiaalinen media</vt:lpstr>
      <vt:lpstr>Somekuplat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</dc:title>
  <dc:creator>Jaana</dc:creator>
  <cp:lastModifiedBy>Jaana</cp:lastModifiedBy>
  <cp:revision>14</cp:revision>
  <dcterms:created xsi:type="dcterms:W3CDTF">2020-08-12T05:41:56Z</dcterms:created>
  <dcterms:modified xsi:type="dcterms:W3CDTF">2020-08-12T07:52:35Z</dcterms:modified>
</cp:coreProperties>
</file>