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F548-6C5E-41E2-A5A3-E2E98E892E40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A100-64CA-4A61-8FE3-DBD0009EDA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14B1-78A4-48F1-A782-FA262C7F280C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C003-F468-42B5-84D0-BE4AB96170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2438-3EDC-4C23-8542-44C52537583E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3005-DD77-465C-A97E-6C53588EAB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838D-DF0C-4F12-BD9D-231C15485142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4044-D631-448B-94F3-6DFE99CE5A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D924-AF1A-47DF-9F7A-A15FBB24B8F2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695-37A9-4E72-B26A-F82DD82FBC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D3C7-1261-4AA6-BB3C-25DE665FDEFC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6B87-615D-44AD-8A7F-6A46693A47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0492-950B-4AE4-B9DC-78B58354FC50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5C98-6920-4BF1-9623-BB770337FC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D611-3C58-4F87-975D-82CA4699970B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FAC2-F69D-4FBD-88B0-E6010A5A86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ABC7-A25B-4AC1-B0EF-FCD379BB3CAF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2765-BD7F-438B-A875-0C1B99B98E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004E-136D-4310-AC3C-208037777026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9809-5140-4F61-A4B3-A169810871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6EF4-1927-4595-ADBD-1409AF450864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Platshållare för bild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7450-A99D-439E-BA4A-7DF05AD638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27" name="Platshållare för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D6D5C-38B1-4FAE-A01E-F32B29A97E95}" type="datetimeFigureOut">
              <a:rPr lang="fi-FI"/>
              <a:pPr>
                <a:defRPr/>
              </a:pPr>
              <a:t>11.8.2015</a:t>
            </a:fld>
            <a:endParaRPr lang="fi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73853-8B30-4BBD-BC27-FACC3C89A7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9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6600" dirty="0" smtClean="0"/>
              <a:t>Vet </a:t>
            </a:r>
            <a:r>
              <a:rPr lang="fi-FI" sz="6600" dirty="0" smtClean="0"/>
              <a:t>du…</a:t>
            </a:r>
            <a:endParaRPr lang="fi-FI" sz="6600" dirty="0"/>
          </a:p>
        </p:txBody>
      </p:sp>
      <p:sp>
        <p:nvSpPr>
          <p:cNvPr id="3075" name="Underrubrik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3076" name="Bildobjekt 3" descr="1111aaaaaa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429000"/>
            <a:ext cx="45354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9.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7" name="Platshållare för bild 6" descr="53vanam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88" r="1288"/>
          <a:stretch>
            <a:fillRect/>
          </a:stretch>
        </p:blipFill>
        <p:spPr/>
      </p:pic>
      <p:sp>
        <p:nvSpPr>
          <p:cNvPr id="12292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10. </a:t>
            </a:r>
            <a:r>
              <a:rPr lang="sv-SE" dirty="0" smtClean="0"/>
              <a:t>Hur stor del av Finlands yta är täckt av skog?</a:t>
            </a:r>
            <a:br>
              <a:rPr lang="sv-SE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A) 90 %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B) 55 %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C) 75 %</a:t>
            </a:r>
            <a:endParaRPr lang="fi-FI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11.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22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28" b="1828"/>
          <a:stretch>
            <a:fillRect/>
          </a:stretch>
        </p:blipFill>
        <p:spPr/>
      </p:pic>
      <p:sp>
        <p:nvSpPr>
          <p:cNvPr id="14340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12. </a:t>
            </a:r>
            <a:r>
              <a:rPr lang="sv-SE" dirty="0" smtClean="0"/>
              <a:t>Blåbär får man…</a:t>
            </a:r>
            <a:br>
              <a:rPr lang="sv-SE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a) </a:t>
            </a:r>
            <a:r>
              <a:rPr lang="sv-SE" dirty="0" smtClean="0"/>
              <a:t>..plocka fritt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b) ..plocka med tillstånd från markägaren.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c) ..inte plocka </a:t>
            </a:r>
            <a:endParaRPr lang="sv-SE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13. </a:t>
            </a:r>
            <a:r>
              <a:rPr lang="sv-SE" dirty="0" smtClean="0"/>
              <a:t>På torra och karga platser växer…</a:t>
            </a:r>
            <a:br>
              <a:rPr lang="sv-SE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a) asp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b) </a:t>
            </a:r>
            <a:r>
              <a:rPr lang="fi-FI" sz="2800" dirty="0" err="1" smtClean="0"/>
              <a:t>al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c) </a:t>
            </a:r>
            <a:r>
              <a:rPr lang="fi-FI" sz="2800" dirty="0" err="1" smtClean="0"/>
              <a:t>tall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d) </a:t>
            </a:r>
            <a:r>
              <a:rPr lang="fi-FI" sz="2800" dirty="0" err="1" smtClean="0"/>
              <a:t>björk</a:t>
            </a:r>
            <a:endParaRPr lang="fi-FI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14. </a:t>
            </a:r>
            <a:r>
              <a:rPr lang="fi-FI" dirty="0" err="1" smtClean="0"/>
              <a:t>Blåsippor</a:t>
            </a:r>
            <a:r>
              <a:rPr lang="fi-FI" dirty="0" smtClean="0"/>
              <a:t>…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a) ..</a:t>
            </a:r>
            <a:r>
              <a:rPr lang="fi-FI" sz="2800" dirty="0" err="1" smtClean="0"/>
              <a:t>får</a:t>
            </a:r>
            <a:r>
              <a:rPr lang="fi-FI" sz="2800" dirty="0" smtClean="0"/>
              <a:t> </a:t>
            </a:r>
            <a:r>
              <a:rPr lang="fi-FI" sz="2800" dirty="0" err="1" smtClean="0"/>
              <a:t>man</a:t>
            </a:r>
            <a:r>
              <a:rPr lang="fi-FI" sz="2800" dirty="0" smtClean="0"/>
              <a:t> </a:t>
            </a:r>
            <a:r>
              <a:rPr lang="fi-FI" sz="2800" dirty="0" err="1" smtClean="0"/>
              <a:t>plocka</a:t>
            </a:r>
            <a:r>
              <a:rPr lang="fi-FI" sz="2800" dirty="0" smtClean="0"/>
              <a:t> </a:t>
            </a:r>
            <a:r>
              <a:rPr lang="fi-FI" sz="2800" dirty="0" err="1" smtClean="0"/>
              <a:t>och</a:t>
            </a:r>
            <a:r>
              <a:rPr lang="fi-FI" sz="2800" dirty="0" smtClean="0"/>
              <a:t> </a:t>
            </a:r>
            <a:r>
              <a:rPr lang="fi-FI" sz="2800" dirty="0" err="1" smtClean="0"/>
              <a:t>sälja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b) ..</a:t>
            </a:r>
            <a:r>
              <a:rPr lang="fi-FI" sz="2800" dirty="0" err="1" smtClean="0"/>
              <a:t>får</a:t>
            </a:r>
            <a:r>
              <a:rPr lang="fi-FI" sz="2800" dirty="0" smtClean="0"/>
              <a:t> </a:t>
            </a:r>
            <a:r>
              <a:rPr lang="fi-FI" sz="2800" dirty="0" err="1" smtClean="0"/>
              <a:t>man</a:t>
            </a:r>
            <a:r>
              <a:rPr lang="fi-FI" sz="2800" dirty="0" smtClean="0"/>
              <a:t> </a:t>
            </a:r>
            <a:r>
              <a:rPr lang="fi-FI" sz="2800" dirty="0" err="1" smtClean="0"/>
              <a:t>plocka</a:t>
            </a:r>
            <a:r>
              <a:rPr lang="fi-FI" sz="2800" dirty="0" smtClean="0"/>
              <a:t> </a:t>
            </a:r>
            <a:r>
              <a:rPr lang="fi-FI" sz="2800" dirty="0" err="1" smtClean="0"/>
              <a:t>men</a:t>
            </a:r>
            <a:r>
              <a:rPr lang="fi-FI" sz="2800" dirty="0" smtClean="0"/>
              <a:t> </a:t>
            </a:r>
            <a:r>
              <a:rPr lang="fi-FI" sz="2800" dirty="0" err="1" smtClean="0"/>
              <a:t>inte</a:t>
            </a:r>
            <a:r>
              <a:rPr lang="fi-FI" sz="2800" dirty="0" smtClean="0"/>
              <a:t> </a:t>
            </a:r>
            <a:r>
              <a:rPr lang="fi-FI" sz="2800" dirty="0" err="1" smtClean="0"/>
              <a:t>sälja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c) ..</a:t>
            </a:r>
            <a:r>
              <a:rPr lang="fi-FI" sz="2800" dirty="0" err="1" smtClean="0"/>
              <a:t>får</a:t>
            </a:r>
            <a:r>
              <a:rPr lang="fi-FI" sz="2800" dirty="0" smtClean="0"/>
              <a:t> </a:t>
            </a:r>
            <a:r>
              <a:rPr lang="fi-FI" sz="2800" dirty="0" err="1" smtClean="0"/>
              <a:t>man</a:t>
            </a:r>
            <a:r>
              <a:rPr lang="fi-FI" sz="2800" dirty="0" smtClean="0"/>
              <a:t> </a:t>
            </a:r>
            <a:r>
              <a:rPr lang="fi-FI" sz="2800" dirty="0" err="1" smtClean="0"/>
              <a:t>varken</a:t>
            </a:r>
            <a:r>
              <a:rPr lang="fi-FI" sz="2800" dirty="0" smtClean="0"/>
              <a:t> </a:t>
            </a:r>
            <a:r>
              <a:rPr lang="fi-FI" sz="2800" dirty="0" err="1" smtClean="0"/>
              <a:t>plocka</a:t>
            </a:r>
            <a:r>
              <a:rPr lang="fi-FI" sz="2800" dirty="0" smtClean="0"/>
              <a:t> </a:t>
            </a:r>
            <a:r>
              <a:rPr lang="fi-FI" sz="2800" dirty="0" err="1" smtClean="0"/>
              <a:t>eller</a:t>
            </a:r>
            <a:r>
              <a:rPr lang="fi-FI" sz="2800" dirty="0" smtClean="0"/>
              <a:t> </a:t>
            </a:r>
            <a:r>
              <a:rPr lang="fi-FI" sz="2800" dirty="0" err="1" smtClean="0"/>
              <a:t>sälja</a:t>
            </a:r>
            <a:endParaRPr lang="fi-FI" dirty="0"/>
          </a:p>
        </p:txBody>
      </p:sp>
      <p:pic>
        <p:nvPicPr>
          <p:cNvPr id="17411" name="Bildobjekt 2" descr="sinivuokko+444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92150"/>
            <a:ext cx="1626270" cy="20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3600" dirty="0" smtClean="0"/>
              <a:t>15. </a:t>
            </a:r>
            <a:r>
              <a:rPr lang="sv-SE" sz="3600" dirty="0" smtClean="0"/>
              <a:t>Var finns Finlands största gran och hur hög är den?</a:t>
            </a:r>
            <a:br>
              <a:rPr lang="sv-SE" sz="3600" dirty="0" smtClean="0"/>
            </a:b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</p:txBody>
      </p:sp>
      <p:pic>
        <p:nvPicPr>
          <p:cNvPr id="18436" name="Picture 4" descr="http://www.jyvaskyla.fi/instancedata/prime_product_julkaisu/jyvaskyla/embeds/jyvaskylawwwstructure/2240bdb6de70450f5cc51e09611ba3e37768f8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3" y="2060848"/>
            <a:ext cx="3061226" cy="4081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6" descr="karpassien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180816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dirty="0" smtClean="0"/>
              <a:t>16. </a:t>
            </a:r>
            <a:r>
              <a:rPr lang="sv-SE" dirty="0" smtClean="0"/>
              <a:t>Vilka av följande svampar är 			giftiga? </a:t>
            </a:r>
            <a:br>
              <a:rPr lang="sv-SE" dirty="0" smtClean="0"/>
            </a:br>
            <a:r>
              <a:rPr lang="sv-SE" dirty="0" smtClean="0"/>
              <a:t>a)			b) 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c) 			d)			e) 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9460" name="Bildobjekt 7" descr="Tatti_136672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143125"/>
            <a:ext cx="24479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Bildobjekt 8" descr="kantarell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365625"/>
            <a:ext cx="1651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Bildobjekt 9" descr="220PX-~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005263"/>
            <a:ext cx="16843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Bildobjekt 10" descr="amanita_virosa(koukichi_maruyama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005263"/>
            <a:ext cx="15319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17.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rovfågel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>
          <a:xfrm>
            <a:off x="1331640" y="1524921"/>
            <a:ext cx="6408712" cy="4628514"/>
          </a:xfrm>
        </p:spPr>
      </p:pic>
      <p:sp>
        <p:nvSpPr>
          <p:cNvPr id="20484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18. </a:t>
            </a:r>
            <a:r>
              <a:rPr lang="fi-FI" sz="3600" dirty="0" err="1" smtClean="0"/>
              <a:t>Vilket</a:t>
            </a:r>
            <a:r>
              <a:rPr lang="fi-FI" sz="3600" dirty="0" smtClean="0"/>
              <a:t> </a:t>
            </a:r>
            <a:r>
              <a:rPr lang="fi-FI" sz="3600" dirty="0" err="1" smtClean="0"/>
              <a:t>bär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5" name="Platshållare för bild 4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81" b="3281"/>
          <a:stretch>
            <a:fillRect/>
          </a:stretch>
        </p:blipFill>
        <p:spPr>
          <a:xfrm>
            <a:off x="1403648" y="1420909"/>
            <a:ext cx="6480720" cy="4680520"/>
          </a:xfrm>
        </p:spPr>
      </p:pic>
      <p:sp>
        <p:nvSpPr>
          <p:cNvPr id="21508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1. </a:t>
            </a:r>
            <a:r>
              <a:rPr lang="sv-SE" sz="3600" dirty="0" smtClean="0"/>
              <a:t>Vilket </a:t>
            </a:r>
            <a:r>
              <a:rPr lang="fi-FI" sz="3600" dirty="0" err="1" smtClean="0"/>
              <a:t>bär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10" name="Platshållare för bild 9" descr="puolukka_siz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100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sv-SE" sz="6600" dirty="0" smtClean="0"/>
              <a:t>FACIT</a:t>
            </a:r>
            <a:endParaRPr lang="sv-SE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1. </a:t>
            </a:r>
            <a:r>
              <a:rPr lang="sv-SE" sz="3600" dirty="0" smtClean="0"/>
              <a:t>Vilket </a:t>
            </a:r>
            <a:r>
              <a:rPr lang="fi-FI" sz="3600" dirty="0" err="1" smtClean="0"/>
              <a:t>bär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10" name="Platshållare för bild 9" descr="puolukka_siz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100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FF0000"/>
                </a:solidFill>
              </a:rPr>
              <a:t>Lingon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2. </a:t>
            </a:r>
            <a:r>
              <a:rPr lang="sv-SE" dirty="0" smtClean="0"/>
              <a:t>Till vilket avrinningsområde hör din hemtrakts vattendrag?</a:t>
            </a:r>
            <a:br>
              <a:rPr lang="sv-SE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A) </a:t>
            </a:r>
            <a:r>
              <a:rPr lang="fi-FI" sz="2800" dirty="0" err="1" smtClean="0"/>
              <a:t>Kume</a:t>
            </a:r>
            <a:r>
              <a:rPr lang="fi-FI" sz="2800" dirty="0" smtClean="0"/>
              <a:t> </a:t>
            </a:r>
            <a:r>
              <a:rPr lang="fi-FI" sz="2800" dirty="0" err="1" smtClean="0"/>
              <a:t>älv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>
                <a:solidFill>
                  <a:srgbClr val="FF0000"/>
                </a:solidFill>
              </a:rPr>
              <a:t>B) Kymmene </a:t>
            </a:r>
            <a:r>
              <a:rPr lang="fi-FI" sz="2800" dirty="0" err="1" smtClean="0">
                <a:solidFill>
                  <a:srgbClr val="FF0000"/>
                </a:solidFill>
              </a:rPr>
              <a:t>älv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C) </a:t>
            </a:r>
            <a:r>
              <a:rPr lang="fi-FI" sz="2800" dirty="0" err="1" smtClean="0"/>
              <a:t>Ule</a:t>
            </a:r>
            <a:r>
              <a:rPr lang="fi-FI" sz="2800" dirty="0" smtClean="0"/>
              <a:t> </a:t>
            </a:r>
            <a:r>
              <a:rPr lang="fi-FI" sz="2800" dirty="0" err="1" smtClean="0"/>
              <a:t>älv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endParaRPr lang="fi-FI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3.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sp>
        <p:nvSpPr>
          <p:cNvPr id="6148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400" dirty="0" err="1" smtClean="0">
                <a:solidFill>
                  <a:srgbClr val="FF0000"/>
                </a:solidFill>
              </a:rPr>
              <a:t>Näckros</a:t>
            </a:r>
            <a:endParaRPr lang="fi-FI" sz="2400" dirty="0" smtClean="0">
              <a:solidFill>
                <a:srgbClr val="FF0000"/>
              </a:solidFill>
            </a:endParaRPr>
          </a:p>
        </p:txBody>
      </p:sp>
      <p:pic>
        <p:nvPicPr>
          <p:cNvPr id="6150" name="Picture 6" descr="http://212.112.179.20/images_full/37/37149815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26" b="19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52928" cy="50405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4. </a:t>
            </a:r>
            <a:r>
              <a:rPr lang="sv-SE" dirty="0" smtClean="0"/>
              <a:t>Vilket namn används för det norra barrskogsbältet?</a:t>
            </a:r>
            <a:br>
              <a:rPr lang="sv-SE" dirty="0" smtClean="0"/>
            </a:br>
            <a:r>
              <a:rPr lang="sv-SE" dirty="0" smtClean="0"/>
              <a:t>		</a:t>
            </a:r>
            <a:r>
              <a:rPr lang="fi-FI" dirty="0" smtClean="0"/>
              <a:t>		</a:t>
            </a:r>
            <a:br>
              <a:rPr lang="fi-FI" dirty="0" smtClean="0"/>
            </a:br>
            <a:r>
              <a:rPr lang="fi-FI" dirty="0" smtClean="0"/>
              <a:t>				</a:t>
            </a:r>
            <a:r>
              <a:rPr lang="fi-FI" sz="2800" dirty="0" smtClean="0"/>
              <a:t>A)</a:t>
            </a:r>
            <a:r>
              <a:rPr lang="fi-FI" dirty="0" smtClean="0"/>
              <a:t> </a:t>
            </a:r>
            <a:r>
              <a:rPr lang="fi-FI" sz="2800" dirty="0" err="1" smtClean="0"/>
              <a:t>Kajra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				B) Tundra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				</a:t>
            </a:r>
            <a:r>
              <a:rPr lang="fi-FI" sz="2800" dirty="0" smtClean="0">
                <a:solidFill>
                  <a:srgbClr val="FF0000"/>
                </a:solidFill>
              </a:rPr>
              <a:t>C) Taiga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7171" name="Bildobjekt 7" descr="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9720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5. </a:t>
            </a:r>
            <a:r>
              <a:rPr lang="fi-FI" sz="3600" dirty="0" err="1" smtClean="0"/>
              <a:t>Vilket</a:t>
            </a:r>
            <a:r>
              <a:rPr lang="fi-FI" sz="3600" dirty="0" smtClean="0"/>
              <a:t> </a:t>
            </a:r>
            <a:r>
              <a:rPr lang="fi-FI" sz="3600" dirty="0" err="1" smtClean="0"/>
              <a:t>träd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8" name="Platshållare för bild 7" descr="haapa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41" b="22941"/>
          <a:stretch>
            <a:fillRect/>
          </a:stretch>
        </p:blipFill>
        <p:spPr/>
      </p:pic>
      <p:sp>
        <p:nvSpPr>
          <p:cNvPr id="8196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FF0000"/>
                </a:solidFill>
              </a:rPr>
              <a:t>Asp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828800" y="476672"/>
            <a:ext cx="54864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800" dirty="0" smtClean="0"/>
              <a:t>6. </a:t>
            </a:r>
            <a:r>
              <a:rPr lang="sv-SE" sz="2800" dirty="0" smtClean="0"/>
              <a:t>Träd och svamp lever i symbios. Vad menas med det?</a:t>
            </a:r>
            <a:endParaRPr lang="sv-SE" sz="2800" dirty="0"/>
          </a:p>
        </p:txBody>
      </p:sp>
      <p:pic>
        <p:nvPicPr>
          <p:cNvPr id="8" name="Platshållare för bild 7" descr="s34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212" r="12212"/>
          <a:stretch>
            <a:fillRect/>
          </a:stretch>
        </p:blipFill>
        <p:spPr>
          <a:xfrm>
            <a:off x="1907704" y="1945947"/>
            <a:ext cx="5328592" cy="384842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7. </a:t>
            </a:r>
            <a:r>
              <a:rPr lang="fi-FI" sz="3600" dirty="0" err="1" smtClean="0"/>
              <a:t>Vilket</a:t>
            </a:r>
            <a:r>
              <a:rPr lang="fi-FI" sz="3600" dirty="0" smtClean="0"/>
              <a:t> </a:t>
            </a:r>
            <a:r>
              <a:rPr lang="fi-FI" sz="3600" dirty="0" err="1" smtClean="0"/>
              <a:t>träd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valokuv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29" r="3429"/>
          <a:stretch>
            <a:fillRect/>
          </a:stretch>
        </p:blipFill>
        <p:spPr/>
      </p:pic>
      <p:sp>
        <p:nvSpPr>
          <p:cNvPr id="1024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FF0000"/>
                </a:solidFill>
              </a:rPr>
              <a:t>Tall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8.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2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28" b="1828"/>
          <a:stretch>
            <a:fillRect/>
          </a:stretch>
        </p:blipFill>
        <p:spPr/>
      </p:pic>
      <p:sp>
        <p:nvSpPr>
          <p:cNvPr id="11268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1124744"/>
            <a:ext cx="5486400" cy="530225"/>
          </a:xfrm>
        </p:spPr>
        <p:txBody>
          <a:bodyPr/>
          <a:lstStyle/>
          <a:p>
            <a:pPr eaLnBrk="1" hangingPunct="1"/>
            <a:r>
              <a:rPr lang="fi-FI" sz="2400" dirty="0" err="1" smtClean="0">
                <a:solidFill>
                  <a:srgbClr val="FF0000"/>
                </a:solidFill>
              </a:rPr>
              <a:t>Ljung</a:t>
            </a:r>
            <a:endParaRPr lang="fi-FI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9.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7" name="Platshållare för bild 6" descr="53vanam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88" r="1288"/>
          <a:stretch>
            <a:fillRect/>
          </a:stretch>
        </p:blipFill>
        <p:spPr/>
      </p:pic>
      <p:sp>
        <p:nvSpPr>
          <p:cNvPr id="12292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400" dirty="0" err="1" smtClean="0">
                <a:solidFill>
                  <a:srgbClr val="FF0000"/>
                </a:solidFill>
              </a:rPr>
              <a:t>Linnéa</a:t>
            </a:r>
            <a:endParaRPr lang="fi-FI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2. </a:t>
            </a:r>
            <a:r>
              <a:rPr lang="sv-SE" dirty="0" smtClean="0"/>
              <a:t>Till vilket avrinningsområde hör din hemtrakts vattendrag?</a:t>
            </a:r>
            <a:br>
              <a:rPr lang="sv-SE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A) </a:t>
            </a:r>
            <a:r>
              <a:rPr lang="fi-FI" sz="2800" dirty="0" err="1" smtClean="0"/>
              <a:t>Kume</a:t>
            </a:r>
            <a:r>
              <a:rPr lang="fi-FI" sz="2800" dirty="0" smtClean="0"/>
              <a:t> </a:t>
            </a:r>
            <a:r>
              <a:rPr lang="fi-FI" sz="2800" dirty="0" err="1" smtClean="0"/>
              <a:t>älv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B) Kymmene </a:t>
            </a:r>
            <a:r>
              <a:rPr lang="fi-FI" sz="2800" dirty="0" err="1" smtClean="0"/>
              <a:t>älv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C) </a:t>
            </a:r>
            <a:r>
              <a:rPr lang="fi-FI" sz="2800" dirty="0" err="1" smtClean="0"/>
              <a:t>Ule</a:t>
            </a:r>
            <a:r>
              <a:rPr lang="fi-FI" sz="2800" dirty="0" smtClean="0"/>
              <a:t> </a:t>
            </a:r>
            <a:r>
              <a:rPr lang="fi-FI" sz="2800" dirty="0" err="1" smtClean="0"/>
              <a:t>älv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endParaRPr lang="fi-FI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10. </a:t>
            </a:r>
            <a:r>
              <a:rPr lang="sv-SE" dirty="0" smtClean="0"/>
              <a:t>Hur stor del av Finlands yta är täckt av skog?</a:t>
            </a:r>
            <a:br>
              <a:rPr lang="sv-SE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A) 90 %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B) 55 %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>
                <a:solidFill>
                  <a:srgbClr val="FF0000"/>
                </a:solidFill>
              </a:rPr>
              <a:t>C) 75 %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11.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22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28" b="1828"/>
          <a:stretch>
            <a:fillRect/>
          </a:stretch>
        </p:blipFill>
        <p:spPr/>
      </p:pic>
      <p:sp>
        <p:nvSpPr>
          <p:cNvPr id="14340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FF0000"/>
                </a:solidFill>
              </a:rPr>
              <a:t>En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12. </a:t>
            </a:r>
            <a:r>
              <a:rPr lang="sv-SE" dirty="0" smtClean="0"/>
              <a:t>Blåbär får man…</a:t>
            </a:r>
            <a:br>
              <a:rPr lang="sv-SE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solidFill>
                  <a:srgbClr val="FF0000"/>
                </a:solidFill>
              </a:rPr>
              <a:t>a) </a:t>
            </a:r>
            <a:r>
              <a:rPr lang="sv-SE" dirty="0" smtClean="0">
                <a:solidFill>
                  <a:srgbClr val="FF0000"/>
                </a:solidFill>
              </a:rPr>
              <a:t>..plocka fritt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b) ..plocka med tillstånd från markägaren.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c) ..inte plocka </a:t>
            </a:r>
            <a:endParaRPr lang="sv-SE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13. </a:t>
            </a:r>
            <a:r>
              <a:rPr lang="sv-SE" dirty="0" smtClean="0"/>
              <a:t>På torra och karga platser växer…</a:t>
            </a:r>
            <a:br>
              <a:rPr lang="sv-SE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a) asp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b) </a:t>
            </a:r>
            <a:r>
              <a:rPr lang="fi-FI" sz="2800" dirty="0" err="1" smtClean="0"/>
              <a:t>al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>
                <a:solidFill>
                  <a:srgbClr val="FF0000"/>
                </a:solidFill>
              </a:rPr>
              <a:t>c) </a:t>
            </a:r>
            <a:r>
              <a:rPr lang="fi-FI" sz="2800" dirty="0" err="1" smtClean="0">
                <a:solidFill>
                  <a:srgbClr val="FF0000"/>
                </a:solidFill>
              </a:rPr>
              <a:t>tall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d) </a:t>
            </a:r>
            <a:r>
              <a:rPr lang="fi-FI" sz="2800" dirty="0" err="1" smtClean="0"/>
              <a:t>björk</a:t>
            </a:r>
            <a:endParaRPr lang="fi-FI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14. </a:t>
            </a:r>
            <a:r>
              <a:rPr lang="fi-FI" dirty="0" err="1" smtClean="0"/>
              <a:t>Blåsippor</a:t>
            </a:r>
            <a:r>
              <a:rPr lang="fi-FI" dirty="0" smtClean="0"/>
              <a:t>…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800" dirty="0" smtClean="0"/>
              <a:t>a) ..</a:t>
            </a:r>
            <a:r>
              <a:rPr lang="fi-FI" sz="2800" dirty="0" err="1" smtClean="0"/>
              <a:t>får</a:t>
            </a:r>
            <a:r>
              <a:rPr lang="fi-FI" sz="2800" dirty="0" smtClean="0"/>
              <a:t> </a:t>
            </a:r>
            <a:r>
              <a:rPr lang="fi-FI" sz="2800" dirty="0" err="1" smtClean="0"/>
              <a:t>man</a:t>
            </a:r>
            <a:r>
              <a:rPr lang="fi-FI" sz="2800" dirty="0" smtClean="0"/>
              <a:t> </a:t>
            </a:r>
            <a:r>
              <a:rPr lang="fi-FI" sz="2800" dirty="0" err="1" smtClean="0"/>
              <a:t>plocka</a:t>
            </a:r>
            <a:r>
              <a:rPr lang="fi-FI" sz="2800" dirty="0" smtClean="0"/>
              <a:t> </a:t>
            </a:r>
            <a:r>
              <a:rPr lang="fi-FI" sz="2800" dirty="0" err="1" smtClean="0"/>
              <a:t>och</a:t>
            </a:r>
            <a:r>
              <a:rPr lang="fi-FI" sz="2800" dirty="0" smtClean="0"/>
              <a:t> </a:t>
            </a:r>
            <a:r>
              <a:rPr lang="fi-FI" sz="2800" dirty="0" err="1" smtClean="0"/>
              <a:t>sälja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>
                <a:solidFill>
                  <a:srgbClr val="FF0000"/>
                </a:solidFill>
              </a:rPr>
              <a:t>b) ..</a:t>
            </a:r>
            <a:r>
              <a:rPr lang="fi-FI" sz="2800" dirty="0" err="1" smtClean="0">
                <a:solidFill>
                  <a:srgbClr val="FF0000"/>
                </a:solidFill>
              </a:rPr>
              <a:t>får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man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plocka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men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inte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sälja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c) ..</a:t>
            </a:r>
            <a:r>
              <a:rPr lang="fi-FI" sz="2800" dirty="0" err="1" smtClean="0"/>
              <a:t>får</a:t>
            </a:r>
            <a:r>
              <a:rPr lang="fi-FI" sz="2800" dirty="0" smtClean="0"/>
              <a:t> </a:t>
            </a:r>
            <a:r>
              <a:rPr lang="fi-FI" sz="2800" dirty="0" err="1" smtClean="0"/>
              <a:t>man</a:t>
            </a:r>
            <a:r>
              <a:rPr lang="fi-FI" sz="2800" dirty="0" smtClean="0"/>
              <a:t> </a:t>
            </a:r>
            <a:r>
              <a:rPr lang="fi-FI" sz="2800" dirty="0" err="1" smtClean="0"/>
              <a:t>varken</a:t>
            </a:r>
            <a:r>
              <a:rPr lang="fi-FI" sz="2800" dirty="0" smtClean="0"/>
              <a:t> </a:t>
            </a:r>
            <a:r>
              <a:rPr lang="fi-FI" sz="2800" dirty="0" err="1" smtClean="0"/>
              <a:t>plocka</a:t>
            </a:r>
            <a:r>
              <a:rPr lang="fi-FI" sz="2800" dirty="0" smtClean="0"/>
              <a:t> </a:t>
            </a:r>
            <a:r>
              <a:rPr lang="fi-FI" sz="2800" dirty="0" err="1" smtClean="0"/>
              <a:t>eller</a:t>
            </a:r>
            <a:r>
              <a:rPr lang="fi-FI" sz="2800" dirty="0" smtClean="0"/>
              <a:t> </a:t>
            </a:r>
            <a:r>
              <a:rPr lang="fi-FI" sz="2800" dirty="0" err="1" smtClean="0"/>
              <a:t>sälja</a:t>
            </a:r>
            <a:endParaRPr lang="fi-FI" dirty="0"/>
          </a:p>
        </p:txBody>
      </p:sp>
      <p:pic>
        <p:nvPicPr>
          <p:cNvPr id="17411" name="Bildobjekt 2" descr="sinivuokko+444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92150"/>
            <a:ext cx="1626270" cy="20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3600" dirty="0" smtClean="0"/>
              <a:t>15. </a:t>
            </a:r>
            <a:r>
              <a:rPr lang="sv-SE" sz="3600" dirty="0" smtClean="0"/>
              <a:t>Var finns Finlands största gran och hur hög är den?</a:t>
            </a:r>
            <a:br>
              <a:rPr lang="sv-SE" sz="3600" dirty="0" smtClean="0"/>
            </a:br>
            <a:r>
              <a:rPr lang="sv-SE" sz="2400" dirty="0" smtClean="0">
                <a:solidFill>
                  <a:srgbClr val="FF0000"/>
                </a:solidFill>
              </a:rPr>
              <a:t>I Jyväskylä, ca 38 m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</p:txBody>
      </p:sp>
      <p:pic>
        <p:nvPicPr>
          <p:cNvPr id="18436" name="Picture 4" descr="http://www.jyvaskyla.fi/instancedata/prime_product_julkaisu/jyvaskyla/embeds/jyvaskylawwwstructure/2240bdb6de70450f5cc51e09611ba3e37768f8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3" y="2060848"/>
            <a:ext cx="3061226" cy="4081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6" descr="karpassien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180816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dirty="0" smtClean="0"/>
              <a:t>16. </a:t>
            </a:r>
            <a:r>
              <a:rPr lang="sv-SE" dirty="0" smtClean="0"/>
              <a:t>Vilka av följande svampar är 			giftiga? </a:t>
            </a:r>
            <a:br>
              <a:rPr lang="sv-SE" dirty="0" smtClean="0"/>
            </a:br>
            <a:r>
              <a:rPr lang="sv-SE" dirty="0" smtClean="0">
                <a:solidFill>
                  <a:srgbClr val="FF0000"/>
                </a:solidFill>
              </a:rPr>
              <a:t>a)</a:t>
            </a:r>
            <a:r>
              <a:rPr lang="sv-SE" dirty="0" smtClean="0"/>
              <a:t>			b) 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c) 			</a:t>
            </a:r>
            <a:r>
              <a:rPr lang="fi-FI" dirty="0" smtClean="0">
                <a:solidFill>
                  <a:srgbClr val="FF0000"/>
                </a:solidFill>
              </a:rPr>
              <a:t>d)</a:t>
            </a:r>
            <a:r>
              <a:rPr lang="fi-FI" dirty="0" smtClean="0"/>
              <a:t>			</a:t>
            </a:r>
            <a:r>
              <a:rPr lang="fi-FI" dirty="0" smtClean="0">
                <a:solidFill>
                  <a:srgbClr val="FF0000"/>
                </a:solidFill>
              </a:rPr>
              <a:t>e)</a:t>
            </a:r>
            <a:r>
              <a:rPr lang="fi-FI" dirty="0" smtClean="0"/>
              <a:t> 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9460" name="Bildobjekt 7" descr="Tatti_136672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143125"/>
            <a:ext cx="24479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Bildobjekt 8" descr="kantarell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365625"/>
            <a:ext cx="1651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Bildobjekt 9" descr="220PX-~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005263"/>
            <a:ext cx="16843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Bildobjekt 10" descr="amanita_virosa(koukichi_maruyama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005263"/>
            <a:ext cx="15319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17.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rovfågel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>
          <a:xfrm>
            <a:off x="1503168" y="1700807"/>
            <a:ext cx="6165176" cy="4452627"/>
          </a:xfrm>
        </p:spPr>
      </p:pic>
      <p:sp>
        <p:nvSpPr>
          <p:cNvPr id="20484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000" dirty="0" err="1" smtClean="0">
                <a:solidFill>
                  <a:srgbClr val="FF0000"/>
                </a:solidFill>
              </a:rPr>
              <a:t>Duvhök</a:t>
            </a:r>
            <a:endParaRPr lang="fi-FI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18. </a:t>
            </a:r>
            <a:r>
              <a:rPr lang="fi-FI" sz="3600" dirty="0" err="1" smtClean="0"/>
              <a:t>Vilket</a:t>
            </a:r>
            <a:r>
              <a:rPr lang="fi-FI" sz="3600" dirty="0" smtClean="0"/>
              <a:t> </a:t>
            </a:r>
            <a:r>
              <a:rPr lang="fi-FI" sz="3600" dirty="0" err="1" smtClean="0"/>
              <a:t>bär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5" name="Platshållare för bild 4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81" b="3281"/>
          <a:stretch>
            <a:fillRect/>
          </a:stretch>
        </p:blipFill>
        <p:spPr>
          <a:xfrm>
            <a:off x="1459038" y="1628800"/>
            <a:ext cx="6281314" cy="4536504"/>
          </a:xfrm>
        </p:spPr>
      </p:pic>
      <p:sp>
        <p:nvSpPr>
          <p:cNvPr id="21508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fi-FI" sz="2000" dirty="0" err="1" smtClean="0">
                <a:solidFill>
                  <a:srgbClr val="FF0000"/>
                </a:solidFill>
              </a:rPr>
              <a:t>Tranbär</a:t>
            </a:r>
            <a:endParaRPr lang="fi-FI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3.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sp>
        <p:nvSpPr>
          <p:cNvPr id="6148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6150" name="Picture 6" descr="http://212.112.179.20/images_full/37/37149815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26" b="19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52928" cy="50405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4. </a:t>
            </a:r>
            <a:r>
              <a:rPr lang="sv-SE" dirty="0" smtClean="0"/>
              <a:t>Vilket namn används för det norra barrskogsbältet?</a:t>
            </a:r>
            <a:br>
              <a:rPr lang="sv-SE" dirty="0" smtClean="0"/>
            </a:br>
            <a:r>
              <a:rPr lang="sv-SE" dirty="0" smtClean="0"/>
              <a:t>		</a:t>
            </a:r>
            <a:r>
              <a:rPr lang="fi-FI" dirty="0" smtClean="0"/>
              <a:t>		</a:t>
            </a:r>
            <a:br>
              <a:rPr lang="fi-FI" dirty="0" smtClean="0"/>
            </a:br>
            <a:r>
              <a:rPr lang="fi-FI" dirty="0" smtClean="0"/>
              <a:t>				</a:t>
            </a:r>
            <a:r>
              <a:rPr lang="fi-FI" sz="2800" dirty="0" smtClean="0"/>
              <a:t>A)</a:t>
            </a:r>
            <a:r>
              <a:rPr lang="fi-FI" dirty="0" smtClean="0"/>
              <a:t> </a:t>
            </a:r>
            <a:r>
              <a:rPr lang="fi-FI" sz="2800" dirty="0" err="1" smtClean="0"/>
              <a:t>Kajra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				B) Tundra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				C) Taiga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7171" name="Bildobjekt 7" descr="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9720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5. </a:t>
            </a:r>
            <a:r>
              <a:rPr lang="fi-FI" sz="3600" dirty="0" err="1" smtClean="0"/>
              <a:t>Vilket</a:t>
            </a:r>
            <a:r>
              <a:rPr lang="fi-FI" sz="3600" dirty="0" smtClean="0"/>
              <a:t> </a:t>
            </a:r>
            <a:r>
              <a:rPr lang="fi-FI" sz="3600" dirty="0" err="1" smtClean="0"/>
              <a:t>träd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8" name="Platshållare för bild 7" descr="haapa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41" b="22941"/>
          <a:stretch>
            <a:fillRect/>
          </a:stretch>
        </p:blipFill>
        <p:spPr/>
      </p:pic>
      <p:sp>
        <p:nvSpPr>
          <p:cNvPr id="8196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828800" y="476672"/>
            <a:ext cx="54864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800" dirty="0" smtClean="0"/>
              <a:t>6. </a:t>
            </a:r>
            <a:r>
              <a:rPr lang="sv-SE" sz="2800" dirty="0" smtClean="0"/>
              <a:t>Träd och svamp lever i symbios. Vad menas med det?</a:t>
            </a:r>
            <a:endParaRPr lang="sv-SE" sz="2800" dirty="0"/>
          </a:p>
        </p:txBody>
      </p:sp>
      <p:pic>
        <p:nvPicPr>
          <p:cNvPr id="8" name="Platshållare för bild 7" descr="s34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212" r="12212"/>
          <a:stretch>
            <a:fillRect/>
          </a:stretch>
        </p:blipFill>
        <p:spPr>
          <a:xfrm>
            <a:off x="1907704" y="1945947"/>
            <a:ext cx="5328592" cy="384842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7. </a:t>
            </a:r>
            <a:r>
              <a:rPr lang="fi-FI" sz="3600" dirty="0" err="1" smtClean="0"/>
              <a:t>Vilket</a:t>
            </a:r>
            <a:r>
              <a:rPr lang="fi-FI" sz="3600" dirty="0" smtClean="0"/>
              <a:t> </a:t>
            </a:r>
            <a:r>
              <a:rPr lang="fi-FI" sz="3600" dirty="0" err="1" smtClean="0"/>
              <a:t>träd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valokuv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29" r="3429"/>
          <a:stretch>
            <a:fillRect/>
          </a:stretch>
        </p:blipFill>
        <p:spPr/>
      </p:pic>
      <p:sp>
        <p:nvSpPr>
          <p:cNvPr id="1024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8. </a:t>
            </a:r>
            <a:r>
              <a:rPr lang="fi-FI" sz="3600" dirty="0" err="1" smtClean="0"/>
              <a:t>Vilken</a:t>
            </a:r>
            <a:r>
              <a:rPr lang="fi-FI" sz="3600" dirty="0" smtClean="0"/>
              <a:t> </a:t>
            </a:r>
            <a:r>
              <a:rPr lang="fi-FI" sz="3600" dirty="0" err="1" smtClean="0"/>
              <a:t>växt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6" name="Platshållare för bild 5" descr="2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28" b="1828"/>
          <a:stretch>
            <a:fillRect/>
          </a:stretch>
        </p:blipFill>
        <p:spPr/>
      </p:pic>
      <p:sp>
        <p:nvSpPr>
          <p:cNvPr id="11268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etsigt">
  <a:themeElements>
    <a:clrScheme name="Spetsig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etsig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petsig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</TotalTime>
  <Words>249</Words>
  <Application>Microsoft Office PowerPoint</Application>
  <PresentationFormat>Bildspel på skärmen (4:3)</PresentationFormat>
  <Paragraphs>47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39" baseType="lpstr">
      <vt:lpstr>Spetsigt</vt:lpstr>
      <vt:lpstr>Vet du…</vt:lpstr>
      <vt:lpstr>1. Vilket bär?</vt:lpstr>
      <vt:lpstr>2. Till vilket avrinningsområde hör din hemtrakts vattendrag?   A) Kume älv  B) Kymmene älv  C) Ule älv  </vt:lpstr>
      <vt:lpstr>3. Vilken växt?</vt:lpstr>
      <vt:lpstr>4. Vilket namn används för det norra barrskogsbältet?          A) Kajra      B) Tundra      C) Taiga  </vt:lpstr>
      <vt:lpstr>5. Vilket träd?</vt:lpstr>
      <vt:lpstr>6. Träd och svamp lever i symbios. Vad menas med det?</vt:lpstr>
      <vt:lpstr>7. Vilket träd?</vt:lpstr>
      <vt:lpstr>8. Vilken växt?</vt:lpstr>
      <vt:lpstr>9. Vilken växt?</vt:lpstr>
      <vt:lpstr>10. Hur stor del av Finlands yta är täckt av skog?  A) 90 %  B) 55 %  C) 75 %</vt:lpstr>
      <vt:lpstr>11. Vilken växt?</vt:lpstr>
      <vt:lpstr>12. Blåbär får man…  a) ..plocka fritt  b) ..plocka med tillstånd från markägaren.  c) ..inte plocka </vt:lpstr>
      <vt:lpstr>13. På torra och karga platser växer…  a) asp  b) al  c) tall  d) björk</vt:lpstr>
      <vt:lpstr>14. Blåsippor…  a) ..får man plocka och sälja  b) ..får man plocka men inte sälja  c) ..får man varken plocka eller sälja</vt:lpstr>
      <vt:lpstr>   15. Var finns Finlands största gran och hur hög är den?      </vt:lpstr>
      <vt:lpstr>16. Vilka av följande svampar är    giftiga?  a)   b)       c)    d)   e)      </vt:lpstr>
      <vt:lpstr>17. Vilken rovfågel?</vt:lpstr>
      <vt:lpstr>18. Vilket bär?</vt:lpstr>
      <vt:lpstr>FACIT</vt:lpstr>
      <vt:lpstr>1. Vilket bär?</vt:lpstr>
      <vt:lpstr>2. Till vilket avrinningsområde hör din hemtrakts vattendrag?   A) Kume älv  B) Kymmene älv  C) Ule älv  </vt:lpstr>
      <vt:lpstr>3. Vilken växt?</vt:lpstr>
      <vt:lpstr>4. Vilket namn används för det norra barrskogsbältet?          A) Kajra      B) Tundra      C) Taiga  </vt:lpstr>
      <vt:lpstr>5. Vilket träd?</vt:lpstr>
      <vt:lpstr>6. Träd och svamp lever i symbios. Vad menas med det?</vt:lpstr>
      <vt:lpstr>7. Vilket träd?</vt:lpstr>
      <vt:lpstr>8. Vilken växt?</vt:lpstr>
      <vt:lpstr>9. Vilken växt?</vt:lpstr>
      <vt:lpstr>10. Hur stor del av Finlands yta är täckt av skog?  A) 90 %  B) 55 %  C) 75 %</vt:lpstr>
      <vt:lpstr>11. Vilken växt?</vt:lpstr>
      <vt:lpstr>12. Blåbär får man…  a) ..plocka fritt  b) ..plocka med tillstånd från markägaren.  c) ..inte plocka </vt:lpstr>
      <vt:lpstr>13. På torra och karga platser växer…  a) asp  b) al  c) tall  d) björk</vt:lpstr>
      <vt:lpstr>14. Blåsippor…  a) ..får man plocka och sälja  b) ..får man plocka men inte sälja  c) ..får man varken plocka eller sälja</vt:lpstr>
      <vt:lpstr>   15. Var finns Finlands största gran och hur hög är den? I Jyväskylä, ca 38 m      </vt:lpstr>
      <vt:lpstr>16. Vilka av följande svampar är    giftiga?  a)   b)       c)    d)   e)      </vt:lpstr>
      <vt:lpstr>17. Vilken rovfågel?</vt:lpstr>
      <vt:lpstr>18. Vilket bär?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Eija</dc:creator>
  <cp:lastModifiedBy>EijaM</cp:lastModifiedBy>
  <cp:revision>86</cp:revision>
  <dcterms:created xsi:type="dcterms:W3CDTF">2011-08-13T07:51:21Z</dcterms:created>
  <dcterms:modified xsi:type="dcterms:W3CDTF">2015-08-11T15:26:29Z</dcterms:modified>
</cp:coreProperties>
</file>