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3/12/2017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3/12/2017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3/12/2017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3/12/2017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3/12/2017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3/12/2017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3/12/2017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3/12/2017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3/12/2017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Sydän- ja verisuonisairaudet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65313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Kustannukset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Vuonna 2012 Kela korvasi 13 000 sairauspäivärahakautta (4 % kaikista) sydän- ja verisuonitautidiagnooseilla. </a:t>
            </a:r>
            <a:endParaRPr lang="fi-FI" dirty="0"/>
          </a:p>
          <a:p>
            <a:endParaRPr lang="fi-FI" dirty="0" smtClean="0"/>
          </a:p>
          <a:p>
            <a:r>
              <a:rPr lang="fi-FI" dirty="0"/>
              <a:t>Lääkkeiden erityiskorvausoikeudet jakaantuivat vuoden 2012 lopulla tautiryhmittäin seuraavasti: </a:t>
            </a:r>
            <a:endParaRPr lang="fi-FI" dirty="0" smtClean="0"/>
          </a:p>
          <a:p>
            <a:r>
              <a:rPr lang="fi-FI" sz="1800" dirty="0" smtClean="0"/>
              <a:t>kohonnut </a:t>
            </a:r>
            <a:r>
              <a:rPr lang="fi-FI" sz="1800" dirty="0"/>
              <a:t>verenpaine 489 000</a:t>
            </a:r>
            <a:r>
              <a:rPr lang="fi-FI" sz="1800" dirty="0" smtClean="0"/>
              <a:t>,</a:t>
            </a:r>
          </a:p>
          <a:p>
            <a:r>
              <a:rPr lang="fi-FI" sz="1800" dirty="0" smtClean="0"/>
              <a:t> </a:t>
            </a:r>
            <a:r>
              <a:rPr lang="fi-FI" sz="1800" dirty="0"/>
              <a:t>sepelvaltimotauti 184 000, </a:t>
            </a:r>
            <a:endParaRPr lang="fi-FI" sz="1800" dirty="0" smtClean="0"/>
          </a:p>
          <a:p>
            <a:r>
              <a:rPr lang="fi-FI" sz="1800" dirty="0" smtClean="0"/>
              <a:t>kohonnut </a:t>
            </a:r>
            <a:r>
              <a:rPr lang="fi-FI" sz="1800" dirty="0"/>
              <a:t>kolesteroli (ja sepelvaltimotauti) 94 000</a:t>
            </a:r>
            <a:r>
              <a:rPr lang="fi-FI" sz="1800" dirty="0" smtClean="0"/>
              <a:t>,</a:t>
            </a:r>
          </a:p>
          <a:p>
            <a:r>
              <a:rPr lang="fi-FI" sz="1800" dirty="0" smtClean="0"/>
              <a:t> </a:t>
            </a:r>
            <a:r>
              <a:rPr lang="fi-FI" sz="1800" dirty="0"/>
              <a:t>sydämen vajaatoiminta 37 </a:t>
            </a:r>
            <a:r>
              <a:rPr lang="fi-FI" sz="1800" dirty="0" smtClean="0"/>
              <a:t>000,</a:t>
            </a:r>
          </a:p>
          <a:p>
            <a:r>
              <a:rPr lang="fi-FI" sz="1800" dirty="0" smtClean="0"/>
              <a:t> </a:t>
            </a:r>
            <a:r>
              <a:rPr lang="fi-FI" sz="1800" dirty="0"/>
              <a:t>rytmihäiriöt 47 000.</a:t>
            </a:r>
            <a:endParaRPr lang="fi-FI" sz="18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7778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Sydän- ja verisuonitaudeiksi kutsutaan sairauksia, jotka huonontavat sydämen tai muun verenkiertoelimistön, </a:t>
            </a:r>
            <a:r>
              <a:rPr lang="fi-FI" dirty="0" smtClean="0"/>
              <a:t>mm. ääreisverenkierron </a:t>
            </a:r>
            <a:r>
              <a:rPr lang="fi-FI" dirty="0"/>
              <a:t>tai keskushermoston verenkierron, normaalia toimintaa.</a:t>
            </a:r>
          </a:p>
          <a:p>
            <a:r>
              <a:rPr lang="fi-FI" dirty="0"/>
              <a:t>Yleisimpiä sairauksia ovat </a:t>
            </a:r>
            <a:r>
              <a:rPr lang="fi-FI" b="1" dirty="0"/>
              <a:t>sepelvaltimotauti, sydämen vajaatoiminta,</a:t>
            </a:r>
            <a:endParaRPr lang="fi-FI" dirty="0"/>
          </a:p>
          <a:p>
            <a:r>
              <a:rPr lang="fi-FI" b="1" dirty="0"/>
              <a:t>aivoverenkiertohäiriöt </a:t>
            </a:r>
            <a:r>
              <a:rPr lang="fi-FI" dirty="0"/>
              <a:t>(aivohalvaus tai ohimenevä verenkiertohäiriö, TIA)</a:t>
            </a:r>
            <a:r>
              <a:rPr lang="fi-FI" b="1" dirty="0"/>
              <a:t>,</a:t>
            </a:r>
            <a:endParaRPr lang="fi-FI" dirty="0"/>
          </a:p>
          <a:p>
            <a:r>
              <a:rPr lang="fi-FI" b="1" dirty="0"/>
              <a:t>kohonnut verenpaine ja rasva- aineenvaihduntahäiriöt</a:t>
            </a:r>
            <a:r>
              <a:rPr lang="fi-FI" dirty="0"/>
              <a:t>.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88912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Oireet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874874" y="864108"/>
            <a:ext cx="7315200" cy="5120640"/>
          </a:xfrm>
        </p:spPr>
        <p:txBody>
          <a:bodyPr/>
          <a:lstStyle/>
          <a:p>
            <a:endParaRPr lang="fi-FI" b="1" dirty="0" smtClean="0"/>
          </a:p>
          <a:p>
            <a:endParaRPr lang="fi-FI" b="1" dirty="0"/>
          </a:p>
          <a:p>
            <a:endParaRPr lang="fi-FI" b="1" dirty="0" smtClean="0"/>
          </a:p>
          <a:p>
            <a:endParaRPr lang="fi-FI" b="1" dirty="0"/>
          </a:p>
          <a:p>
            <a:pPr marL="0" indent="0">
              <a:buNone/>
            </a:pPr>
            <a:r>
              <a:rPr lang="fi-FI" b="1" dirty="0" smtClean="0"/>
              <a:t>Yleisimmät </a:t>
            </a:r>
            <a:r>
              <a:rPr lang="fi-FI" b="1" dirty="0" smtClean="0"/>
              <a:t>yhteiset oireet </a:t>
            </a:r>
            <a:r>
              <a:rPr lang="fi-FI" b="1" dirty="0"/>
              <a:t>:</a:t>
            </a:r>
            <a:r>
              <a:rPr lang="fi-FI" dirty="0"/>
              <a:t> </a:t>
            </a:r>
            <a:br>
              <a:rPr lang="fi-FI" dirty="0"/>
            </a:br>
            <a:endParaRPr lang="fi-FI" dirty="0"/>
          </a:p>
          <a:p>
            <a:r>
              <a:rPr lang="fi-FI" dirty="0"/>
              <a:t>hengästyminen jo pienestäkin rasituksesta, </a:t>
            </a:r>
          </a:p>
          <a:p>
            <a:r>
              <a:rPr lang="fi-FI" dirty="0"/>
              <a:t>päänsärky, huimaus, heikotus,</a:t>
            </a:r>
          </a:p>
          <a:p>
            <a:r>
              <a:rPr lang="fi-FI" dirty="0"/>
              <a:t>hengenahdistus,</a:t>
            </a:r>
          </a:p>
          <a:p>
            <a:r>
              <a:rPr lang="fi-FI" dirty="0"/>
              <a:t>rinnassa, hartioissa tai olkavarsissa tuntuva puristava </a:t>
            </a:r>
            <a:r>
              <a:rPr lang="fi-FI" dirty="0" smtClean="0"/>
              <a:t>kipu</a:t>
            </a:r>
          </a:p>
          <a:p>
            <a:endParaRPr lang="fi-FI" dirty="0"/>
          </a:p>
          <a:p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60351" y="864108"/>
            <a:ext cx="4032754" cy="2274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0815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Taudille altistavat tekijät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 smtClean="0"/>
              <a:t>Perimä ja elintavat :</a:t>
            </a:r>
          </a:p>
          <a:p>
            <a:endParaRPr lang="fi-FI" dirty="0"/>
          </a:p>
          <a:p>
            <a:r>
              <a:rPr lang="fi-FI" dirty="0"/>
              <a:t>ravinnon rasvapitoisuus ja rasvan laatu, </a:t>
            </a:r>
            <a:endParaRPr lang="fi-FI" dirty="0" smtClean="0"/>
          </a:p>
          <a:p>
            <a:r>
              <a:rPr lang="fi-FI" dirty="0" smtClean="0"/>
              <a:t>veren </a:t>
            </a:r>
            <a:r>
              <a:rPr lang="fi-FI" dirty="0"/>
              <a:t>korkea kolesterolipitoisuus (erityisesti LDL- kolesterolin osuus), </a:t>
            </a:r>
            <a:endParaRPr lang="fi-FI" dirty="0" smtClean="0"/>
          </a:p>
          <a:p>
            <a:r>
              <a:rPr lang="fi-FI" dirty="0" smtClean="0"/>
              <a:t>tupakointi </a:t>
            </a:r>
            <a:r>
              <a:rPr lang="fi-FI" dirty="0"/>
              <a:t>ja kohonnut </a:t>
            </a:r>
            <a:r>
              <a:rPr lang="fi-FI" dirty="0" smtClean="0"/>
              <a:t>verenpaine</a:t>
            </a:r>
          </a:p>
          <a:p>
            <a:r>
              <a:rPr lang="fi-FI" dirty="0" smtClean="0"/>
              <a:t>Ikääntyessä </a:t>
            </a:r>
            <a:r>
              <a:rPr lang="fi-FI" dirty="0"/>
              <a:t>riski sairastua kasvaa.</a:t>
            </a:r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24605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Tautia ehkäisevät tekijät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fi-FI" dirty="0" smtClean="0"/>
          </a:p>
          <a:p>
            <a:endParaRPr lang="fi-FI" dirty="0"/>
          </a:p>
          <a:p>
            <a:r>
              <a:rPr lang="fi-FI" dirty="0" smtClean="0"/>
              <a:t>Verenpaineeseen </a:t>
            </a:r>
            <a:r>
              <a:rPr lang="fi-FI" dirty="0"/>
              <a:t>voi vaikuttaa vähentämällä ylipainoa, suolan ja alkoholin liiallista käyttöä, sekä liikkumalla säännöllisesti. 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/>
              <a:t>Veren kolesterolipitoisuuden tulisi olla alle </a:t>
            </a:r>
            <a:r>
              <a:rPr lang="fi-FI" dirty="0" smtClean="0"/>
              <a:t>5mmol/l</a:t>
            </a:r>
          </a:p>
          <a:p>
            <a:pPr marL="0" indent="0">
              <a:buNone/>
            </a:pPr>
            <a:r>
              <a:rPr lang="fi-FI" dirty="0" smtClean="0"/>
              <a:t>Kolesterolipitoisuutta </a:t>
            </a:r>
            <a:r>
              <a:rPr lang="fi-FI" dirty="0"/>
              <a:t>voidaan alentaa välttämällä tyydyttynyttä rasvaa </a:t>
            </a:r>
            <a:r>
              <a:rPr lang="fi-FI" dirty="0" smtClean="0"/>
              <a:t>ja </a:t>
            </a:r>
            <a:r>
              <a:rPr lang="fi-FI" dirty="0"/>
              <a:t>lisäämällä monityydyttymättömien rasvojen määrää ruokavaliossa. </a:t>
            </a:r>
            <a:endParaRPr lang="fi-FI" dirty="0" smtClean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r>
              <a:rPr lang="fi-FI" dirty="0"/>
              <a:t/>
            </a:r>
            <a:br>
              <a:rPr lang="fi-FI" dirty="0"/>
            </a:br>
            <a:endParaRPr lang="fi-FI" dirty="0"/>
          </a:p>
          <a:p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4581" y="3794046"/>
            <a:ext cx="2630174" cy="2364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2750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Yleisyys Suomessa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Sydän- ja verisuonisairaudet muodostavat yhdessä suurimman yksittäisen kuolinsyiden </a:t>
            </a:r>
            <a:r>
              <a:rPr lang="fi-FI" dirty="0" smtClean="0"/>
              <a:t>ryhmän Suomessa</a:t>
            </a:r>
          </a:p>
          <a:p>
            <a:endParaRPr lang="fi-FI" dirty="0"/>
          </a:p>
          <a:p>
            <a:r>
              <a:rPr lang="fi-FI" dirty="0"/>
              <a:t>Vuonna 2012 sepelvaltimotautiin kuoli yhteensä 11 591 </a:t>
            </a:r>
            <a:r>
              <a:rPr lang="fi-FI" dirty="0" smtClean="0"/>
              <a:t>henkilöä,</a:t>
            </a:r>
            <a:r>
              <a:rPr lang="fi-FI" dirty="0"/>
              <a:t> </a:t>
            </a:r>
            <a:r>
              <a:rPr lang="fi-FI" dirty="0" smtClean="0"/>
              <a:t>t</a:t>
            </a:r>
          </a:p>
          <a:p>
            <a:pPr marL="0" indent="0">
              <a:buNone/>
            </a:pPr>
            <a:r>
              <a:rPr lang="fi-FI" dirty="0"/>
              <a:t>t</a:t>
            </a:r>
            <a:r>
              <a:rPr lang="fi-FI" dirty="0" smtClean="0"/>
              <a:t>yöikäisiä </a:t>
            </a:r>
            <a:r>
              <a:rPr lang="fi-FI" dirty="0"/>
              <a:t>kuoli 1252 henkilöä, ja heistä miehiä oli 83 prosenttia</a:t>
            </a:r>
            <a:r>
              <a:rPr lang="fi-FI" dirty="0" smtClean="0"/>
              <a:t>.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b="1" dirty="0" smtClean="0"/>
              <a:t> Verisuonielimistön </a:t>
            </a:r>
            <a:r>
              <a:rPr lang="fi-FI" b="1" dirty="0"/>
              <a:t>sairaudet aiheuttavat edelleen vajaan puolet työikäisten kuolemista Suomessa.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98321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b="1" dirty="0"/>
              <a:t>Työikäisinä </a:t>
            </a:r>
            <a:r>
              <a:rPr lang="fi-FI" b="1" dirty="0" smtClean="0"/>
              <a:t>kuolleiden </a:t>
            </a:r>
            <a:r>
              <a:rPr lang="fi-FI" b="1" dirty="0"/>
              <a:t>kuolemansyyt 1990–2014</a:t>
            </a:r>
            <a:r>
              <a:rPr lang="fi-FI" dirty="0"/>
              <a:t/>
            </a:r>
            <a:br>
              <a:rPr lang="fi-FI" dirty="0"/>
            </a:br>
            <a:endParaRPr lang="fi-FI" dirty="0"/>
          </a:p>
        </p:txBody>
      </p:sp>
      <p:pic>
        <p:nvPicPr>
          <p:cNvPr id="5" name="Kuvan paikkamerkki 4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l="3028" r="3028"/>
          <a:stretch>
            <a:fillRect/>
          </a:stretch>
        </p:blipFill>
        <p:spPr>
          <a:prstGeom prst="rect">
            <a:avLst/>
          </a:prstGeom>
        </p:spPr>
      </p:pic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58685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Hoitomahdolli-suudet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Yleensä jopa vain elintapojen muutos voi ehkäistä sairauden etenemistä tai estää sairauden tulon kokonaan</a:t>
            </a:r>
          </a:p>
          <a:p>
            <a:endParaRPr lang="fi-FI" dirty="0"/>
          </a:p>
          <a:p>
            <a:r>
              <a:rPr lang="fi-FI" dirty="0"/>
              <a:t>Kohonneen verenpaineen ja kolesterolin lääkehoito aloitetaan yleensä vasta sen jälkeen, jos elintapahoito (yleensä 3–6 kuukautta) ei ole riittänyt</a:t>
            </a:r>
            <a:r>
              <a:rPr lang="fi-FI" dirty="0" smtClean="0"/>
              <a:t>.</a:t>
            </a:r>
          </a:p>
          <a:p>
            <a:endParaRPr lang="fi-FI" dirty="0"/>
          </a:p>
          <a:p>
            <a:r>
              <a:rPr lang="fi-FI" dirty="0"/>
              <a:t>Katetri- ja leikkaushoidolla pystytään korjaamaan monia sydän- ja verisuonisairauksia. Tahdistinhoidolla voidaan auttaa rytmihäiriö- ja sydämen vajaatoimintapotilaita.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43840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2692" y="-36055"/>
            <a:ext cx="7225854" cy="6894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7708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ehys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TM03457475[[fn=Kehys]]</Template>
  <TotalTime>46</TotalTime>
  <Words>283</Words>
  <Application>Microsoft Office PowerPoint</Application>
  <PresentationFormat>Laajakuva</PresentationFormat>
  <Paragraphs>57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3" baseType="lpstr">
      <vt:lpstr>Corbel</vt:lpstr>
      <vt:lpstr>Wingdings 2</vt:lpstr>
      <vt:lpstr>Kehys</vt:lpstr>
      <vt:lpstr>Sydän- ja verisuonisairaudet</vt:lpstr>
      <vt:lpstr>PowerPoint-esitys</vt:lpstr>
      <vt:lpstr>Oireet</vt:lpstr>
      <vt:lpstr>Taudille altistavat tekijät</vt:lpstr>
      <vt:lpstr>Tautia ehkäisevät tekijät</vt:lpstr>
      <vt:lpstr>Yleisyys Suomessa</vt:lpstr>
      <vt:lpstr>Työikäisinä kuolleiden kuolemansyyt 1990–2014 </vt:lpstr>
      <vt:lpstr>Hoitomahdolli-suudet</vt:lpstr>
      <vt:lpstr>PowerPoint-esitys</vt:lpstr>
      <vt:lpstr>Kustannukset</vt:lpstr>
    </vt:vector>
  </TitlesOfParts>
  <Company>Valkeakosken kaupunki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Sydän- ja verisuonisairaudet</dc:title>
  <dc:creator>Lukion opiskelija</dc:creator>
  <cp:lastModifiedBy>Lukion opiskelija</cp:lastModifiedBy>
  <cp:revision>5</cp:revision>
  <dcterms:created xsi:type="dcterms:W3CDTF">2017-03-12T18:01:27Z</dcterms:created>
  <dcterms:modified xsi:type="dcterms:W3CDTF">2017-03-12T19:26:57Z</dcterms:modified>
</cp:coreProperties>
</file>