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2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005" autoAdjust="0"/>
    <p:restoredTop sz="94621" autoAdjust="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16548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58217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63751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07515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24668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36891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14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Tieteenteon ytimessä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Tieteellisen tiedon tuntomerkit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Tiede on järjestelmällinen menetelmä, joka tutkii todellisuutta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Tieteet voidaan jakaa ihmistieteisiin ja luonnontieteisiin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Tieteellisen tiedon ihanteita: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* objektiivisuus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* kriittisyys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* edistyvyys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* </a:t>
            </a:r>
            <a:r>
              <a:rPr lang="fi-FI" dirty="0" smtClean="0"/>
              <a:t>julkisuus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* autonomisuus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err="1" smtClean="0"/>
              <a:t>Hypoteettis</a:t>
            </a:r>
            <a:r>
              <a:rPr lang="fi-FI" altLang="fi-FI" dirty="0" smtClean="0"/>
              <a:t>-deduktiivinen </a:t>
            </a:r>
            <a:r>
              <a:rPr lang="fi-FI" altLang="fi-FI" dirty="0"/>
              <a:t>menetelmä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Tieteenteon keskiössä on </a:t>
            </a:r>
            <a:r>
              <a:rPr lang="fi-FI" dirty="0" err="1"/>
              <a:t>hypoteettis</a:t>
            </a:r>
            <a:r>
              <a:rPr lang="fi-FI" dirty="0"/>
              <a:t>-deduktiivinen menetelmä.</a:t>
            </a:r>
          </a:p>
          <a:p>
            <a:r>
              <a:rPr lang="fi-FI" dirty="0" smtClean="0"/>
              <a:t>hypoteesi</a:t>
            </a:r>
            <a:endParaRPr lang="fi-FI" dirty="0"/>
          </a:p>
          <a:p>
            <a:pPr lvl="1"/>
            <a:r>
              <a:rPr lang="fi-FI" dirty="0"/>
              <a:t>Ensimmäinen askel tieteen tekemisessä.</a:t>
            </a:r>
          </a:p>
          <a:p>
            <a:pPr lvl="1"/>
            <a:r>
              <a:rPr lang="fi-FI" dirty="0" smtClean="0"/>
              <a:t>Olettamus</a:t>
            </a:r>
            <a:r>
              <a:rPr lang="fi-FI" dirty="0"/>
              <a:t>, jonka pätevyyttä </a:t>
            </a:r>
            <a:r>
              <a:rPr lang="fi-FI" dirty="0" smtClean="0"/>
              <a:t>tutkimuksessa </a:t>
            </a:r>
            <a:r>
              <a:rPr lang="fi-FI" dirty="0"/>
              <a:t>selvitetään.</a:t>
            </a:r>
          </a:p>
          <a:p>
            <a:r>
              <a:rPr lang="fi-FI" dirty="0" smtClean="0"/>
              <a:t>deduktio</a:t>
            </a:r>
            <a:endParaRPr lang="fi-FI" dirty="0"/>
          </a:p>
          <a:p>
            <a:pPr lvl="1"/>
            <a:r>
              <a:rPr lang="fi-FI" dirty="0" smtClean="0"/>
              <a:t>Mitä </a:t>
            </a:r>
            <a:r>
              <a:rPr lang="fi-FI" dirty="0"/>
              <a:t>seurauksia hypoteesin paikkansapitävyydellä olisi?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uttaa </a:t>
            </a:r>
            <a:r>
              <a:rPr lang="fi-FI" dirty="0"/>
              <a:t>koettelemaan hypoteesin </a:t>
            </a:r>
            <a:r>
              <a:rPr lang="fi-FI" dirty="0" smtClean="0"/>
              <a:t>paikkansapitävyyttä.</a:t>
            </a:r>
            <a:endParaRPr lang="fi-FI" dirty="0"/>
          </a:p>
          <a:p>
            <a:r>
              <a:rPr lang="fi-FI" dirty="0"/>
              <a:t>koe</a:t>
            </a:r>
          </a:p>
          <a:p>
            <a:pPr lvl="1"/>
            <a:r>
              <a:rPr lang="fi-FI" dirty="0" smtClean="0"/>
              <a:t>Koeasetelman </a:t>
            </a:r>
            <a:r>
              <a:rPr lang="fi-FI" dirty="0"/>
              <a:t>avulla testataan </a:t>
            </a:r>
            <a:r>
              <a:rPr lang="fi-FI" dirty="0" smtClean="0"/>
              <a:t>hypoteesia.</a:t>
            </a:r>
            <a:endParaRPr lang="fi-FI" dirty="0"/>
          </a:p>
          <a:p>
            <a:r>
              <a:rPr lang="fi-FI" dirty="0"/>
              <a:t>tutkimustulos</a:t>
            </a:r>
          </a:p>
          <a:p>
            <a:pPr lvl="1"/>
            <a:r>
              <a:rPr lang="fi-FI" dirty="0" smtClean="0"/>
              <a:t>Hypoteesi </a:t>
            </a:r>
            <a:r>
              <a:rPr lang="fi-FI" dirty="0"/>
              <a:t>joko varmistuu (verifiointi) tai se hylätään (falsifiointi</a:t>
            </a:r>
            <a:r>
              <a:rPr lang="fi-FI" dirty="0" smtClean="0"/>
              <a:t>).</a:t>
            </a:r>
            <a:endParaRPr lang="fi-FI" dirty="0"/>
          </a:p>
          <a:p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5229011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err="1" smtClean="0"/>
              <a:t>Demarkaatio</a:t>
            </a:r>
            <a:r>
              <a:rPr lang="fi-FI" altLang="fi-FI" dirty="0" smtClean="0"/>
              <a:t>-ongelma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685800" y="980728"/>
            <a:ext cx="7772400" cy="5115272"/>
          </a:xfrm>
        </p:spPr>
        <p:txBody>
          <a:bodyPr/>
          <a:lstStyle/>
          <a:p>
            <a:r>
              <a:rPr lang="fi-FI" dirty="0" err="1" smtClean="0"/>
              <a:t>Demarkaatio</a:t>
            </a:r>
            <a:r>
              <a:rPr lang="fi-FI" dirty="0" smtClean="0"/>
              <a:t>-ongelma: Miten vedetään raja </a:t>
            </a:r>
            <a:r>
              <a:rPr lang="fi-FI" dirty="0"/>
              <a:t>tieteen ja ei-tieteen </a:t>
            </a:r>
            <a:r>
              <a:rPr lang="fi-FI" dirty="0" smtClean="0"/>
              <a:t>välille?</a:t>
            </a:r>
            <a:endParaRPr lang="fi-FI" dirty="0"/>
          </a:p>
          <a:p>
            <a:r>
              <a:rPr lang="fi-FI" dirty="0" smtClean="0"/>
              <a:t>Näennäistiede, pseudotiede: Oppi</a:t>
            </a:r>
            <a:r>
              <a:rPr lang="fi-FI" dirty="0"/>
              <a:t>, joka vaikuttaa ulkoisesti </a:t>
            </a:r>
            <a:r>
              <a:rPr lang="fi-FI" dirty="0" smtClean="0"/>
              <a:t>tieteeltä mutta </a:t>
            </a:r>
            <a:r>
              <a:rPr lang="fi-FI" dirty="0"/>
              <a:t>ei </a:t>
            </a:r>
            <a:r>
              <a:rPr lang="fi-FI" dirty="0" smtClean="0"/>
              <a:t>täytä tieteellisen </a:t>
            </a:r>
            <a:r>
              <a:rPr lang="fi-FI" dirty="0"/>
              <a:t>tutkimuksen </a:t>
            </a:r>
            <a:r>
              <a:rPr lang="fi-FI" dirty="0" smtClean="0"/>
              <a:t>kriteereitä.</a:t>
            </a:r>
          </a:p>
          <a:p>
            <a:pPr lvl="1"/>
            <a:r>
              <a:rPr lang="fi-FI" dirty="0" smtClean="0"/>
              <a:t>esim</a:t>
            </a:r>
            <a:r>
              <a:rPr lang="fi-FI" dirty="0"/>
              <a:t>. astrologia ja </a:t>
            </a:r>
            <a:r>
              <a:rPr lang="fi-FI" dirty="0" smtClean="0"/>
              <a:t>grafologia</a:t>
            </a:r>
          </a:p>
          <a:p>
            <a:pPr lvl="1"/>
            <a:r>
              <a:rPr lang="fi-FI" dirty="0" smtClean="0"/>
              <a:t>Eroja tieteeseen: perustaa oppinsa jonkin auktoriteetin sanomisiin, ei muutu uusien löydösten myötä, ei ole avoin kritiikille, uudet löydökset pyritään sopeuttamaan osaksi vanhaa </a:t>
            </a:r>
            <a:r>
              <a:rPr lang="fi-FI" dirty="0" err="1" smtClean="0"/>
              <a:t>hypoteesiä</a:t>
            </a:r>
            <a:endParaRPr lang="fi-FI" dirty="0"/>
          </a:p>
          <a:p>
            <a:r>
              <a:rPr lang="fi-FI" dirty="0" smtClean="0"/>
              <a:t>Ei-tiede: Oppi</a:t>
            </a:r>
            <a:r>
              <a:rPr lang="fi-FI" dirty="0"/>
              <a:t>, joka ei pyri olemaan tieteellinen ja </a:t>
            </a:r>
            <a:r>
              <a:rPr lang="fi-FI" dirty="0" smtClean="0"/>
              <a:t>käsittelee kysymyksiä, </a:t>
            </a:r>
            <a:r>
              <a:rPr lang="fi-FI" dirty="0"/>
              <a:t>joita tiede ei </a:t>
            </a:r>
            <a:r>
              <a:rPr lang="fi-FI" dirty="0" smtClean="0"/>
              <a:t>käsittele.</a:t>
            </a:r>
          </a:p>
          <a:p>
            <a:pPr lvl="1"/>
            <a:r>
              <a:rPr lang="fi-FI" dirty="0" smtClean="0"/>
              <a:t>esim</a:t>
            </a:r>
            <a:r>
              <a:rPr lang="fi-FI" dirty="0"/>
              <a:t>. </a:t>
            </a:r>
            <a:r>
              <a:rPr lang="fi-FI" dirty="0" smtClean="0"/>
              <a:t>näkemys kuolemanjälkeisestä elämästä, jälleensyntymisestä </a:t>
            </a:r>
            <a:r>
              <a:rPr lang="fi-FI" dirty="0"/>
              <a:t>tai </a:t>
            </a:r>
            <a:r>
              <a:rPr lang="fi-FI" dirty="0" smtClean="0"/>
              <a:t>Jumalan </a:t>
            </a:r>
            <a:r>
              <a:rPr lang="fi-FI" dirty="0"/>
              <a:t>olemassaolosta</a:t>
            </a:r>
          </a:p>
          <a:p>
            <a:r>
              <a:rPr lang="fi-FI" dirty="0"/>
              <a:t>Tieteen ihanteet voidaan nähdä </a:t>
            </a:r>
            <a:r>
              <a:rPr lang="fi-FI" dirty="0" err="1"/>
              <a:t>demarkaatiokriteerinä</a:t>
            </a:r>
            <a:r>
              <a:rPr lang="fi-FI" dirty="0"/>
              <a:t> </a:t>
            </a:r>
            <a:r>
              <a:rPr lang="fi-FI" dirty="0" smtClean="0"/>
              <a:t>sille, </a:t>
            </a:r>
            <a:r>
              <a:rPr lang="fi-FI" dirty="0"/>
              <a:t>mikä on </a:t>
            </a:r>
            <a:r>
              <a:rPr lang="fi-FI" dirty="0" smtClean="0"/>
              <a:t>tiedettä.</a:t>
            </a:r>
            <a:endParaRPr lang="fi-FI" dirty="0"/>
          </a:p>
          <a:p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7777783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Falsifiointi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Karl </a:t>
            </a:r>
            <a:r>
              <a:rPr lang="fi-FI" dirty="0" err="1" smtClean="0"/>
              <a:t>Popper</a:t>
            </a:r>
            <a:r>
              <a:rPr lang="fi-FI" dirty="0" smtClean="0"/>
              <a:t>: Tieteen </a:t>
            </a:r>
            <a:r>
              <a:rPr lang="fi-FI" dirty="0"/>
              <a:t>pitää pyrkiä </a:t>
            </a:r>
            <a:r>
              <a:rPr lang="fi-FI" dirty="0" smtClean="0"/>
              <a:t>osoittamaan </a:t>
            </a:r>
            <a:r>
              <a:rPr lang="fi-FI" dirty="0"/>
              <a:t>hypoteesit ja teoriat </a:t>
            </a:r>
            <a:r>
              <a:rPr lang="fi-FI" dirty="0" smtClean="0"/>
              <a:t>vääriksi, </a:t>
            </a:r>
            <a:r>
              <a:rPr lang="fi-FI" dirty="0"/>
              <a:t>ei </a:t>
            </a:r>
            <a:r>
              <a:rPr lang="fi-FI" dirty="0" smtClean="0"/>
              <a:t>oikeiksi.</a:t>
            </a:r>
            <a:endParaRPr lang="fi-FI" dirty="0"/>
          </a:p>
          <a:p>
            <a:pPr marL="457200" lvl="1" indent="0">
              <a:buNone/>
            </a:pPr>
            <a:r>
              <a:rPr lang="fi-FI" sz="2000" dirty="0" smtClean="0">
                <a:sym typeface="Wingdings" panose="05000000000000000000" pitchFamily="2" charset="2"/>
              </a:rPr>
              <a:t> falsifiointi verifioimisen sijaan</a:t>
            </a:r>
            <a:endParaRPr lang="fi-FI" sz="2000" dirty="0"/>
          </a:p>
          <a:p>
            <a:r>
              <a:rPr lang="fi-FI" dirty="0" smtClean="0"/>
              <a:t>Hyvän </a:t>
            </a:r>
            <a:r>
              <a:rPr lang="fi-FI" dirty="0"/>
              <a:t>tieteellisen teorian merkki on korkea falsifioitavuus eli mahdollisuus tulla </a:t>
            </a:r>
            <a:r>
              <a:rPr lang="fi-FI" dirty="0" smtClean="0"/>
              <a:t>kumotuksi. Esim.:</a:t>
            </a:r>
            <a:endParaRPr lang="fi-FI" dirty="0"/>
          </a:p>
          <a:p>
            <a:pPr marL="457200" lvl="1" indent="0">
              <a:buNone/>
            </a:pPr>
            <a:r>
              <a:rPr lang="fi-FI" dirty="0"/>
              <a:t>1. Kaikki kulta laajenee, kun </a:t>
            </a:r>
            <a:r>
              <a:rPr lang="fi-FI" dirty="0" smtClean="0"/>
              <a:t>sitä </a:t>
            </a:r>
            <a:r>
              <a:rPr lang="fi-FI" dirty="0"/>
              <a:t>kuumentaa.</a:t>
            </a:r>
          </a:p>
          <a:p>
            <a:pPr marL="457200" lvl="1" indent="0">
              <a:buNone/>
            </a:pPr>
            <a:r>
              <a:rPr lang="fi-FI" dirty="0"/>
              <a:t>2. Kaikki metallit laajenevat, kun </a:t>
            </a:r>
            <a:r>
              <a:rPr lang="fi-FI" dirty="0" smtClean="0"/>
              <a:t>niitä kuumentaa.</a:t>
            </a:r>
            <a:endParaRPr lang="fi-FI" dirty="0"/>
          </a:p>
          <a:p>
            <a:pPr marL="40005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Väite 2 on </a:t>
            </a:r>
            <a:r>
              <a:rPr lang="fi-FI" dirty="0"/>
              <a:t>laajempi ja selitysvoimaisempi sekä helpommin falsifioitavissa </a:t>
            </a:r>
            <a:r>
              <a:rPr lang="fi-FI" dirty="0" smtClean="0"/>
              <a:t>oleva.</a:t>
            </a:r>
            <a:endParaRPr lang="fi-FI" dirty="0"/>
          </a:p>
          <a:p>
            <a:r>
              <a:rPr lang="fi-FI" dirty="0" smtClean="0"/>
              <a:t>Haaste on tietää, </a:t>
            </a:r>
            <a:r>
              <a:rPr lang="fi-FI" dirty="0"/>
              <a:t>milloin teoria on todistettu </a:t>
            </a:r>
            <a:r>
              <a:rPr lang="fi-FI" dirty="0" smtClean="0"/>
              <a:t>vääräksi.</a:t>
            </a:r>
            <a:endParaRPr lang="fi-FI" dirty="0"/>
          </a:p>
          <a:p>
            <a:pPr lvl="1"/>
            <a:r>
              <a:rPr lang="fi-FI" dirty="0"/>
              <a:t>T</a:t>
            </a:r>
            <a:r>
              <a:rPr lang="fi-FI" dirty="0" smtClean="0"/>
              <a:t>eoria </a:t>
            </a:r>
            <a:r>
              <a:rPr lang="fi-FI" dirty="0"/>
              <a:t>koostuu useista hypoteeseista, ennusteista ja oletuksista, joten on hankala </a:t>
            </a:r>
            <a:r>
              <a:rPr lang="fi-FI" dirty="0" smtClean="0"/>
              <a:t>tietää, </a:t>
            </a:r>
            <a:r>
              <a:rPr lang="fi-FI" dirty="0"/>
              <a:t>miten yhden teorian osan kumoutuminen vaikuttaa koko teorian </a:t>
            </a:r>
            <a:r>
              <a:rPr lang="fi-FI" dirty="0" smtClean="0"/>
              <a:t>paikkansapitävyyteen.</a:t>
            </a:r>
            <a:endParaRPr lang="fi-FI" dirty="0"/>
          </a:p>
          <a:p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8235022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Havainnon teoriapitoisuus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Voimmeko koskaan havaita todellisuutta sinänsä?</a:t>
            </a:r>
          </a:p>
          <a:p>
            <a:r>
              <a:rPr lang="fi-FI" dirty="0" smtClean="0"/>
              <a:t>Empiristit:</a:t>
            </a:r>
            <a:r>
              <a:rPr lang="fi-FI" dirty="0"/>
              <a:t> </a:t>
            </a:r>
            <a:endParaRPr lang="fi-FI" dirty="0" smtClean="0"/>
          </a:p>
          <a:p>
            <a:pPr lvl="1"/>
            <a:r>
              <a:rPr lang="fi-FI" dirty="0" smtClean="0"/>
              <a:t>Puhdas </a:t>
            </a:r>
            <a:r>
              <a:rPr lang="fi-FI" dirty="0"/>
              <a:t>havainto on </a:t>
            </a:r>
            <a:r>
              <a:rPr lang="fi-FI" dirty="0" smtClean="0"/>
              <a:t>mahdollista.</a:t>
            </a:r>
            <a:endParaRPr lang="fi-FI" dirty="0"/>
          </a:p>
          <a:p>
            <a:pPr lvl="1"/>
            <a:r>
              <a:rPr lang="fi-FI" dirty="0"/>
              <a:t>A</a:t>
            </a:r>
            <a:r>
              <a:rPr lang="fi-FI" dirty="0" smtClean="0"/>
              <a:t>lamme rakentaa </a:t>
            </a:r>
            <a:r>
              <a:rPr lang="fi-FI" dirty="0"/>
              <a:t>teoreettisia käsitteitä kokemustemme </a:t>
            </a:r>
            <a:r>
              <a:rPr lang="fi-FI" dirty="0" smtClean="0"/>
              <a:t>pohjalta.</a:t>
            </a:r>
            <a:endParaRPr lang="fi-FI" dirty="0"/>
          </a:p>
          <a:p>
            <a:r>
              <a:rPr lang="fi-FI" dirty="0"/>
              <a:t>Kantin </a:t>
            </a:r>
            <a:r>
              <a:rPr lang="fi-FI" dirty="0" smtClean="0"/>
              <a:t>tietoteoria </a:t>
            </a:r>
            <a:r>
              <a:rPr lang="fi-FI" dirty="0"/>
              <a:t>taas sanoo, että kokemuksemme ja mielenrakenteemme vaikuttavat aina </a:t>
            </a:r>
            <a:r>
              <a:rPr lang="fi-FI" dirty="0" smtClean="0"/>
              <a:t>havaintoomme </a:t>
            </a:r>
            <a:r>
              <a:rPr lang="fi-FI" dirty="0"/>
              <a:t>ja puhdasta havaintoa ei ole mahdollista </a:t>
            </a:r>
            <a:r>
              <a:rPr lang="fi-FI" dirty="0" smtClean="0"/>
              <a:t>tehdä.</a:t>
            </a:r>
            <a:endParaRPr lang="fi-FI" dirty="0"/>
          </a:p>
          <a:p>
            <a:r>
              <a:rPr lang="fi-FI" dirty="0"/>
              <a:t>Havainnon </a:t>
            </a:r>
            <a:r>
              <a:rPr lang="fi-FI" dirty="0" smtClean="0"/>
              <a:t>teoriapitoisuus: Havainnot </a:t>
            </a:r>
            <a:r>
              <a:rPr lang="fi-FI" dirty="0"/>
              <a:t>ovat aina riippuvaisia teoreettisista </a:t>
            </a:r>
            <a:r>
              <a:rPr lang="fi-FI" dirty="0" smtClean="0"/>
              <a:t>käsitteistä.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elektronin havaitseminen </a:t>
            </a:r>
            <a:r>
              <a:rPr lang="fi-FI" dirty="0" smtClean="0"/>
              <a:t>edellyttää sitä koskevan </a:t>
            </a:r>
            <a:r>
              <a:rPr lang="fi-FI" dirty="0"/>
              <a:t>teorian </a:t>
            </a:r>
            <a:r>
              <a:rPr lang="fi-FI" dirty="0" smtClean="0"/>
              <a:t>tuntemista.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83900505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4FD2DD6E-41AC-4D3A-A8B5-1111DEEF208D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2545</TotalTime>
  <Words>344</Words>
  <Application>Microsoft Office PowerPoint</Application>
  <PresentationFormat>Näytössä katseltava diaesitys (4:3)</PresentationFormat>
  <Paragraphs>55</Paragraphs>
  <Slides>6</Slides>
  <Notes>6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Blank Presentation</vt:lpstr>
      <vt:lpstr>PowerPoint-esitys</vt:lpstr>
      <vt:lpstr>Tieteellisen tiedon tuntomerkit</vt:lpstr>
      <vt:lpstr>Hypoteettis-deduktiivinen menetelmä</vt:lpstr>
      <vt:lpstr>Demarkaatio-ongelma</vt:lpstr>
      <vt:lpstr>Falsifiointi</vt:lpstr>
      <vt:lpstr>Havainnon teoriapitoisuus</vt:lpstr>
    </vt:vector>
  </TitlesOfParts>
  <Company>Venla Koski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oppilas</cp:lastModifiedBy>
  <cp:revision>79</cp:revision>
  <dcterms:created xsi:type="dcterms:W3CDTF">2010-04-19T08:09:13Z</dcterms:created>
  <dcterms:modified xsi:type="dcterms:W3CDTF">2019-09-10T07:35:38Z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