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  <p:sldMasterId id="2147483966" r:id="rId5"/>
    <p:sldMasterId id="2147483980" r:id="rId6"/>
    <p:sldMasterId id="2147483994" r:id="rId7"/>
    <p:sldMasterId id="2147484008" r:id="rId8"/>
    <p:sldMasterId id="2147484022" r:id="rId9"/>
    <p:sldMasterId id="2147484036" r:id="rId10"/>
    <p:sldMasterId id="2147484050" r:id="rId11"/>
    <p:sldMasterId id="2147484064" r:id="rId12"/>
  </p:sldMasterIdLst>
  <p:notesMasterIdLst>
    <p:notesMasterId r:id="rId17"/>
  </p:notesMasterIdLst>
  <p:handoutMasterIdLst>
    <p:handoutMasterId r:id="rId18"/>
  </p:handoutMasterIdLst>
  <p:sldIdLst>
    <p:sldId id="283" r:id="rId13"/>
    <p:sldId id="285" r:id="rId14"/>
    <p:sldId id="286" r:id="rId15"/>
    <p:sldId id="288" r:id="rId16"/>
  </p:sldIdLst>
  <p:sldSz cx="9504363" cy="6911975"/>
  <p:notesSz cx="6858000" cy="9144000"/>
  <p:defaultTextStyle>
    <a:defPPr>
      <a:defRPr lang="fi-FI"/>
    </a:defPPr>
    <a:lvl1pPr marL="0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7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9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3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38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orient="horz" pos="272">
          <p15:clr>
            <a:srgbClr val="A4A3A4"/>
          </p15:clr>
        </p15:guide>
        <p15:guide id="3" orient="horz" pos="3266">
          <p15:clr>
            <a:srgbClr val="A4A3A4"/>
          </p15:clr>
        </p15:guide>
        <p15:guide id="4" orient="horz" pos="1088">
          <p15:clr>
            <a:srgbClr val="A4A3A4"/>
          </p15:clr>
        </p15:guide>
        <p15:guide id="5" pos="2565">
          <p15:clr>
            <a:srgbClr val="A4A3A4"/>
          </p15:clr>
        </p15:guide>
        <p15:guide id="6" pos="1360">
          <p15:clr>
            <a:srgbClr val="A4A3A4"/>
          </p15:clr>
        </p15:guide>
        <p15:guide id="7" pos="271">
          <p15:clr>
            <a:srgbClr val="A4A3A4"/>
          </p15:clr>
        </p15:guide>
        <p15:guide id="8" pos="4626">
          <p15:clr>
            <a:srgbClr val="A4A3A4"/>
          </p15:clr>
        </p15:guide>
        <p15:guide id="9" pos="5715">
          <p15:clr>
            <a:srgbClr val="A4A3A4"/>
          </p15:clr>
        </p15:guide>
        <p15:guide id="10" pos="2566">
          <p15:clr>
            <a:srgbClr val="A4A3A4"/>
          </p15:clr>
        </p15:guide>
        <p15:guide id="11" pos="3537">
          <p15:clr>
            <a:srgbClr val="A4A3A4"/>
          </p15:clr>
        </p15:guide>
        <p15:guide id="1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E"/>
    <a:srgbClr val="F8B182"/>
    <a:srgbClr val="FC725A"/>
    <a:srgbClr val="FC2F60"/>
    <a:srgbClr val="9F01FF"/>
    <a:srgbClr val="0EC501"/>
    <a:srgbClr val="FE01D3"/>
    <a:srgbClr val="30BEFE"/>
    <a:srgbClr val="D49D15"/>
    <a:srgbClr val="570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7"/>
  </p:normalViewPr>
  <p:slideViewPr>
    <p:cSldViewPr showGuides="1">
      <p:cViewPr varScale="1">
        <p:scale>
          <a:sx n="88" d="100"/>
          <a:sy n="88" d="100"/>
        </p:scale>
        <p:origin x="1688" y="168"/>
      </p:cViewPr>
      <p:guideLst>
        <p:guide orient="horz" pos="2177"/>
        <p:guide orient="horz" pos="272"/>
        <p:guide orient="horz" pos="3266"/>
        <p:guide orient="horz" pos="1088"/>
        <p:guide pos="2565"/>
        <p:guide pos="1360"/>
        <p:guide pos="271"/>
        <p:guide pos="4626"/>
        <p:guide pos="5715"/>
        <p:guide pos="2566"/>
        <p:guide pos="3537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2921E-1D87-40F7-9FD6-FD0FB0798800}" type="datetimeFigureOut">
              <a:rPr lang="fi-FI" sz="800" smtClean="0"/>
              <a:t>20.4.2020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37535-8010-4AE4-91EB-93EA723031D9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362253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D9F4054-DE9B-4A8C-8F44-032462D0368C}" type="datetimeFigureOut">
              <a:rPr lang="fi-FI" smtClean="0"/>
              <a:pPr/>
              <a:t>20.4.2020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9525" y="836613"/>
            <a:ext cx="4298950" cy="312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7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9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3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8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1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60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775575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6046788" y="3455987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4318001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25892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8620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BD37308-3A39-4E25-81D4-4D83CA69037F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46909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F46D28-4CCF-49DF-8E5D-7BFBEFD0EE2A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rgbClr val="FFC30E">
              <a:alpha val="85098"/>
            </a:srgb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10460045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A431B0-1813-49BD-96AF-7AD996CB8304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31879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1B25BC-DBD4-4B0D-B0B5-DE36A501002A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3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769109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5EF7-6380-4C4E-93B1-AA8DDE9DF2BE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16000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9F926-8B80-4E24-BFD2-0964CA1EBBCA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53777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380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1392BC3F-4F7F-4C9B-89D3-08F307494B19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46789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318000" y="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590800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2013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15461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254C-A3F4-4D08-A21A-87D43F3C1B94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22190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3C49858-7C4F-45EB-89FD-A8D421BFB4B0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5522024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E08F45-5480-4C10-A3E6-1D15CEFFCD8B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08406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7DFEC-5D93-477A-B856-ACFC5E51E806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915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6DAC-ABB7-4784-B5EF-2F7687B8AFA4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25860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81AE-E36A-4632-A663-18BFCA6CBFFD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24881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A168AC5-61A7-469B-A5F1-5DBD1C80899A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58380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6376D7-592E-4EDE-B893-8E113BA6BCB4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2145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3A7D8C-F0D4-408A-9F12-106BCC54A645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53852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CBA3B50-400A-4B5D-8075-2D2B03EE898D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3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53187286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C9CB-D58E-4254-B875-BFC2FD6506C0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52929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D464-3A8A-4FAA-AAB2-962854D71653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99035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450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D666-CF40-41B4-8DFA-F0EF7BC51D6D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04154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1485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3C339ED0-473E-44C4-ACFC-6754532B97AF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75575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7775575" y="3455987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6032209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25892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8620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08225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3660-B69E-49B5-A229-1CD6EC5EE2FD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059380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554C14-D9C9-48EE-BB08-345A16CF47E2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610709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4FE98C-5209-4630-9BB5-DD5E3FB6FE47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61753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DB89-FE5D-4F54-9E5C-F0EA41726FB1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318705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F76C-0B08-4DC2-A57B-5788354ED3E2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80195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10A2-4BAC-4DD6-9BA7-6302D1AE6DE1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27957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90D60BE-F99B-4F93-89A5-81F709DBA23E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75915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46947D-6E2B-443E-969C-D7866FF45391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961281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885CB7-3ADB-4557-9E68-A2C20864EBBA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21408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87B0C4-448C-4479-91F4-E17C1E54E6C7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2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837662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C2A16-63F7-4E4A-994C-7FA6CA2F9833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5905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1946-68D2-4F56-995D-72425037793A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70308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5780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4383C669-165E-4F14-9BB2-DC09DC256232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75575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7775575" y="3455987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6032209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25892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8620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92324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682C-6236-48B9-88AA-0431340E186B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04765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2BB6F22-22A1-4710-974C-FAB181E655C0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606020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92F2A88-41C5-4EA9-A362-AA5EF5E213A7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765875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9560CF-AB0F-4D9C-95A4-7B853D02CB21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14384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C1A7-0652-4072-A204-A9B1402CFAEB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9682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405E-00F1-4F86-88E2-4AED4C0714D9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7885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9C79C2-3D8B-4D34-9164-2B98EAEC88D5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50493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C2560B-0116-4AC9-A424-4C7DF03A9716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41084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DC2C23-BBE3-475B-8223-3C038E471E2F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214315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C5AB9B-22E2-4E54-BCE6-CDF181AEBA7E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6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772157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0B9A-1797-4B84-A6FE-9FA5669AF1BB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75294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C2B3-012D-4182-A9AE-83BE0ABCBF1B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17551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200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6FD8E3-A2C1-44CE-9949-89570D8C6B81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79635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775575" y="34559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6032209" y="51831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589212" y="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620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-1" y="1727200"/>
            <a:ext cx="862013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1284AACB-69D9-435D-9339-697969BE273C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294534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E896-A5C8-4B36-9AAF-FB576DE30AD4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004645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7D1637E-AFA3-4D44-B48D-FDCE536AE5F1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929591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F826CB-26B8-4C00-84EE-E234DBF4837F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68732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4994-0219-4FAA-A9BF-F3CF6B9B5BD5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102060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5FE7-3847-4C9E-917B-8F4CA1A1AE0C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67298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B95E55F-5835-41D8-B91F-40F84A1C3FC2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51412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92DAB2-DD74-4591-9C39-A38473331CA7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9281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AC901F-9AA4-45E0-843B-CC51771F8FCD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28738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BDCB35-A6D0-4274-9787-87200C804BB7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4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509592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1A06-944D-43B9-8B0D-2EC6DC419CBA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6936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DB0D-E5F1-4D1A-97C2-E4A97FD6D83C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792441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D5A8-C900-4325-B527-13E952C75DFB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92901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2793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DD97EF72-602F-4C27-A4BE-398DCC5BE628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75575" y="-1588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4320133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 userDrawn="1"/>
        </p:nvSpPr>
        <p:spPr>
          <a:xfrm>
            <a:off x="6047729" y="34559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8620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-1" y="1727200"/>
            <a:ext cx="862013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6047729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18771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6530-FFB6-4A42-A8E0-C7C8EFDD78D2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8426615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9F9A28B-A02C-43A3-A1E2-CD2A0EB89FFA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20337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38B045-8DB0-4E8D-9F03-127D3275B06C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22420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4BD3-2097-4029-B8B1-53DDDD774FFA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8065023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7983-1475-4362-8BE8-5E450A8838FA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53590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D57BED-9CC5-4540-87CA-284D16678504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20204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99E-CEB9-4179-A6C2-75E15E19F555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31308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CE3E5B-1132-4857-BBCB-77BF30A76D31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712149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F973B1-17DA-4B19-B565-71D1FFBDAD75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868224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804339-DA2F-43F4-9764-B2974C5C8270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5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10354241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C9E-6F03-4C2F-883E-A721FB850200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10675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603F-8874-42AC-9239-3654100AF7E5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752627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12668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77A3015-049B-445D-B1B4-1CC66B5CEF5D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775576" y="51831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6046787" y="34559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4319587" y="-1588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2590800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774893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48E8-654D-42C0-98FE-96A8E1A8307E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9661693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874A4C1-9679-4990-8EA5-0C5C0D46A6CE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4008006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ECC010-0FE9-455C-9AF8-651049E9EABE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76346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39947F-AB54-44E8-A965-C7BF66B48635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821121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A9D8-5AED-49F6-9D5A-66CF64007DFF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9713599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5C93-230F-4305-A037-CEE08704B34B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099230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AF16C0E-57E0-40CB-9EBD-165CE2C5C29D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510285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5A8347-A5D9-453B-B16E-20F0D377A6E2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4166970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0EB8D7-669D-43AC-BA06-2016645CF97F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204762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45F7372-0F48-4A92-A924-1B22C59355DB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tx2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4603593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B080-9A94-4B5D-B842-C921AF4F4591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84403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C50-D2DA-4FDA-8DAF-A907E65DCDC5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695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085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C4BD42F-D8F6-4675-946A-356454FBC42F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46789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4318000" y="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 userDrawn="1"/>
        </p:nvSpPr>
        <p:spPr>
          <a:xfrm>
            <a:off x="2590800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862013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878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7A75E8-469F-484D-BDDF-2B09279F02BD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4652409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7469-E244-4931-BA76-505101797D9D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9216378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44287D-743D-42E1-97FE-9A449325683C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1133415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9F79CF-3D40-4FA2-9067-98093CAFCDF8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6788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D36A8-D558-4D24-A688-21374A535BBD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6262201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3296-FA82-4ABB-ADB5-5B1FACA165EC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676939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12DF8EC-AC80-496A-A73B-4731A1391087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965024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93E275-43C0-432D-BC43-16B9B2DAB775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0947331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5B824E-9A27-4D40-993D-7D213E8801EF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8913217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9D70E1-E1FC-43FA-98EA-F375946A39B6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3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0163321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F1EA-942A-4F53-BD02-5E428B63F08D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2215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39ED89-209A-4843-BF2B-B97C35689DE3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5813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6EBE-B427-4CAF-9DEA-B3C0E20F96C6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954072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50301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6AFE1810-BB0D-4C1C-BA0C-6EE7FB00FDCA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46789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318000" y="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590800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2013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45564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4E8B-FBEF-4EF7-9BA7-7DDE45F28F5E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68952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652D6A1-A812-464E-80A7-E32C2F7BEF1D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2545342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9BD4E5-37C6-4CE1-9482-676368AF165E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39965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0DB37-F025-4B66-909D-B60D9453CC4E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86072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F295-AFF4-48BF-A212-36EE965DDF9D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44994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4C1FACF-9318-4785-8EE4-40436397220B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11808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F807D6-0D10-41B0-AA3A-F7FCD061E077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2819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207425" y="-9458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8639175" y="863699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7775575" y="431651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9072613" y="1295450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8639175" y="1731561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8639175" y="2159843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2ED162FD-7250-49A1-ADD5-C110E404F710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64" r:id="rId3"/>
    <p:sldLayoutId id="2147483659" r:id="rId4"/>
    <p:sldLayoutId id="2147483652" r:id="rId5"/>
    <p:sldLayoutId id="2147483653" r:id="rId6"/>
    <p:sldLayoutId id="2147483865" r:id="rId7"/>
    <p:sldLayoutId id="2147483661" r:id="rId8"/>
    <p:sldLayoutId id="2147483665" r:id="rId9"/>
    <p:sldLayoutId id="2147483866" r:id="rId10"/>
    <p:sldLayoutId id="2147483654" r:id="rId11"/>
    <p:sldLayoutId id="2147483655" r:id="rId12"/>
    <p:sldLayoutId id="2147483965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640813" y="0"/>
            <a:ext cx="431750" cy="4222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8640218" y="863699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9073656" y="431651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8640813" y="1295450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9073656" y="1295450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9073656" y="1727200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3B6A4633-EFC9-470C-BC8D-7C06F75735A1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06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639770" y="0"/>
            <a:ext cx="431750" cy="422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9072613" y="431651"/>
            <a:ext cx="431750" cy="43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8207722" y="431651"/>
            <a:ext cx="431750" cy="43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7775575" y="431651"/>
            <a:ext cx="431750" cy="43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7343825" y="0"/>
            <a:ext cx="431750" cy="422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C682CF55-65CD-4E0A-B674-C5D5F6D3F1F1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976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72563" y="432048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8639720" y="863699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8207672" y="431651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7775525" y="0"/>
            <a:ext cx="431750" cy="4222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8207672" y="0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7343278" y="0"/>
            <a:ext cx="431750" cy="4222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55A5487A-D3FA-4F26-8FFE-32A431B6B9EC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074853" y="0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8642010" y="431651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8209962" y="431651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7346065" y="0"/>
            <a:ext cx="431750" cy="4222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7" name="Rectangle 26"/>
          <p:cNvSpPr/>
          <p:nvPr/>
        </p:nvSpPr>
        <p:spPr>
          <a:xfrm>
            <a:off x="8209962" y="0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8" name="Rectangle 27"/>
          <p:cNvSpPr/>
          <p:nvPr/>
        </p:nvSpPr>
        <p:spPr>
          <a:xfrm>
            <a:off x="6913818" y="0"/>
            <a:ext cx="431750" cy="4222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685F94FF-EB69-4A4B-8A41-98BD5B4BF07F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689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72613" y="0"/>
            <a:ext cx="431750" cy="43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8639770" y="431651"/>
            <a:ext cx="431750" cy="43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7777113" y="431651"/>
            <a:ext cx="431750" cy="4222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7344866" y="431651"/>
            <a:ext cx="431750" cy="4222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8208863" y="863699"/>
            <a:ext cx="431750" cy="43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F5CF508-A117-4AD2-8430-35BCD522A4BB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893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A85F0684-839B-4967-8AB6-061F91FBE2C7}" type="datetime3">
              <a:rPr lang="en-US" smtClean="0"/>
              <a:t>20 April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LIIKE, ENERGIA JA MEKAANINEN TYÖ  -  1 Liike- ja potentiaalienergia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9072613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8639770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8207722" y="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8207722" y="431651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8207722" y="129545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8639770" y="172720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6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4DA97FD7-458D-4F3D-BFF1-3B572A5B4D07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9072613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39770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07722" y="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07722" y="431651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07722" y="129545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39770" y="172720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7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4DC4744E-EBAF-4342-9273-52A24AAC2E2D}" type="datetime3">
              <a:rPr lang="en-US" smtClean="0">
                <a:solidFill>
                  <a:srgbClr val="5A5A5A"/>
                </a:solidFill>
              </a:rPr>
              <a:t>20 April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>
                <a:solidFill>
                  <a:srgbClr val="5A5A5A"/>
                </a:solidFill>
              </a:rPr>
              <a:t>LIIKE, ENERGIA JA MEKAANINEN TYÖ  -  1 Liike- ja potentiaalienergia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9072613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39770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07722" y="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07722" y="431651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07722" y="129545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39770" y="172720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1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0096" y="375158"/>
            <a:ext cx="8642350" cy="1295995"/>
          </a:xfrm>
        </p:spPr>
        <p:txBody>
          <a:bodyPr/>
          <a:lstStyle/>
          <a:p>
            <a:r>
              <a:rPr lang="fi-FI" dirty="0"/>
              <a:t>Liike-energia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27311" y="1671153"/>
            <a:ext cx="7202288" cy="3657042"/>
          </a:xfrm>
        </p:spPr>
        <p:txBody>
          <a:bodyPr/>
          <a:lstStyle/>
          <a:p>
            <a:r>
              <a:rPr lang="fi-FI" dirty="0">
                <a:solidFill>
                  <a:schemeClr val="tx1">
                    <a:lumMod val="50000"/>
                  </a:schemeClr>
                </a:solidFill>
              </a:rPr>
              <a:t>Liikkuvalla kappaleella ja aineella on liike-energiaa.</a:t>
            </a:r>
          </a:p>
          <a:p>
            <a:r>
              <a:rPr lang="fi-FI" dirty="0">
                <a:solidFill>
                  <a:schemeClr val="tx1">
                    <a:lumMod val="50000"/>
                  </a:schemeClr>
                </a:solidFill>
              </a:rPr>
              <a:t>Liike-energia </a:t>
            </a:r>
            <a:r>
              <a:rPr lang="fi-FI" i="1" dirty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fi-FI" baseline="-25000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fi-FI" dirty="0">
                <a:solidFill>
                  <a:schemeClr val="tx1">
                    <a:lumMod val="50000"/>
                  </a:schemeClr>
                </a:solidFill>
              </a:rPr>
              <a:t> voidaan laskea, kun massa </a:t>
            </a:r>
            <a:r>
              <a:rPr lang="fi-FI" i="1" dirty="0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fi-FI" dirty="0">
                <a:solidFill>
                  <a:schemeClr val="tx1">
                    <a:lumMod val="50000"/>
                  </a:schemeClr>
                </a:solidFill>
              </a:rPr>
              <a:t> ja nopeus </a:t>
            </a:r>
            <a:r>
              <a:rPr lang="fi-FI" i="1" dirty="0">
                <a:solidFill>
                  <a:schemeClr val="tx1">
                    <a:lumMod val="50000"/>
                  </a:schemeClr>
                </a:solidFill>
              </a:rPr>
              <a:t>v</a:t>
            </a:r>
            <a:r>
              <a:rPr lang="fi-FI" dirty="0">
                <a:solidFill>
                  <a:schemeClr val="tx1">
                    <a:lumMod val="50000"/>
                  </a:schemeClr>
                </a:solidFill>
              </a:rPr>
              <a:t> tunnetaan:</a:t>
            </a:r>
          </a:p>
          <a:p>
            <a:endParaRPr lang="fi-FI" dirty="0">
              <a:solidFill>
                <a:schemeClr val="tx1">
                  <a:lumMod val="50000"/>
                </a:schemeClr>
              </a:solidFill>
            </a:endParaRPr>
          </a:p>
          <a:p>
            <a:endParaRPr lang="fi-FI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i-FI" dirty="0">
                <a:solidFill>
                  <a:schemeClr val="tx1">
                    <a:lumMod val="50000"/>
                  </a:schemeClr>
                </a:solidFill>
              </a:rPr>
              <a:t>Massan yksikkö on kilogramma (kg) ja nopeuden metri sekunnissa (m/s). Liike-energian yksikkö on joule (J).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rgbClr val="5A5A5A"/>
                </a:solidFill>
              </a:rPr>
              <a:t>LIIKE, ENERGIA JA MEKAANINEN TYÖ  -  1 LIIKE- JA POTENTIAALIENERGIA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1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43539" y="575667"/>
            <a:ext cx="95043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kti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438281"/>
              </p:ext>
            </p:extLst>
          </p:nvPr>
        </p:nvGraphicFramePr>
        <p:xfrm>
          <a:off x="1693863" y="2959100"/>
          <a:ext cx="15748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4" imgW="609480" imgH="317160" progId="Equation.DSMT4">
                  <p:embed/>
                </p:oleObj>
              </mc:Choice>
              <mc:Fallback>
                <p:oleObj name="Equation" r:id="rId4" imgW="609480" imgH="317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2959100"/>
                        <a:ext cx="1574800" cy="758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8277" y="6202537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Fysiikka</a:t>
            </a:r>
            <a:endParaRPr lang="fi-FI" sz="800" spc="-40" dirty="0"/>
          </a:p>
          <a:p>
            <a:pPr lvl="0"/>
            <a:r>
              <a:rPr lang="fi-FI" sz="800" spc="-40" dirty="0"/>
              <a:t>© Lehto, Salonen, Maalampi</a:t>
            </a:r>
          </a:p>
        </p:txBody>
      </p:sp>
    </p:spTree>
    <p:extLst>
      <p:ext uri="{BB962C8B-B14F-4D97-AF65-F5344CB8AC3E}">
        <p14:creationId xmlns:p14="http://schemas.microsoft.com/office/powerpoint/2010/main" val="250739044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0212" y="282083"/>
            <a:ext cx="8642350" cy="1295995"/>
          </a:xfrm>
        </p:spPr>
        <p:txBody>
          <a:bodyPr/>
          <a:lstStyle/>
          <a:p>
            <a:r>
              <a:rPr lang="fi-FI" dirty="0"/>
              <a:t>Potentiaalienergia</a:t>
            </a:r>
            <a:br>
              <a:rPr lang="fi-FI" dirty="0"/>
            </a:b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rgbClr val="5A5A5A"/>
                </a:solidFill>
              </a:rPr>
              <a:t>LIIKE, ENERGIA JA MEKAANINEN TYÖ  -  1 LIIKE- JA POTENTIAALIENERGIA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2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3823" y="1450134"/>
            <a:ext cx="6264695" cy="3553892"/>
          </a:xfrm>
        </p:spPr>
        <p:txBody>
          <a:bodyPr/>
          <a:lstStyle/>
          <a:p>
            <a:r>
              <a:rPr lang="fi-FI" dirty="0"/>
              <a:t>Kappaleen potentiaalienergia on sen asemaan (paikkaan) liittyvää energiaa.</a:t>
            </a:r>
          </a:p>
          <a:p>
            <a:r>
              <a:rPr lang="fi-FI" dirty="0"/>
              <a:t>Potentiaalienergialle määritellään nollataso, jossa kappaleen potentiaalienergia on nolla.</a:t>
            </a:r>
          </a:p>
          <a:p>
            <a:r>
              <a:rPr lang="fi-FI" dirty="0"/>
              <a:t>Kun kappale siirtyy ylöspäin, sen potentiaalienergia kasvaa. Kun kappale liikkuu alaspäin, sen potentiaalienergia pienenee.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C3869D-10BD-4E12-8C37-98CFBDF13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04" y="2303859"/>
            <a:ext cx="2457958" cy="3604614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8277" y="6202537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Fysiikka</a:t>
            </a:r>
            <a:endParaRPr lang="fi-FI" sz="800" spc="-40" dirty="0"/>
          </a:p>
          <a:p>
            <a:pPr lvl="0"/>
            <a:r>
              <a:rPr lang="fi-FI" sz="800" spc="-40" dirty="0"/>
              <a:t>© Lehto, Salonen, Maalampi</a:t>
            </a:r>
          </a:p>
        </p:txBody>
      </p:sp>
    </p:spTree>
    <p:extLst>
      <p:ext uri="{BB962C8B-B14F-4D97-AF65-F5344CB8AC3E}">
        <p14:creationId xmlns:p14="http://schemas.microsoft.com/office/powerpoint/2010/main" val="223243444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3626" y="-72405"/>
            <a:ext cx="8642350" cy="1295995"/>
          </a:xfrm>
        </p:spPr>
        <p:txBody>
          <a:bodyPr/>
          <a:lstStyle/>
          <a:p>
            <a:r>
              <a:rPr lang="fi-FI" dirty="0"/>
              <a:t>Potentiaalienergia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7725" y="1439763"/>
            <a:ext cx="7560840" cy="2655614"/>
          </a:xfrm>
        </p:spPr>
        <p:txBody>
          <a:bodyPr/>
          <a:lstStyle/>
          <a:p>
            <a:r>
              <a:rPr lang="fi-FI" dirty="0"/>
              <a:t>Kappaleen potentiaalienergia </a:t>
            </a:r>
            <a:r>
              <a:rPr lang="fi-FI" i="1" dirty="0" err="1"/>
              <a:t>E</a:t>
            </a:r>
            <a:r>
              <a:rPr lang="fi-FI" baseline="-25000" dirty="0" err="1"/>
              <a:t>p</a:t>
            </a:r>
            <a:r>
              <a:rPr lang="fi-FI" dirty="0"/>
              <a:t> riippuu sen massasta ja paikasta valittuun nollatasoon nähden. </a:t>
            </a:r>
          </a:p>
          <a:p>
            <a:r>
              <a:rPr lang="fi-FI" dirty="0"/>
              <a:t>Kappaleen potentiaalienergia on</a:t>
            </a:r>
          </a:p>
          <a:p>
            <a:pPr marL="0" indent="0">
              <a:buNone/>
            </a:pPr>
            <a:r>
              <a:rPr lang="fi-FI" i="1" dirty="0"/>
              <a:t>	</a:t>
            </a:r>
            <a:r>
              <a:rPr lang="fi-FI" i="1" dirty="0" err="1"/>
              <a:t>E</a:t>
            </a:r>
            <a:r>
              <a:rPr lang="fi-FI" baseline="-25000" dirty="0" err="1"/>
              <a:t>p</a:t>
            </a:r>
            <a:r>
              <a:rPr lang="fi-FI" dirty="0"/>
              <a:t> = </a:t>
            </a:r>
            <a:r>
              <a:rPr lang="fi-FI" i="1" dirty="0" err="1"/>
              <a:t>mgh</a:t>
            </a:r>
            <a:r>
              <a:rPr lang="fi-FI" dirty="0"/>
              <a:t>,</a:t>
            </a:r>
          </a:p>
          <a:p>
            <a:pPr marL="357135" lvl="1" indent="0">
              <a:buNone/>
            </a:pPr>
            <a:r>
              <a:rPr lang="fi-FI" dirty="0"/>
              <a:t> </a:t>
            </a:r>
            <a:r>
              <a:rPr lang="fi-FI" sz="2400" dirty="0"/>
              <a:t>jossa </a:t>
            </a:r>
            <a:r>
              <a:rPr lang="fi-FI" sz="2400" i="1" dirty="0"/>
              <a:t>m</a:t>
            </a:r>
            <a:r>
              <a:rPr lang="fi-FI" sz="2400" dirty="0"/>
              <a:t> on kappaleen massa, </a:t>
            </a:r>
            <a:r>
              <a:rPr lang="fi-FI" sz="2400" i="1" dirty="0"/>
              <a:t>g</a:t>
            </a:r>
            <a:r>
              <a:rPr lang="fi-FI" sz="2400" dirty="0"/>
              <a:t> putoamiskiihtyvyys ja </a:t>
            </a:r>
            <a:r>
              <a:rPr lang="fi-FI" sz="2400" i="1" dirty="0"/>
              <a:t>h </a:t>
            </a:r>
            <a:r>
              <a:rPr lang="fi-FI" sz="2400" dirty="0"/>
              <a:t>pystysuora etäisyys nollatasosta.</a:t>
            </a:r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rgbClr val="5A5A5A"/>
                </a:solidFill>
              </a:rPr>
              <a:t>LIIKE, ENERGIA JA MEKAANINEN TYÖ  -  1 LIIKE- JA POTENTIAALIENERGIA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3</a:t>
            </a:fld>
            <a:endParaRPr lang="fi-FI" dirty="0">
              <a:solidFill>
                <a:srgbClr val="5A5A5A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81D075-2FBE-434E-BC08-AEA52CA66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1" y="4148424"/>
            <a:ext cx="3162378" cy="1702329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8277" y="6202537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Fysiikka</a:t>
            </a:r>
            <a:endParaRPr lang="fi-FI" sz="800" spc="-40" dirty="0"/>
          </a:p>
          <a:p>
            <a:pPr lvl="0"/>
            <a:r>
              <a:rPr lang="fi-FI" sz="800" spc="-40" dirty="0"/>
              <a:t>© Lehto, Salonen, Maalampi</a:t>
            </a:r>
          </a:p>
        </p:txBody>
      </p:sp>
    </p:spTree>
    <p:extLst>
      <p:ext uri="{BB962C8B-B14F-4D97-AF65-F5344CB8AC3E}">
        <p14:creationId xmlns:p14="http://schemas.microsoft.com/office/powerpoint/2010/main" val="43014797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Mekaaninen energia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0213" y="1583779"/>
            <a:ext cx="7706344" cy="3960812"/>
          </a:xfrm>
        </p:spPr>
        <p:txBody>
          <a:bodyPr/>
          <a:lstStyle/>
          <a:p>
            <a:r>
              <a:rPr lang="fi-FI" dirty="0"/>
              <a:t>Kappaleen potentiaalienergian ja liike-energian summaa sanotaan kappaleen mekaaniseksi energiaksi.</a:t>
            </a:r>
          </a:p>
          <a:p>
            <a:r>
              <a:rPr lang="fi-FI" dirty="0"/>
              <a:t>Mekaaninen energia säilyy liikkeen aikana, jos vastusvoimia ei ole.</a:t>
            </a:r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rgbClr val="5A5A5A"/>
                </a:solidFill>
              </a:rPr>
              <a:t>LIIKE, ENERGIA JA MEKAANINEN TYÖ  -  1 LIIKE- JA POTENTIAALIENERGIA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4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8277" y="6202537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Fysiikka</a:t>
            </a:r>
            <a:endParaRPr lang="fi-FI" sz="800" spc="-40" dirty="0"/>
          </a:p>
          <a:p>
            <a:pPr lvl="0"/>
            <a:r>
              <a:rPr lang="fi-FI" sz="800" spc="-40" dirty="0"/>
              <a:t>© Lehto, Salonen, Maalampi</a:t>
            </a:r>
          </a:p>
        </p:txBody>
      </p:sp>
    </p:spTree>
    <p:extLst>
      <p:ext uri="{BB962C8B-B14F-4D97-AF65-F5344CB8AC3E}">
        <p14:creationId xmlns:p14="http://schemas.microsoft.com/office/powerpoint/2010/main" val="84522008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owerpoint-pohja_peruskoko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4FFF98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4FFF98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noma Pro - Orang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anoma Pro - Dark Blu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anoma Pro - Green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anoma Pro - Light Blu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anoma Pro - Pink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Sanoma Pro - Purpl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Sanoma Pro - Purpl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2_Sanoma Pro - Purpl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5F6940F5483B249923B0A57CD6EB39F" ma:contentTypeVersion="1" ma:contentTypeDescription="Luo uusi asiakirja." ma:contentTypeScope="" ma:versionID="c223f35fa294fdcd4123310520331863">
  <xsd:schema xmlns:xsd="http://www.w3.org/2001/XMLSchema" xmlns:xs="http://www.w3.org/2001/XMLSchema" xmlns:p="http://schemas.microsoft.com/office/2006/metadata/properties" xmlns:ns1="eba3b716-7541-44b4-bce8-244c3a989311" targetNamespace="http://schemas.microsoft.com/office/2006/metadata/properties" ma:root="true" ma:fieldsID="9a02ded3bffbd1a85605d3a84be40aac" ns1:_="">
    <xsd:import namespace="eba3b716-7541-44b4-bce8-244c3a989311"/>
    <xsd:element name="properties">
      <xsd:complexType>
        <xsd:sequence>
          <xsd:element name="documentManagement">
            <xsd:complexType>
              <xsd:all>
                <xsd:element ref="ns1:Dokumenttityypp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3b716-7541-44b4-bce8-244c3a989311" elementFormDefault="qualified">
    <xsd:import namespace="http://schemas.microsoft.com/office/2006/documentManagement/types"/>
    <xsd:import namespace="http://schemas.microsoft.com/office/infopath/2007/PartnerControls"/>
    <xsd:element name="Dokumenttityyppi" ma:index="0" nillable="true" ma:displayName="Dokumenttityyppi" ma:default="Logo" ma:format="Dropdown" ma:internalName="Dokumenttityyppi">
      <xsd:simpleType>
        <xsd:restriction base="dms:Choice">
          <xsd:enumeration value="Asiakirjapohja"/>
          <xsd:enumeration value="Logo"/>
          <xsd:enumeration value="Powerpoint-pohja"/>
          <xsd:enumeration value="Ohj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ityyppi xmlns="eba3b716-7541-44b4-bce8-244c3a989311">Powerpoint-pohja</Dokumenttityyppi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1442E7-D29F-449D-97D4-F3C13DF9F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3b716-7541-44b4-bce8-244c3a989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1A5A6B-7001-42FC-81AC-C9EF9B335431}">
  <ds:schemaRefs>
    <ds:schemaRef ds:uri="http://purl.org/dc/terms/"/>
    <ds:schemaRef ds:uri="eba3b716-7541-44b4-bce8-244c3a98931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219374-56A2-4459-B77D-F3F25B8712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Powerpoint-pohja_peruskoko</Template>
  <TotalTime>563</TotalTime>
  <Words>232</Words>
  <Application>Microsoft Macintosh PowerPoint</Application>
  <PresentationFormat>Mukautettu</PresentationFormat>
  <Paragraphs>36</Paragraphs>
  <Slides>4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9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6" baseType="lpstr">
      <vt:lpstr>Arial</vt:lpstr>
      <vt:lpstr>Wingdings</vt:lpstr>
      <vt:lpstr>Powerpoint-pohja_peruskoko</vt:lpstr>
      <vt:lpstr>Sanoma Pro - Orange</vt:lpstr>
      <vt:lpstr>Sanoma Pro - Dark Blue</vt:lpstr>
      <vt:lpstr>Sanoma Pro - Green</vt:lpstr>
      <vt:lpstr>Sanoma Pro - Light Blue</vt:lpstr>
      <vt:lpstr>Sanoma Pro - Pink</vt:lpstr>
      <vt:lpstr>Sanoma Pro - Purple</vt:lpstr>
      <vt:lpstr>1_Sanoma Pro - Purple</vt:lpstr>
      <vt:lpstr>2_Sanoma Pro - Purple</vt:lpstr>
      <vt:lpstr>Equation</vt:lpstr>
      <vt:lpstr>Liike-energia </vt:lpstr>
      <vt:lpstr>Potentiaalienergia </vt:lpstr>
      <vt:lpstr>Potentiaalienergia</vt:lpstr>
      <vt:lpstr>Mekaaninen energia </vt:lpstr>
    </vt:vector>
  </TitlesOfParts>
  <Company>Sanoma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/ Arial Bold 36pt</dc:title>
  <dc:creator>Johanna Patokoski</dc:creator>
  <cp:lastModifiedBy>Jani-Petteri Renko</cp:lastModifiedBy>
  <cp:revision>92</cp:revision>
  <dcterms:created xsi:type="dcterms:W3CDTF">2017-10-03T08:43:25Z</dcterms:created>
  <dcterms:modified xsi:type="dcterms:W3CDTF">2020-04-20T10:41:04Z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0x010100C5F6940F5483B249923B0A57CD6EB39F</vt:lpwstr>
  </property>
</Properties>
</file>