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3" r:id="rId6"/>
    <p:sldId id="279" r:id="rId7"/>
    <p:sldId id="274" r:id="rId8"/>
    <p:sldId id="278" r:id="rId9"/>
    <p:sldId id="277" r:id="rId10"/>
    <p:sldId id="280" r:id="rId11"/>
    <p:sldId id="281" r:id="rId12"/>
    <p:sldId id="283" r:id="rId13"/>
    <p:sldId id="2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59" autoAdjust="0"/>
    <p:restoredTop sz="94660"/>
  </p:normalViewPr>
  <p:slideViewPr>
    <p:cSldViewPr snapToGrid="0">
      <p:cViewPr varScale="1">
        <p:scale>
          <a:sx n="55" d="100"/>
          <a:sy n="55" d="100"/>
        </p:scale>
        <p:origin x="5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Free Ilmainen kuvapankkikuva tunnisteilla asunto, denim, epäonnistuminen Stock Photo">
            <a:extLst>
              <a:ext uri="{FF2B5EF4-FFF2-40B4-BE49-F238E27FC236}">
                <a16:creationId xmlns:a16="http://schemas.microsoft.com/office/drawing/2014/main" id="{2C3795AA-CB2B-47FE-0951-A4D0F375D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8" r="-1" b="23225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fi-FI" sz="6600">
                <a:solidFill>
                  <a:schemeClr val="tx1"/>
                </a:solidFill>
                <a:ea typeface="+mj-lt"/>
                <a:cs typeface="+mj-lt"/>
              </a:rPr>
              <a:t>7. stressi</a:t>
            </a:r>
            <a:endParaRPr lang="en-US" sz="6600">
              <a:solidFill>
                <a:schemeClr val="tx1"/>
              </a:solidFill>
              <a:ea typeface="+mj-lt"/>
              <a:cs typeface="+mj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Stressistä palautuminen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621" y="2266088"/>
            <a:ext cx="6175325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 Kehon </a:t>
            </a:r>
            <a:r>
              <a:rPr lang="fi-FI" sz="2400" b="1" dirty="0"/>
              <a:t>palautumisjärjestelmä </a:t>
            </a:r>
            <a:r>
              <a:rPr lang="fi-FI" sz="2400" dirty="0"/>
              <a:t>toimii hitaammin kuin stressijärjestelmiä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sz="2000" b="1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/>
              <a:t> Palautumisaika: </a:t>
            </a:r>
            <a:r>
              <a:rPr lang="fi-FI" sz="2400" dirty="0"/>
              <a:t>aika, jonka kuluessa stressijärjestelmän toiminta vaimenee ja </a:t>
            </a:r>
            <a:r>
              <a:rPr lang="fi-FI" sz="2400" b="1" dirty="0"/>
              <a:t>parasympaattinen hermosto </a:t>
            </a:r>
            <a:r>
              <a:rPr lang="fi-FI" sz="2400" dirty="0"/>
              <a:t>aktivoituu</a:t>
            </a:r>
          </a:p>
          <a:p>
            <a:pPr marL="0" indent="0">
              <a:buNone/>
            </a:pPr>
            <a:endParaRPr lang="fi-FI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 Tavat palautua stressistä ovat yksilöllisiä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/>
              <a:t>esim. tauot työstä, rentoutuminen, liikunta, riittävät yöunet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8194" name="Picture 2" descr="Free Ilmainen kuvapankkikuva tunnisteilla aasialainen mies, aikuinen, gay Stock Photo">
            <a:extLst>
              <a:ext uri="{FF2B5EF4-FFF2-40B4-BE49-F238E27FC236}">
                <a16:creationId xmlns:a16="http://schemas.microsoft.com/office/drawing/2014/main" id="{3B8DB898-5E36-9D4D-96C2-64077F9ED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r="27788" b="-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Mitä stressi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08" y="2084832"/>
            <a:ext cx="6528138" cy="4374856"/>
          </a:xfrm>
        </p:spPr>
        <p:txBody>
          <a:bodyPr vert="horz" lIns="45720" tIns="45720" rIns="45720" bIns="45720" rtlCol="0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Stressi:</a:t>
            </a:r>
            <a:r>
              <a:rPr lang="fi-FI" sz="2400" dirty="0"/>
              <a:t> elimistön kokonaisvaltainen aktivoituminen tilanteessa, joka koetaan uhkaavaksi tai jossa ympäristön vaatimusten tulkitaan ylittävän voimavarat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 dirty="0"/>
              <a:t>biologisen stressijärjestelmän aktivoituminen + muutokset psykologisissa toiminnoissa </a:t>
            </a:r>
            <a:r>
              <a:rPr lang="fi-FI" sz="2400" dirty="0">
                <a:latin typeface="TW Cen MT"/>
              </a:rPr>
              <a:t>→</a:t>
            </a:r>
            <a:r>
              <a:rPr lang="fi-FI" sz="2400" dirty="0">
                <a:latin typeface="TW Cen MT"/>
                <a:sym typeface="Wingdings" pitchFamily="2" charset="2"/>
              </a:rPr>
              <a:t> </a:t>
            </a:r>
            <a:r>
              <a:rPr lang="fi-FI" sz="2400" dirty="0">
                <a:sym typeface="Wingdings" pitchFamily="2" charset="2"/>
              </a:rPr>
              <a:t>selviytyminen haastavasta tilanteesta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Myönteinen stressi </a:t>
            </a:r>
            <a:r>
              <a:rPr lang="fi-FI" sz="2400" dirty="0"/>
              <a:t>(</a:t>
            </a:r>
            <a:r>
              <a:rPr lang="fi-FI" sz="2400" dirty="0" err="1"/>
              <a:t>eustressi</a:t>
            </a:r>
            <a:r>
              <a:rPr lang="fi-FI" sz="2400" dirty="0"/>
              <a:t>): tarkoituksenmukaista ja sopeutumista edistävää toimintaa vaativissa tilanteissa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Kielteinen stressi </a:t>
            </a:r>
            <a:r>
              <a:rPr lang="fi-FI" sz="2400" dirty="0"/>
              <a:t>(</a:t>
            </a:r>
            <a:r>
              <a:rPr lang="fi-FI" sz="2400" dirty="0" err="1"/>
              <a:t>distressi</a:t>
            </a:r>
            <a:r>
              <a:rPr lang="fi-FI" sz="2400" dirty="0"/>
              <a:t>): pitkään jatkuva tai toistuva stressi ilman palautumista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Normaalitilaan palautuminen vaatii tilanteeseen sopivia selviytymiskeinoja</a:t>
            </a:r>
          </a:p>
        </p:txBody>
      </p:sp>
      <p:pic>
        <p:nvPicPr>
          <p:cNvPr id="1028" name="Picture 4" descr="Free Ilmainen kuvapankkikuva tunnisteilla asunto, denim, epäonnistuminen Stock Photo">
            <a:extLst>
              <a:ext uri="{FF2B5EF4-FFF2-40B4-BE49-F238E27FC236}">
                <a16:creationId xmlns:a16="http://schemas.microsoft.com/office/drawing/2014/main" id="{C82FBF6A-E9EE-6846-BBC5-5688A5215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94078" y="6459688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Ilmainen kuvapankkikuva tunnisteilla afroamerikkalaiset naiset, ahdistunut, älypuhelin Stock Photo">
            <a:extLst>
              <a:ext uri="{FF2B5EF4-FFF2-40B4-BE49-F238E27FC236}">
                <a16:creationId xmlns:a16="http://schemas.microsoft.com/office/drawing/2014/main" id="{F39A72A5-7D1D-7341-9D52-DEBA60C9E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 r="9091" b="198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Psykologinen stressi</a:t>
            </a:r>
            <a:br>
              <a:rPr lang="fi-FI" dirty="0">
                <a:solidFill>
                  <a:srgbClr val="000000"/>
                </a:solidFill>
              </a:rPr>
            </a:br>
            <a:r>
              <a:rPr lang="fi-FI" dirty="0">
                <a:solidFill>
                  <a:srgbClr val="000000"/>
                </a:solidFill>
              </a:rPr>
              <a:t>(</a:t>
            </a:r>
            <a:r>
              <a:rPr lang="fi-FI" dirty="0" err="1">
                <a:solidFill>
                  <a:srgbClr val="000000"/>
                </a:solidFill>
              </a:rPr>
              <a:t>lazarus</a:t>
            </a:r>
            <a:r>
              <a:rPr lang="fi-FI" dirty="0">
                <a:solidFill>
                  <a:srgbClr val="000000"/>
                </a:solidFill>
              </a:rPr>
              <a:t> &amp; </a:t>
            </a:r>
            <a:r>
              <a:rPr lang="fi-FI" dirty="0" err="1">
                <a:solidFill>
                  <a:srgbClr val="000000"/>
                </a:solidFill>
              </a:rPr>
              <a:t>folkman</a:t>
            </a:r>
            <a:r>
              <a:rPr lang="fi-FI" dirty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6280055" cy="4023360"/>
          </a:xfrm>
        </p:spPr>
        <p:txBody>
          <a:bodyPr vert="horz" lIns="45720" tIns="45720" rIns="45720" bIns="45720" rtlCol="0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000000"/>
                </a:solidFill>
              </a:rPr>
              <a:t> Stressiin sisältyy kaksivaiheinen arviointiprosessi </a:t>
            </a:r>
            <a:r>
              <a:rPr lang="fi-FI" sz="2800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rgbClr val="000000"/>
                </a:solidFill>
              </a:rPr>
              <a:t> Ensisijainen arviointi: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uhka tai haaste havaitaan ja siitä tehdään tulkinta: merkityksetön, myönteinen tai stressaava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rgbClr val="000000"/>
                </a:solidFill>
              </a:rPr>
              <a:t> Toissijainen arviointi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mieleen tuodaan potentiaalinen reaktio(t) kyseiseen haasteeseen </a:t>
            </a:r>
            <a:r>
              <a:rPr lang="fi-FI" sz="24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>
                <a:solidFill>
                  <a:srgbClr val="000000"/>
                </a:solidFill>
              </a:rPr>
              <a:t>selviytymiskeinot </a:t>
            </a:r>
            <a:r>
              <a:rPr lang="fi-FI" sz="24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fi-FI" sz="2400" b="1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miten yksilö toimii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8104" y="6470704"/>
            <a:ext cx="39728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© Sanoma Pro, Tekijät ● Mieli 4 tunteet ja mielenterveys, Kuva: Pexels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0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820" y="640080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Lyhytkestoinen stressi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820" y="2139696"/>
            <a:ext cx="6251908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400" b="1" dirty="0"/>
              <a:t>Lyhytkestoinen stressi:</a:t>
            </a:r>
            <a:r>
              <a:rPr lang="fi-FI" sz="2400" dirty="0"/>
              <a:t> tilapäistä stressiä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/>
              <a:t>auttaa suoriutumaan mm. vaativista tilanteista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/>
              <a:t>esim. tarkkaavaisuus lisääntyy, muistitoiminnot tehostuvat, motivaatio kasvaa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2400" dirty="0"/>
              <a:t> Voi vaihdella voimakkuudeltaan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sz="2000" dirty="0"/>
              <a:t>kovastakin tilapäisestä stressistä voi selviytyä, kun stressinsäätely ei ylikuormitu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2400" b="1" dirty="0"/>
              <a:t> </a:t>
            </a:r>
            <a:r>
              <a:rPr lang="fi-FI" sz="2400" dirty="0"/>
              <a:t>Puutteelliset stressinsäätelykeinot ja kuormituksen pitkittyminen altistavat haitalliselle stressille</a:t>
            </a:r>
          </a:p>
          <a:p>
            <a:pPr fontAlgn="base"/>
            <a:r>
              <a:rPr lang="fi-FI" sz="2400" dirty="0"/>
              <a:t>  </a:t>
            </a:r>
          </a:p>
          <a:p>
            <a:pPr>
              <a:buFont typeface="Arial" panose="020B0602020104020603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3074" name="Picture 2" descr="Free Ilmainen kuvapankkikuva tunnisteilla aallot, extremeurheilu, henkilö Stock Photo">
            <a:extLst>
              <a:ext uri="{FF2B5EF4-FFF2-40B4-BE49-F238E27FC236}">
                <a16:creationId xmlns:a16="http://schemas.microsoft.com/office/drawing/2014/main" id="{0FB27DDA-5608-1C46-864F-0A9B7E24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724" y="766472"/>
            <a:ext cx="372320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Biologinen stressijärjestelmä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43" y="2286000"/>
            <a:ext cx="6857960" cy="4390222"/>
          </a:xfrm>
        </p:spPr>
        <p:txBody>
          <a:bodyPr vert="horz" lIns="45720" tIns="45720" rIns="45720" bIns="45720" rtlCol="0"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600" dirty="0">
                <a:ea typeface="+mn-lt"/>
                <a:cs typeface="+mn-lt"/>
              </a:rPr>
              <a:t> E</a:t>
            </a:r>
            <a:r>
              <a:rPr lang="fi-FI" sz="2600" dirty="0"/>
              <a:t>lintärkeä biologinen valpastumisjärjestelmä, joka kiihdyttää elimistön toimintoja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600" dirty="0"/>
              <a:t> Aktivoituu automaattisesti, kun ihminen kohtaa äkillisen tai voimakkaan ärsykkeen ja liittää sen oletettuun uhkaan </a:t>
            </a:r>
            <a:r>
              <a:rPr lang="fi-FI" sz="2600" dirty="0">
                <a:latin typeface="TW Cen MT"/>
              </a:rPr>
              <a:t>→</a:t>
            </a:r>
            <a:r>
              <a:rPr lang="fi-FI" sz="2600" dirty="0">
                <a:latin typeface="TW Cen MT"/>
                <a:sym typeface="Wingdings" pitchFamily="2" charset="2"/>
              </a:rPr>
              <a:t> </a:t>
            </a:r>
            <a:r>
              <a:rPr lang="fi-FI" sz="2600" dirty="0">
                <a:sym typeface="Wingdings" pitchFamily="2" charset="2"/>
              </a:rPr>
              <a:t>stressireaktio</a:t>
            </a:r>
            <a:endParaRPr lang="fi-FI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600" b="1" dirty="0"/>
              <a:t> Sympaattinen hermosto</a:t>
            </a:r>
            <a:r>
              <a:rPr lang="fi-FI" sz="2600" dirty="0"/>
              <a:t> ja</a:t>
            </a:r>
            <a:r>
              <a:rPr lang="fi-FI" sz="2600" b="1" dirty="0"/>
              <a:t> lisämunuaisytimen hormonaalinen järjestelmä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600" dirty="0"/>
              <a:t>adrenaliinin ja noradrenaliinin erittyminen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600" dirty="0"/>
              <a:t>taistele tai pakene -reaktio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600" b="1" dirty="0"/>
              <a:t> HPA- akseli (hypotalamus-aivolisäke-lisämunuaiskuori- akseli)</a:t>
            </a:r>
            <a:r>
              <a:rPr lang="fi-FI" sz="2600" dirty="0"/>
              <a:t> 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600" dirty="0"/>
              <a:t>aktivoituu stressitilan jatkuessa 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600" dirty="0"/>
              <a:t>nostaa vireyttä ja keskittyneisyyttä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600" dirty="0"/>
              <a:t>kortisolin erittyminen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1300" dirty="0"/>
          </a:p>
          <a:p>
            <a:pPr>
              <a:buFont typeface="Arial" panose="020B0602020104020603" pitchFamily="34" charset="0"/>
              <a:buChar char="•"/>
            </a:pPr>
            <a:endParaRPr lang="fi-FI" sz="1300" dirty="0"/>
          </a:p>
          <a:p>
            <a:pPr marL="0" indent="0">
              <a:buNone/>
            </a:pPr>
            <a:endParaRPr lang="fi-FI" sz="1300" dirty="0"/>
          </a:p>
        </p:txBody>
      </p:sp>
      <p:pic>
        <p:nvPicPr>
          <p:cNvPr id="4098" name="Picture 2" descr="Free Ilmainen kuvapankkikuva tunnisteilla aggressiivinen, aikuinen, äly Stock Photo">
            <a:extLst>
              <a:ext uri="{FF2B5EF4-FFF2-40B4-BE49-F238E27FC236}">
                <a16:creationId xmlns:a16="http://schemas.microsoft.com/office/drawing/2014/main" id="{864DF0FD-1D79-F147-81B8-64E60CF24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r="33277"/>
          <a:stretch/>
        </p:blipFill>
        <p:spPr bwMode="auto">
          <a:xfrm>
            <a:off x="7552267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2738" y="6035040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Ilmainen kuvapankkikuva tunnisteilla ajatteleminen, brunette, harkitsee Stock Photo">
            <a:extLst>
              <a:ext uri="{FF2B5EF4-FFF2-40B4-BE49-F238E27FC236}">
                <a16:creationId xmlns:a16="http://schemas.microsoft.com/office/drawing/2014/main" id="{BA02F567-267F-5C4B-AAED-939BCA033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3" r="9091" b="1185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Krooninen stressi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11" y="1938969"/>
            <a:ext cx="6786387" cy="4671151"/>
          </a:xfrm>
        </p:spPr>
        <p:txBody>
          <a:bodyPr vert="horz" lIns="45720" tIns="45720" rIns="45720" bIns="45720" rtlCol="0">
            <a:normAutofit fontScale="925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 </a:t>
            </a:r>
            <a:r>
              <a:rPr lang="fi-FI" sz="2400" b="1" dirty="0">
                <a:solidFill>
                  <a:srgbClr val="000000"/>
                </a:solidFill>
              </a:rPr>
              <a:t>Krooninen stressi:</a:t>
            </a:r>
            <a:r>
              <a:rPr lang="fi-FI" sz="2400" dirty="0">
                <a:solidFill>
                  <a:srgbClr val="000000"/>
                </a:solidFill>
              </a:rPr>
              <a:t> pitkittynyt, haitallinen stressi (</a:t>
            </a:r>
            <a:r>
              <a:rPr lang="fi-FI" sz="2400" dirty="0" err="1">
                <a:solidFill>
                  <a:srgbClr val="000000"/>
                </a:solidFill>
              </a:rPr>
              <a:t>distressi</a:t>
            </a:r>
            <a:r>
              <a:rPr lang="fi-FI" sz="2400" dirty="0">
                <a:solidFill>
                  <a:srgbClr val="000000"/>
                </a:solidFill>
              </a:rPr>
              <a:t>)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aiheuttaa HPA-akselin hyperaktivaatiota: </a:t>
            </a:r>
            <a:r>
              <a:rPr lang="fi-FI" sz="2400" dirty="0" err="1">
                <a:solidFill>
                  <a:srgbClr val="000000"/>
                </a:solidFill>
              </a:rPr>
              <a:t>kortisolia</a:t>
            </a:r>
            <a:r>
              <a:rPr lang="fi-FI" sz="2400" dirty="0">
                <a:solidFill>
                  <a:srgbClr val="000000"/>
                </a:solidFill>
              </a:rPr>
              <a:t> erittyy liikaa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voi vaihdella voimakkuudeltaan lievästä voimakkaaseen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 Yhteydessä psyykkisen hyvinvoinnin heikkenemiseen ja sairauksiin (esim. mielenterveyshäiriöt)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b="1" dirty="0">
                <a:solidFill>
                  <a:srgbClr val="000000"/>
                </a:solidFill>
              </a:rPr>
              <a:t>psyykkisiä stressioireita: </a:t>
            </a:r>
            <a:r>
              <a:rPr lang="fi-FI" sz="2400" dirty="0">
                <a:solidFill>
                  <a:srgbClr val="000000"/>
                </a:solidFill>
              </a:rPr>
              <a:t>mm. unettomuus, väsymys, jännittyneisyys ja huoliajatukset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b="1" dirty="0">
                <a:solidFill>
                  <a:srgbClr val="000000"/>
                </a:solidFill>
              </a:rPr>
              <a:t>fyysisiä stressioireita</a:t>
            </a:r>
            <a:r>
              <a:rPr lang="fi-FI" sz="2400" dirty="0">
                <a:solidFill>
                  <a:srgbClr val="000000"/>
                </a:solidFill>
              </a:rPr>
              <a:t>: mm. immuunijärjestelmän toiminnan häiriöt, korkea verenpaine, vatsavaivat, lihominen, hartia- ja selkäkivut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b="1" dirty="0">
                <a:solidFill>
                  <a:srgbClr val="000000"/>
                </a:solidFill>
              </a:rPr>
              <a:t>Sosiaalisia stressioireita: </a:t>
            </a:r>
            <a:r>
              <a:rPr lang="fi-FI" sz="2400" dirty="0">
                <a:solidFill>
                  <a:srgbClr val="000000"/>
                </a:solidFill>
              </a:rPr>
              <a:t>mm. ongelmat ihmissuhteissa, eristäytyminen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8104" y="6470704"/>
            <a:ext cx="39728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© Sanoma Pro, Tekijät ● Mieli 4 tunteet ja mielenterveys, Kuva: </a:t>
            </a:r>
            <a:r>
              <a:rPr lang="fi-FI" dirty="0" err="1">
                <a:solidFill>
                  <a:srgbClr val="000000"/>
                </a:solidFill>
              </a:rPr>
              <a:t>Pexels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2C9926-CBBE-0C4F-B3B5-FD701BBA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24E35CC-7E99-4E4A-8CA9-8EFB2DAF2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461404"/>
            <a:ext cx="9720072" cy="6396596"/>
          </a:xfrm>
        </p:spPr>
      </p:pic>
    </p:spTree>
    <p:extLst>
      <p:ext uri="{BB962C8B-B14F-4D97-AF65-F5344CB8AC3E}">
        <p14:creationId xmlns:p14="http://schemas.microsoft.com/office/powerpoint/2010/main" val="398893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Kroonisen stressin kehittyminen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435" y="1880380"/>
            <a:ext cx="10647949" cy="452501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Laukaisevat tekijät:</a:t>
            </a:r>
            <a:r>
              <a:rPr lang="fi-FI" sz="2400" dirty="0"/>
              <a:t> mitkä tahansa stressiä aiheuttavat asiat ja tapahtumat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sz="2000" b="1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/>
              <a:t> Altistavat tekijät: </a:t>
            </a:r>
            <a:r>
              <a:rPr lang="fi-FI" sz="2400" dirty="0"/>
              <a:t>yksilön stressialttius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/>
              <a:t>esim. perimä, kehityshistoria (stressijärjestelmän kehittyminen), lapsuudenaikaiset vahingolliset olosuhteet, temperamentti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2400" b="1" dirty="0"/>
              <a:t> Pitkän aikavälin kuormitustekijät: </a:t>
            </a:r>
            <a:r>
              <a:rPr lang="fi-FI" sz="2400" dirty="0"/>
              <a:t>elämänlaatua pidemmän aikaa heikentäneet asiat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fi-FI" sz="2000" b="1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2400" b="1" dirty="0"/>
              <a:t> Ylläpitävät tekijät, </a:t>
            </a:r>
            <a:r>
              <a:rPr lang="fi-FI" sz="2400" dirty="0"/>
              <a:t>mm. murehtiminen, univaje, päihteet </a:t>
            </a:r>
          </a:p>
          <a:p>
            <a:pPr marL="128016" lvl="1" indent="0" fontAlgn="base">
              <a:buNone/>
            </a:pPr>
            <a:endParaRPr lang="fi-FI" sz="20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2400" b="1" dirty="0"/>
              <a:t> Epäadaptiivisten selviytymiskeinojen </a:t>
            </a:r>
            <a:r>
              <a:rPr lang="fi-FI" sz="2400" dirty="0"/>
              <a:t>käyttäminen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22200" y="6405390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F775924-D9F4-490E-99CE-4AEE86D31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77" y="479668"/>
            <a:ext cx="9908646" cy="5898664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7BF4B58-A15B-A543-905B-F96DAEAA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F44E8-229C-48FE-937A-E2B74071C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14324</TotalTime>
  <Words>514</Words>
  <Application>Microsoft Office PowerPoint</Application>
  <PresentationFormat>Laajakuva</PresentationFormat>
  <Paragraphs>66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Calibri</vt:lpstr>
      <vt:lpstr>TW Cen MT</vt:lpstr>
      <vt:lpstr>TW Cen MT</vt:lpstr>
      <vt:lpstr>Tw Cen MT Condensed</vt:lpstr>
      <vt:lpstr>Wingdings 3</vt:lpstr>
      <vt:lpstr>Integraali</vt:lpstr>
      <vt:lpstr>7. stressi</vt:lpstr>
      <vt:lpstr>Mitä stressi on?</vt:lpstr>
      <vt:lpstr>Psykologinen stressi (lazarus &amp; folkman)</vt:lpstr>
      <vt:lpstr>Lyhytkestoinen stressi</vt:lpstr>
      <vt:lpstr>Biologinen stressijärjestelmä</vt:lpstr>
      <vt:lpstr>Krooninen stressi</vt:lpstr>
      <vt:lpstr>PowerPoint-esitys</vt:lpstr>
      <vt:lpstr>Kroonisen stressin kehittyminen</vt:lpstr>
      <vt:lpstr>PowerPoint-esitys</vt:lpstr>
      <vt:lpstr>Stressistä palautuminen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Oinasmaa Noora</cp:lastModifiedBy>
  <cp:revision>728</cp:revision>
  <dcterms:created xsi:type="dcterms:W3CDTF">2021-05-18T05:21:46Z</dcterms:created>
  <dcterms:modified xsi:type="dcterms:W3CDTF">2023-06-14T07:06:21Z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