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9"/>
  </p:notesMasterIdLst>
  <p:sldIdLst>
    <p:sldId id="519" r:id="rId2"/>
    <p:sldId id="257" r:id="rId3"/>
    <p:sldId id="537" r:id="rId4"/>
    <p:sldId id="524" r:id="rId5"/>
    <p:sldId id="557" r:id="rId6"/>
    <p:sldId id="527" r:id="rId7"/>
    <p:sldId id="554" r:id="rId8"/>
    <p:sldId id="553" r:id="rId9"/>
    <p:sldId id="538" r:id="rId10"/>
    <p:sldId id="539" r:id="rId11"/>
    <p:sldId id="550" r:id="rId12"/>
    <p:sldId id="551" r:id="rId13"/>
    <p:sldId id="555" r:id="rId14"/>
    <p:sldId id="561" r:id="rId15"/>
    <p:sldId id="556" r:id="rId16"/>
    <p:sldId id="559" r:id="rId17"/>
    <p:sldId id="540" r:id="rId18"/>
    <p:sldId id="558" r:id="rId19"/>
    <p:sldId id="544" r:id="rId20"/>
    <p:sldId id="529" r:id="rId21"/>
    <p:sldId id="543" r:id="rId22"/>
    <p:sldId id="535" r:id="rId23"/>
    <p:sldId id="534" r:id="rId24"/>
    <p:sldId id="548" r:id="rId25"/>
    <p:sldId id="549" r:id="rId26"/>
    <p:sldId id="536" r:id="rId27"/>
    <p:sldId id="546" r:id="rId28"/>
    <p:sldId id="547" r:id="rId29"/>
    <p:sldId id="545" r:id="rId30"/>
    <p:sldId id="530" r:id="rId31"/>
    <p:sldId id="262" r:id="rId32"/>
    <p:sldId id="526" r:id="rId33"/>
    <p:sldId id="533" r:id="rId34"/>
    <p:sldId id="563" r:id="rId35"/>
    <p:sldId id="562" r:id="rId36"/>
    <p:sldId id="525" r:id="rId37"/>
    <p:sldId id="514" r:id="rId38"/>
    <p:sldId id="512" r:id="rId39"/>
    <p:sldId id="531" r:id="rId40"/>
    <p:sldId id="265" r:id="rId41"/>
    <p:sldId id="522" r:id="rId42"/>
    <p:sldId id="532" r:id="rId43"/>
    <p:sldId id="517" r:id="rId44"/>
    <p:sldId id="565" r:id="rId45"/>
    <p:sldId id="564" r:id="rId46"/>
    <p:sldId id="566" r:id="rId47"/>
    <p:sldId id="528" r:id="rId48"/>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447D24-E5E9-4D4E-A5BD-96B2DBE5E67F}" v="6" dt="2024-11-25T10:00:10.726"/>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Ei tyyliä, taulukon ruudukko">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94660"/>
  </p:normalViewPr>
  <p:slideViewPr>
    <p:cSldViewPr snapToGrid="0">
      <p:cViewPr varScale="1">
        <p:scale>
          <a:sx n="71" d="100"/>
          <a:sy n="71" d="100"/>
        </p:scale>
        <p:origin x="410"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Otsikkoteksti"/>
          <p:cNvSpPr txBox="1">
            <a:spLocks noGrp="1"/>
          </p:cNvSpPr>
          <p:nvPr>
            <p:ph type="title"/>
          </p:nvPr>
        </p:nvSpPr>
        <p:spPr>
          <a:prstGeom prst="rect">
            <a:avLst/>
          </a:prstGeom>
        </p:spPr>
        <p:txBody>
          <a:bodyPr/>
          <a:lstStyle/>
          <a:p>
            <a:r>
              <a:t>Otsikkoteksti</a:t>
            </a:r>
          </a:p>
        </p:txBody>
      </p:sp>
      <p:sp>
        <p:nvSpPr>
          <p:cNvPr id="21" name="Leipätekstin taso yksi…"/>
          <p:cNvSpPr txBox="1">
            <a:spLocks noGrp="1"/>
          </p:cNvSpPr>
          <p:nvPr>
            <p:ph type="body" idx="1"/>
          </p:nvPr>
        </p:nvSpPr>
        <p:spPr>
          <a:prstGeom prst="rect">
            <a:avLst/>
          </a:prstGeom>
        </p:spPr>
        <p:txBody>
          <a:bodyPr/>
          <a:lstStyle/>
          <a:p>
            <a:r>
              <a:t>Leipätekstin taso yksi</a:t>
            </a:r>
          </a:p>
          <a:p>
            <a:pPr lvl="1"/>
            <a:r>
              <a:t>Leipätekstin taso kaksi</a:t>
            </a:r>
          </a:p>
          <a:p>
            <a:pPr lvl="2"/>
            <a:r>
              <a:t>Leipätekstin taso kolme</a:t>
            </a:r>
          </a:p>
          <a:p>
            <a:pPr lvl="3"/>
            <a:r>
              <a:t>Leipätekstin taso neljä</a:t>
            </a:r>
          </a:p>
          <a:p>
            <a:pPr lvl="4"/>
            <a:r>
              <a:t>Leipätekstin taso viisi</a:t>
            </a:r>
          </a:p>
        </p:txBody>
      </p:sp>
      <p:sp>
        <p:nvSpPr>
          <p:cNvPr id="22" name="Dian numero"/>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Otsikkoteksti"/>
          <p:cNvSpPr txBox="1">
            <a:spLocks noGrp="1"/>
          </p:cNvSpPr>
          <p:nvPr>
            <p:ph type="title"/>
          </p:nvPr>
        </p:nvSpPr>
        <p:spPr>
          <a:xfrm>
            <a:off x="831850" y="1709738"/>
            <a:ext cx="10515600" cy="2852737"/>
          </a:xfrm>
          <a:prstGeom prst="rect">
            <a:avLst/>
          </a:prstGeom>
        </p:spPr>
        <p:txBody>
          <a:bodyPr anchor="b"/>
          <a:lstStyle>
            <a:lvl1pPr>
              <a:defRPr sz="6000">
                <a:latin typeface="Fira Sans Extra Condensed SemiB"/>
                <a:ea typeface="Fira Sans Extra Condensed SemiB"/>
                <a:cs typeface="Fira Sans Extra Condensed SemiB"/>
                <a:sym typeface="Fira Sans Extra Condensed SemiB"/>
              </a:defRPr>
            </a:lvl1pPr>
          </a:lstStyle>
          <a:p>
            <a:r>
              <a:t>Otsikkoteksti</a:t>
            </a:r>
          </a:p>
        </p:txBody>
      </p:sp>
      <p:sp>
        <p:nvSpPr>
          <p:cNvPr id="30" name="Leipätekstin taso yksi…"/>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309AB1"/>
                </a:solidFill>
              </a:defRPr>
            </a:lvl1pPr>
            <a:lvl2pPr marL="0" indent="457200">
              <a:buSzTx/>
              <a:buFontTx/>
              <a:buNone/>
              <a:defRPr sz="2400">
                <a:solidFill>
                  <a:srgbClr val="309AB1"/>
                </a:solidFill>
              </a:defRPr>
            </a:lvl2pPr>
            <a:lvl3pPr marL="0" indent="914400">
              <a:buSzTx/>
              <a:buFontTx/>
              <a:buNone/>
              <a:defRPr sz="2400">
                <a:solidFill>
                  <a:srgbClr val="309AB1"/>
                </a:solidFill>
              </a:defRPr>
            </a:lvl3pPr>
            <a:lvl4pPr marL="0" indent="1371600">
              <a:buSzTx/>
              <a:buFontTx/>
              <a:buNone/>
              <a:defRPr sz="2400">
                <a:solidFill>
                  <a:srgbClr val="309AB1"/>
                </a:solidFill>
              </a:defRPr>
            </a:lvl4pPr>
            <a:lvl5pPr marL="0" indent="1828800">
              <a:buSzTx/>
              <a:buFontTx/>
              <a:buNone/>
              <a:defRPr sz="2400">
                <a:solidFill>
                  <a:srgbClr val="309AB1"/>
                </a:solidFill>
              </a:defRPr>
            </a:lvl5pPr>
          </a:lstStyle>
          <a:p>
            <a:r>
              <a:t>Leipätekstin taso yksi</a:t>
            </a:r>
          </a:p>
          <a:p>
            <a:pPr lvl="1"/>
            <a:r>
              <a:t>Leipätekstin taso kaksi</a:t>
            </a:r>
          </a:p>
          <a:p>
            <a:pPr lvl="2"/>
            <a:r>
              <a:t>Leipätekstin taso kolme</a:t>
            </a:r>
          </a:p>
          <a:p>
            <a:pPr lvl="3"/>
            <a:r>
              <a:t>Leipätekstin taso neljä</a:t>
            </a:r>
          </a:p>
          <a:p>
            <a:pPr lvl="4"/>
            <a:r>
              <a:t>Leipätekstin taso viisi</a:t>
            </a:r>
          </a:p>
        </p:txBody>
      </p:sp>
      <p:sp>
        <p:nvSpPr>
          <p:cNvPr id="31" name="Dian numero"/>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Otsikkoteksti"/>
          <p:cNvSpPr txBox="1">
            <a:spLocks noGrp="1"/>
          </p:cNvSpPr>
          <p:nvPr>
            <p:ph type="title"/>
          </p:nvPr>
        </p:nvSpPr>
        <p:spPr>
          <a:prstGeom prst="rect">
            <a:avLst/>
          </a:prstGeom>
        </p:spPr>
        <p:txBody>
          <a:bodyPr/>
          <a:lstStyle/>
          <a:p>
            <a:r>
              <a:t>Otsikkoteksti</a:t>
            </a:r>
          </a:p>
        </p:txBody>
      </p:sp>
      <p:sp>
        <p:nvSpPr>
          <p:cNvPr id="39" name="Leipätekstin taso yksi…"/>
          <p:cNvSpPr txBox="1">
            <a:spLocks noGrp="1"/>
          </p:cNvSpPr>
          <p:nvPr>
            <p:ph type="body" sz="half" idx="1"/>
          </p:nvPr>
        </p:nvSpPr>
        <p:spPr>
          <a:xfrm>
            <a:off x="838200" y="1825625"/>
            <a:ext cx="5181600" cy="4351338"/>
          </a:xfrm>
          <a:prstGeom prst="rect">
            <a:avLst/>
          </a:prstGeom>
        </p:spPr>
        <p:txBody>
          <a:bodyPr/>
          <a:lstStyle/>
          <a:p>
            <a:r>
              <a:t>Leipätekstin taso yksi</a:t>
            </a:r>
          </a:p>
          <a:p>
            <a:pPr lvl="1"/>
            <a:r>
              <a:t>Leipätekstin taso kaksi</a:t>
            </a:r>
          </a:p>
          <a:p>
            <a:pPr lvl="2"/>
            <a:r>
              <a:t>Leipätekstin taso kolme</a:t>
            </a:r>
          </a:p>
          <a:p>
            <a:pPr lvl="3"/>
            <a:r>
              <a:t>Leipätekstin taso neljä</a:t>
            </a:r>
          </a:p>
          <a:p>
            <a:pPr lvl="4"/>
            <a:r>
              <a:t>Leipätekstin taso viisi</a:t>
            </a:r>
          </a:p>
        </p:txBody>
      </p:sp>
      <p:sp>
        <p:nvSpPr>
          <p:cNvPr id="40" name="Dian numero"/>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Otsikkoteksti"/>
          <p:cNvSpPr txBox="1">
            <a:spLocks noGrp="1"/>
          </p:cNvSpPr>
          <p:nvPr>
            <p:ph type="title"/>
          </p:nvPr>
        </p:nvSpPr>
        <p:spPr>
          <a:xfrm>
            <a:off x="839787" y="365125"/>
            <a:ext cx="10515601" cy="1325563"/>
          </a:xfrm>
          <a:prstGeom prst="rect">
            <a:avLst/>
          </a:prstGeom>
        </p:spPr>
        <p:txBody>
          <a:bodyPr/>
          <a:lstStyle>
            <a:lvl1pPr>
              <a:defRPr>
                <a:latin typeface="Arial"/>
                <a:ea typeface="Arial"/>
                <a:cs typeface="Arial"/>
                <a:sym typeface="Arial"/>
              </a:defRPr>
            </a:lvl1pPr>
          </a:lstStyle>
          <a:p>
            <a:r>
              <a:t>Otsikkoteksti</a:t>
            </a:r>
          </a:p>
        </p:txBody>
      </p:sp>
      <p:sp>
        <p:nvSpPr>
          <p:cNvPr id="48" name="Leipätekstin taso yksi…"/>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Leipätekstin taso yksi</a:t>
            </a:r>
          </a:p>
          <a:p>
            <a:pPr lvl="1"/>
            <a:r>
              <a:t>Leipätekstin taso kaksi</a:t>
            </a:r>
          </a:p>
          <a:p>
            <a:pPr lvl="2"/>
            <a:r>
              <a:t>Leipätekstin taso kolme</a:t>
            </a:r>
          </a:p>
          <a:p>
            <a:pPr lvl="3"/>
            <a:r>
              <a:t>Leipätekstin taso neljä</a:t>
            </a:r>
          </a:p>
          <a:p>
            <a:pPr lvl="4"/>
            <a:r>
              <a:t>Leipätekstin taso viisi</a:t>
            </a:r>
          </a:p>
        </p:txBody>
      </p:sp>
      <p:sp>
        <p:nvSpPr>
          <p:cNvPr id="49"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Dian numero"/>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Otsikkoteksti"/>
          <p:cNvSpPr txBox="1">
            <a:spLocks noGrp="1"/>
          </p:cNvSpPr>
          <p:nvPr>
            <p:ph type="title"/>
          </p:nvPr>
        </p:nvSpPr>
        <p:spPr>
          <a:prstGeom prst="rect">
            <a:avLst/>
          </a:prstGeom>
        </p:spPr>
        <p:txBody>
          <a:bodyPr/>
          <a:lstStyle>
            <a:lvl1pPr>
              <a:defRPr>
                <a:latin typeface="Arial"/>
                <a:ea typeface="Arial"/>
                <a:cs typeface="Arial"/>
                <a:sym typeface="Arial"/>
              </a:defRPr>
            </a:lvl1pPr>
          </a:lstStyle>
          <a:p>
            <a:r>
              <a:t>Otsikkoteksti</a:t>
            </a:r>
          </a:p>
        </p:txBody>
      </p:sp>
      <p:sp>
        <p:nvSpPr>
          <p:cNvPr id="58" name="Dian numero"/>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Otsikkoteksti"/>
          <p:cNvSpPr txBox="1">
            <a:spLocks noGrp="1"/>
          </p:cNvSpPr>
          <p:nvPr>
            <p:ph type="title"/>
          </p:nvPr>
        </p:nvSpPr>
        <p:spPr>
          <a:xfrm>
            <a:off x="839787" y="457200"/>
            <a:ext cx="3932239" cy="1600200"/>
          </a:xfrm>
          <a:prstGeom prst="rect">
            <a:avLst/>
          </a:prstGeom>
        </p:spPr>
        <p:txBody>
          <a:bodyPr anchor="b"/>
          <a:lstStyle>
            <a:lvl1pPr>
              <a:defRPr sz="3200">
                <a:latin typeface="Arial"/>
                <a:ea typeface="Arial"/>
                <a:cs typeface="Arial"/>
                <a:sym typeface="Arial"/>
              </a:defRPr>
            </a:lvl1pPr>
          </a:lstStyle>
          <a:p>
            <a:r>
              <a:t>Otsikkoteksti</a:t>
            </a:r>
          </a:p>
        </p:txBody>
      </p:sp>
      <p:sp>
        <p:nvSpPr>
          <p:cNvPr id="73" name="Leipätekstin taso yksi…"/>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Leipätekstin taso yksi</a:t>
            </a:r>
          </a:p>
          <a:p>
            <a:pPr lvl="1"/>
            <a:r>
              <a:t>Leipätekstin taso kaksi</a:t>
            </a:r>
          </a:p>
          <a:p>
            <a:pPr lvl="2"/>
            <a:r>
              <a:t>Leipätekstin taso kolme</a:t>
            </a:r>
          </a:p>
          <a:p>
            <a:pPr lvl="3"/>
            <a:r>
              <a:t>Leipätekstin taso neljä</a:t>
            </a:r>
          </a:p>
          <a:p>
            <a:pPr lvl="4"/>
            <a:r>
              <a:t>Leipätekstin taso viisi</a:t>
            </a:r>
          </a:p>
        </p:txBody>
      </p:sp>
      <p:sp>
        <p:nvSpPr>
          <p:cNvPr id="74" name="Text Placeholder 3"/>
          <p:cNvSpPr>
            <a:spLocks noGrp="1"/>
          </p:cNvSpPr>
          <p:nvPr>
            <p:ph type="body" sz="quarter" idx="21"/>
          </p:nvPr>
        </p:nvSpPr>
        <p:spPr>
          <a:xfrm>
            <a:off x="839787" y="2057400"/>
            <a:ext cx="3932239" cy="3811588"/>
          </a:xfrm>
          <a:prstGeom prst="rect">
            <a:avLst/>
          </a:prstGeom>
        </p:spPr>
        <p:txBody>
          <a:bodyPr/>
          <a:lstStyle/>
          <a:p>
            <a:pPr marL="0" indent="0">
              <a:buSzTx/>
              <a:buFontTx/>
              <a:buNone/>
              <a:defRPr sz="1600"/>
            </a:pPr>
            <a:endParaRPr/>
          </a:p>
        </p:txBody>
      </p:sp>
      <p:sp>
        <p:nvSpPr>
          <p:cNvPr id="75" name="Dian numero"/>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Otsikkoteksti"/>
          <p:cNvSpPr txBox="1">
            <a:spLocks noGrp="1"/>
          </p:cNvSpPr>
          <p:nvPr>
            <p:ph type="title"/>
          </p:nvPr>
        </p:nvSpPr>
        <p:spPr>
          <a:xfrm>
            <a:off x="839787" y="457200"/>
            <a:ext cx="3932239" cy="1600200"/>
          </a:xfrm>
          <a:prstGeom prst="rect">
            <a:avLst/>
          </a:prstGeom>
        </p:spPr>
        <p:txBody>
          <a:bodyPr anchor="b"/>
          <a:lstStyle>
            <a:lvl1pPr>
              <a:defRPr sz="3200">
                <a:latin typeface="Arial"/>
                <a:ea typeface="Arial"/>
                <a:cs typeface="Arial"/>
                <a:sym typeface="Arial"/>
              </a:defRPr>
            </a:lvl1pPr>
          </a:lstStyle>
          <a:p>
            <a:r>
              <a:t>Otsikkoteksti</a:t>
            </a:r>
          </a:p>
        </p:txBody>
      </p:sp>
      <p:sp>
        <p:nvSpPr>
          <p:cNvPr id="8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4" name="Leipätekstin taso yksi…"/>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Leipätekstin taso yksi</a:t>
            </a:r>
          </a:p>
          <a:p>
            <a:pPr lvl="1"/>
            <a:r>
              <a:t>Leipätekstin taso kaksi</a:t>
            </a:r>
          </a:p>
          <a:p>
            <a:pPr lvl="2"/>
            <a:r>
              <a:t>Leipätekstin taso kolme</a:t>
            </a:r>
          </a:p>
          <a:p>
            <a:pPr lvl="3"/>
            <a:r>
              <a:t>Leipätekstin taso neljä</a:t>
            </a:r>
          </a:p>
          <a:p>
            <a:pPr lvl="4"/>
            <a:r>
              <a:t>Leipätekstin taso viisi</a:t>
            </a:r>
          </a:p>
        </p:txBody>
      </p:sp>
      <p:sp>
        <p:nvSpPr>
          <p:cNvPr id="85" name="Dian numero"/>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Rectangle 5"/>
          <p:cNvSpPr>
            <a:spLocks noGrp="1" noChangeArrowheads="1"/>
          </p:cNvSpPr>
          <p:nvPr>
            <p:ph type="ftr" sz="quarter" idx="10"/>
          </p:nvPr>
        </p:nvSpPr>
        <p:spPr>
          <a:ln/>
        </p:spPr>
        <p:txBody>
          <a:bodyPr/>
          <a:lstStyle>
            <a:lvl1pPr>
              <a:defRPr/>
            </a:lvl1pPr>
          </a:lstStyle>
          <a:p>
            <a:pPr>
              <a:defRPr/>
            </a:pPr>
            <a:r>
              <a:rPr lang="fi-FI" altLang="fi-FI"/>
              <a:t>Veikko Forssalainen,  </a:t>
            </a:r>
            <a:fld id="{9BC8AE35-AD00-44E6-BBD8-2291D74AF5FC}" type="datetime4">
              <a:rPr lang="fi-FI" altLang="fi-FI"/>
              <a:pPr>
                <a:defRPr/>
              </a:pPr>
              <a:t>26. marraskuu 2024</a:t>
            </a:fld>
            <a:endParaRPr lang="fi-FI" altLang="fi-FI" sz="1400" b="0">
              <a:solidFill>
                <a:schemeClr val="tx1"/>
              </a:solidFill>
              <a:latin typeface="Times" charset="0"/>
            </a:endParaRPr>
          </a:p>
        </p:txBody>
      </p:sp>
    </p:spTree>
    <p:extLst>
      <p:ext uri="{BB962C8B-B14F-4D97-AF65-F5344CB8AC3E}">
        <p14:creationId xmlns:p14="http://schemas.microsoft.com/office/powerpoint/2010/main" val="1360592301"/>
      </p:ext>
    </p:extLst>
  </p:cSld>
  <p:clrMapOvr>
    <a:masterClrMapping/>
  </p:clrMapOvr>
  <mc:AlternateContent xmlns:mc="http://schemas.openxmlformats.org/markup-compatibility/2006" xmlns:p14="http://schemas.microsoft.com/office/powerpoint/2010/main">
    <mc:Choice Requires="p14">
      <p:transition spd="slow" p14:dur="2750" advClick="0" advTm="20000"/>
    </mc:Choice>
    <mc:Fallback xmlns="">
      <p:transition spd="slow" advClick="0" advTm="2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Otsikkoteksti"/>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Otsikkoteksti</a:t>
            </a:r>
          </a:p>
        </p:txBody>
      </p:sp>
      <p:sp>
        <p:nvSpPr>
          <p:cNvPr id="3" name="Leipätekstin taso yksi…"/>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Leipätekstin taso yksi</a:t>
            </a:r>
          </a:p>
          <a:p>
            <a:pPr lvl="1"/>
            <a:r>
              <a:t>Leipätekstin taso kaksi</a:t>
            </a:r>
          </a:p>
          <a:p>
            <a:pPr lvl="2"/>
            <a:r>
              <a:t>Leipätekstin taso kolme</a:t>
            </a:r>
          </a:p>
          <a:p>
            <a:pPr lvl="3"/>
            <a:r>
              <a:t>Leipätekstin taso neljä</a:t>
            </a:r>
          </a:p>
          <a:p>
            <a:pPr lvl="4"/>
            <a:r>
              <a:t>Leipätekstin taso viisi</a:t>
            </a:r>
          </a:p>
        </p:txBody>
      </p:sp>
      <p:sp>
        <p:nvSpPr>
          <p:cNvPr id="4" name="Dian numero"/>
          <p:cNvSpPr txBox="1">
            <a:spLocks noGrp="1"/>
          </p:cNvSpPr>
          <p:nvPr>
            <p:ph type="sldNum" sz="quarter" idx="2"/>
          </p:nvPr>
        </p:nvSpPr>
        <p:spPr>
          <a:xfrm>
            <a:off x="11080144" y="6406785"/>
            <a:ext cx="273657" cy="26425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6" r:id="rId6"/>
    <p:sldLayoutId id="2147483657" r:id="rId7"/>
    <p:sldLayoutId id="2147483658" r:id="rId8"/>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Fira Sans Condensed SemiBold"/>
          <a:ea typeface="Fira Sans Condensed SemiBold"/>
          <a:cs typeface="Fira Sans Condensed SemiBold"/>
          <a:sym typeface="Fira Sans Condensed Semi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Fira Sans Condensed SemiBold"/>
          <a:ea typeface="Fira Sans Condensed SemiBold"/>
          <a:cs typeface="Fira Sans Condensed SemiBold"/>
          <a:sym typeface="Fira Sans Condensed SemiBold"/>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Fira Sans Condensed SemiBold"/>
          <a:ea typeface="Fira Sans Condensed SemiBold"/>
          <a:cs typeface="Fira Sans Condensed SemiBold"/>
          <a:sym typeface="Fira Sans Condensed SemiBold"/>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Fira Sans Condensed SemiBold"/>
          <a:ea typeface="Fira Sans Condensed SemiBold"/>
          <a:cs typeface="Fira Sans Condensed SemiBold"/>
          <a:sym typeface="Fira Sans Condensed SemiBold"/>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Fira Sans Condensed SemiBold"/>
          <a:ea typeface="Fira Sans Condensed SemiBold"/>
          <a:cs typeface="Fira Sans Condensed SemiBold"/>
          <a:sym typeface="Fira Sans Condensed SemiBold"/>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Fira Sans Condensed SemiBold"/>
          <a:ea typeface="Fira Sans Condensed SemiBold"/>
          <a:cs typeface="Fira Sans Condensed SemiBold"/>
          <a:sym typeface="Fira Sans Condensed SemiBold"/>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Fira Sans Condensed SemiBold"/>
          <a:ea typeface="Fira Sans Condensed SemiBold"/>
          <a:cs typeface="Fira Sans Condensed SemiBold"/>
          <a:sym typeface="Fira Sans Condensed SemiBold"/>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Fira Sans Condensed SemiBold"/>
          <a:ea typeface="Fira Sans Condensed SemiBold"/>
          <a:cs typeface="Fira Sans Condensed SemiBold"/>
          <a:sym typeface="Fira Sans Condensed SemiBold"/>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Fira Sans Condensed SemiBold"/>
          <a:ea typeface="Fira Sans Condensed SemiBold"/>
          <a:cs typeface="Fira Sans Condensed SemiBold"/>
          <a:sym typeface="Fira Sans Condensed SemiBold"/>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slideLayout" Target="../slideLayouts/slideLayout1.xml"/><Relationship Id="rId4" Type="http://schemas.openxmlformats.org/officeDocument/2006/relationships/video" Target="../media/media2.mp4"/></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grammarly.com/" TargetMode="Externa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tm.gen-ai.fi/image/general" TargetMode="Externa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hyperlink" Target="https://e-oppi.opiq.fi/kit/122/chapter/4494" TargetMode="Externa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hyperlink" Target="https://e-oppi.opiq.fi/kit/122/chapter/4494" TargetMode="Externa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DA146C1-5AE9-E032-C515-6723C59351C0}"/>
              </a:ext>
            </a:extLst>
          </p:cNvPr>
          <p:cNvSpPr>
            <a:spLocks noGrp="1"/>
          </p:cNvSpPr>
          <p:nvPr>
            <p:ph type="title"/>
          </p:nvPr>
        </p:nvSpPr>
        <p:spPr/>
        <p:txBody>
          <a:bodyPr/>
          <a:lstStyle/>
          <a:p>
            <a:r>
              <a:rPr lang="fi-FI" dirty="0"/>
              <a:t>Tervetuloa!</a:t>
            </a:r>
          </a:p>
        </p:txBody>
      </p:sp>
      <p:sp>
        <p:nvSpPr>
          <p:cNvPr id="3" name="Tekstin paikkamerkki 2">
            <a:extLst>
              <a:ext uri="{FF2B5EF4-FFF2-40B4-BE49-F238E27FC236}">
                <a16:creationId xmlns:a16="http://schemas.microsoft.com/office/drawing/2014/main" id="{73F40693-9961-C677-2FC0-BDB35620FDDA}"/>
              </a:ext>
            </a:extLst>
          </p:cNvPr>
          <p:cNvSpPr>
            <a:spLocks noGrp="1"/>
          </p:cNvSpPr>
          <p:nvPr>
            <p:ph type="body" idx="1"/>
          </p:nvPr>
        </p:nvSpPr>
        <p:spPr/>
        <p:txBody>
          <a:bodyPr/>
          <a:lstStyle/>
          <a:p>
            <a:endParaRPr lang="fi-FI" dirty="0"/>
          </a:p>
        </p:txBody>
      </p:sp>
      <p:pic>
        <p:nvPicPr>
          <p:cNvPr id="4" name="VID_20241028150518_suomi">
            <a:hlinkClick r:id="" action="ppaction://media"/>
            <a:extLst>
              <a:ext uri="{FF2B5EF4-FFF2-40B4-BE49-F238E27FC236}">
                <a16:creationId xmlns:a16="http://schemas.microsoft.com/office/drawing/2014/main" id="{1D650B12-B3CC-D561-0771-A6F0A1C7EF4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82481" y="365125"/>
            <a:ext cx="2906613" cy="5167312"/>
          </a:xfrm>
          <a:prstGeom prst="rect">
            <a:avLst/>
          </a:prstGeom>
        </p:spPr>
      </p:pic>
      <p:pic>
        <p:nvPicPr>
          <p:cNvPr id="5" name="VID_20241028150518_kiina">
            <a:hlinkClick r:id="" action="ppaction://media"/>
            <a:extLst>
              <a:ext uri="{FF2B5EF4-FFF2-40B4-BE49-F238E27FC236}">
                <a16:creationId xmlns:a16="http://schemas.microsoft.com/office/drawing/2014/main" id="{801F63B1-7E33-7C1D-2838-44325C468480}"/>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8447187" y="365125"/>
            <a:ext cx="2906613" cy="5167312"/>
          </a:xfrm>
          <a:prstGeom prst="rect">
            <a:avLst/>
          </a:prstGeom>
        </p:spPr>
      </p:pic>
    </p:spTree>
    <p:extLst>
      <p:ext uri="{BB962C8B-B14F-4D97-AF65-F5344CB8AC3E}">
        <p14:creationId xmlns:p14="http://schemas.microsoft.com/office/powerpoint/2010/main" val="266760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67"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5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B95CD2-09C7-3C8D-AEC0-00FA7856CEAD}"/>
              </a:ext>
            </a:extLst>
          </p:cNvPr>
          <p:cNvSpPr>
            <a:spLocks noGrp="1"/>
          </p:cNvSpPr>
          <p:nvPr>
            <p:ph type="title"/>
          </p:nvPr>
        </p:nvSpPr>
        <p:spPr/>
        <p:txBody>
          <a:bodyPr/>
          <a:lstStyle/>
          <a:p>
            <a:r>
              <a:rPr lang="fi-FI" dirty="0"/>
              <a:t>Erilaisia tehtäviä..</a:t>
            </a:r>
          </a:p>
        </p:txBody>
      </p:sp>
      <p:sp>
        <p:nvSpPr>
          <p:cNvPr id="3" name="Tekstin paikkamerkki 2">
            <a:extLst>
              <a:ext uri="{FF2B5EF4-FFF2-40B4-BE49-F238E27FC236}">
                <a16:creationId xmlns:a16="http://schemas.microsoft.com/office/drawing/2014/main" id="{0F75A2C3-D55C-FC9E-839F-AA2C717D0E30}"/>
              </a:ext>
            </a:extLst>
          </p:cNvPr>
          <p:cNvSpPr>
            <a:spLocks noGrp="1"/>
          </p:cNvSpPr>
          <p:nvPr>
            <p:ph type="body" idx="1"/>
          </p:nvPr>
        </p:nvSpPr>
        <p:spPr>
          <a:xfrm>
            <a:off x="838200" y="1825625"/>
            <a:ext cx="5057775" cy="4351338"/>
          </a:xfrm>
        </p:spPr>
        <p:txBody>
          <a:bodyPr>
            <a:normAutofit/>
          </a:bodyPr>
          <a:lstStyle/>
          <a:p>
            <a:r>
              <a:rPr lang="fi-FI" dirty="0"/>
              <a:t>Tee yhdistelytehtävä jossa on 10 Afrikan valtiota ja niiden pääkaupunkia englanninkielellä. </a:t>
            </a:r>
          </a:p>
          <a:p>
            <a:r>
              <a:rPr lang="fi-FI" dirty="0"/>
              <a:t>Sekoita valtiot ja pääkaupungit siten että ne eivät ole vierekkäin.</a:t>
            </a:r>
          </a:p>
          <a:p>
            <a:endParaRPr lang="fi-FI" dirty="0"/>
          </a:p>
        </p:txBody>
      </p:sp>
      <p:graphicFrame>
        <p:nvGraphicFramePr>
          <p:cNvPr id="4" name="Taulukko 3">
            <a:extLst>
              <a:ext uri="{FF2B5EF4-FFF2-40B4-BE49-F238E27FC236}">
                <a16:creationId xmlns:a16="http://schemas.microsoft.com/office/drawing/2014/main" id="{6254422D-7780-972B-9E09-9C6154642B4C}"/>
              </a:ext>
            </a:extLst>
          </p:cNvPr>
          <p:cNvGraphicFramePr>
            <a:graphicFrameLocks noGrp="1"/>
          </p:cNvGraphicFramePr>
          <p:nvPr>
            <p:extLst>
              <p:ext uri="{D42A27DB-BD31-4B8C-83A1-F6EECF244321}">
                <p14:modId xmlns:p14="http://schemas.microsoft.com/office/powerpoint/2010/main" val="2369565131"/>
              </p:ext>
            </p:extLst>
          </p:nvPr>
        </p:nvGraphicFramePr>
        <p:xfrm>
          <a:off x="7179310" y="1028701"/>
          <a:ext cx="3907790" cy="5383528"/>
        </p:xfrm>
        <a:graphic>
          <a:graphicData uri="http://schemas.openxmlformats.org/drawingml/2006/table">
            <a:tbl>
              <a:tblPr>
                <a:tableStyleId>{5940675A-B579-460E-94D1-54222C63F5DA}</a:tableStyleId>
              </a:tblPr>
              <a:tblGrid>
                <a:gridCol w="1550198">
                  <a:extLst>
                    <a:ext uri="{9D8B030D-6E8A-4147-A177-3AD203B41FA5}">
                      <a16:colId xmlns:a16="http://schemas.microsoft.com/office/drawing/2014/main" val="4070284320"/>
                    </a:ext>
                  </a:extLst>
                </a:gridCol>
                <a:gridCol w="2357592">
                  <a:extLst>
                    <a:ext uri="{9D8B030D-6E8A-4147-A177-3AD203B41FA5}">
                      <a16:colId xmlns:a16="http://schemas.microsoft.com/office/drawing/2014/main" val="772303001"/>
                    </a:ext>
                  </a:extLst>
                </a:gridCol>
              </a:tblGrid>
              <a:tr h="449445">
                <a:tc>
                  <a:txBody>
                    <a:bodyPr/>
                    <a:lstStyle/>
                    <a:p>
                      <a:pPr algn="ctr" fontAlgn="t"/>
                      <a:r>
                        <a:rPr lang="fi-FI" sz="2800" b="1" u="none" strike="noStrike">
                          <a:effectLst/>
                        </a:rPr>
                        <a:t>Country</a:t>
                      </a:r>
                      <a:endParaRPr lang="fi-FI" sz="2800" b="1" i="0" u="none" strike="noStrike">
                        <a:solidFill>
                          <a:srgbClr val="000000"/>
                        </a:solidFill>
                        <a:effectLst/>
                        <a:latin typeface="Calibri" panose="020F0502020204030204" pitchFamily="34" charset="0"/>
                      </a:endParaRPr>
                    </a:p>
                  </a:txBody>
                  <a:tcPr marL="9525" marR="9525" marT="9525" marB="0"/>
                </a:tc>
                <a:tc>
                  <a:txBody>
                    <a:bodyPr/>
                    <a:lstStyle/>
                    <a:p>
                      <a:pPr algn="ctr" fontAlgn="t"/>
                      <a:r>
                        <a:rPr lang="fi-FI" sz="2800" b="1" u="none" strike="noStrike" dirty="0">
                          <a:effectLst/>
                        </a:rPr>
                        <a:t>Capital</a:t>
                      </a:r>
                      <a:endParaRPr lang="fi-FI" sz="2800" b="1"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4064202092"/>
                  </a:ext>
                </a:extLst>
              </a:tr>
              <a:tr h="449445">
                <a:tc>
                  <a:txBody>
                    <a:bodyPr/>
                    <a:lstStyle/>
                    <a:p>
                      <a:pPr algn="l" fontAlgn="b"/>
                      <a:r>
                        <a:rPr lang="fi-FI" sz="2800" u="none" strike="noStrike">
                          <a:effectLst/>
                        </a:rPr>
                        <a:t>Nigeria</a:t>
                      </a:r>
                      <a:endParaRPr lang="fi-FI"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fi-FI" sz="2800" u="none" strike="noStrike">
                          <a:effectLst/>
                        </a:rPr>
                        <a:t>Addis Ababa</a:t>
                      </a:r>
                      <a:endParaRPr lang="fi-FI" sz="2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96762796"/>
                  </a:ext>
                </a:extLst>
              </a:tr>
              <a:tr h="449445">
                <a:tc>
                  <a:txBody>
                    <a:bodyPr/>
                    <a:lstStyle/>
                    <a:p>
                      <a:pPr algn="l" fontAlgn="b"/>
                      <a:r>
                        <a:rPr lang="fi-FI" sz="2800" u="none" strike="noStrike">
                          <a:effectLst/>
                        </a:rPr>
                        <a:t>Kenya</a:t>
                      </a:r>
                      <a:endParaRPr lang="fi-FI"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fi-FI" sz="2800" u="none" strike="noStrike">
                          <a:effectLst/>
                        </a:rPr>
                        <a:t>Algiers</a:t>
                      </a:r>
                      <a:endParaRPr lang="fi-FI" sz="2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77160936"/>
                  </a:ext>
                </a:extLst>
              </a:tr>
              <a:tr h="449445">
                <a:tc>
                  <a:txBody>
                    <a:bodyPr/>
                    <a:lstStyle/>
                    <a:p>
                      <a:pPr algn="l" fontAlgn="b"/>
                      <a:r>
                        <a:rPr lang="fi-FI" sz="2800" u="none" strike="noStrike">
                          <a:effectLst/>
                        </a:rPr>
                        <a:t>Egypt</a:t>
                      </a:r>
                      <a:endParaRPr lang="fi-FI"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fi-FI" sz="2800" u="none" strike="noStrike">
                          <a:effectLst/>
                        </a:rPr>
                        <a:t>Cairo</a:t>
                      </a:r>
                      <a:endParaRPr lang="fi-FI" sz="2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06232367"/>
                  </a:ext>
                </a:extLst>
              </a:tr>
              <a:tr h="889078">
                <a:tc>
                  <a:txBody>
                    <a:bodyPr/>
                    <a:lstStyle/>
                    <a:p>
                      <a:pPr algn="l" fontAlgn="b"/>
                      <a:r>
                        <a:rPr lang="fi-FI" sz="2800" u="none" strike="noStrike">
                          <a:effectLst/>
                        </a:rPr>
                        <a:t>South Africa</a:t>
                      </a:r>
                      <a:endParaRPr lang="fi-FI"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fi-FI" sz="2800" u="none" strike="noStrike">
                          <a:effectLst/>
                        </a:rPr>
                        <a:t>Abuja</a:t>
                      </a:r>
                      <a:endParaRPr lang="fi-FI" sz="2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38748465"/>
                  </a:ext>
                </a:extLst>
              </a:tr>
              <a:tr h="449445">
                <a:tc>
                  <a:txBody>
                    <a:bodyPr/>
                    <a:lstStyle/>
                    <a:p>
                      <a:pPr algn="l" fontAlgn="b"/>
                      <a:r>
                        <a:rPr lang="fi-FI" sz="2800" u="none" strike="noStrike">
                          <a:effectLst/>
                        </a:rPr>
                        <a:t>Ghana</a:t>
                      </a:r>
                      <a:endParaRPr lang="fi-FI"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fi-FI" sz="2800" u="none" strike="noStrike">
                          <a:effectLst/>
                        </a:rPr>
                        <a:t>Accra</a:t>
                      </a:r>
                      <a:endParaRPr lang="fi-FI" sz="2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34027387"/>
                  </a:ext>
                </a:extLst>
              </a:tr>
              <a:tr h="449445">
                <a:tc>
                  <a:txBody>
                    <a:bodyPr/>
                    <a:lstStyle/>
                    <a:p>
                      <a:pPr algn="l" fontAlgn="b"/>
                      <a:r>
                        <a:rPr lang="fi-FI" sz="2800" u="none" strike="noStrike">
                          <a:effectLst/>
                        </a:rPr>
                        <a:t>Morocco</a:t>
                      </a:r>
                      <a:endParaRPr lang="fi-FI"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fi-FI" sz="2800" u="none" strike="noStrike">
                          <a:effectLst/>
                        </a:rPr>
                        <a:t>Rabat</a:t>
                      </a:r>
                      <a:endParaRPr lang="fi-FI" sz="2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63901399"/>
                  </a:ext>
                </a:extLst>
              </a:tr>
              <a:tr h="449445">
                <a:tc>
                  <a:txBody>
                    <a:bodyPr/>
                    <a:lstStyle/>
                    <a:p>
                      <a:pPr algn="l" fontAlgn="b"/>
                      <a:r>
                        <a:rPr lang="fi-FI" sz="2800" u="none" strike="noStrike">
                          <a:effectLst/>
                        </a:rPr>
                        <a:t>Ethiopia</a:t>
                      </a:r>
                      <a:endParaRPr lang="fi-FI"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fi-FI" sz="2800" u="none" strike="noStrike">
                          <a:effectLst/>
                        </a:rPr>
                        <a:t>Luanda</a:t>
                      </a:r>
                      <a:endParaRPr lang="fi-FI" sz="2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05276004"/>
                  </a:ext>
                </a:extLst>
              </a:tr>
              <a:tr h="449445">
                <a:tc>
                  <a:txBody>
                    <a:bodyPr/>
                    <a:lstStyle/>
                    <a:p>
                      <a:pPr algn="l" fontAlgn="b"/>
                      <a:r>
                        <a:rPr lang="fi-FI" sz="2800" u="none" strike="noStrike">
                          <a:effectLst/>
                        </a:rPr>
                        <a:t>Uganda</a:t>
                      </a:r>
                      <a:endParaRPr lang="fi-FI"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fi-FI" sz="2800" u="none" strike="noStrike">
                          <a:effectLst/>
                        </a:rPr>
                        <a:t>Kampala</a:t>
                      </a:r>
                      <a:endParaRPr lang="fi-FI" sz="2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07666206"/>
                  </a:ext>
                </a:extLst>
              </a:tr>
              <a:tr h="449445">
                <a:tc>
                  <a:txBody>
                    <a:bodyPr/>
                    <a:lstStyle/>
                    <a:p>
                      <a:pPr algn="l" fontAlgn="b"/>
                      <a:r>
                        <a:rPr lang="fi-FI" sz="2800" u="none" strike="noStrike">
                          <a:effectLst/>
                        </a:rPr>
                        <a:t>Algeria</a:t>
                      </a:r>
                      <a:endParaRPr lang="fi-FI"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fi-FI" sz="2800" u="none" strike="noStrike">
                          <a:effectLst/>
                        </a:rPr>
                        <a:t>Nairobi</a:t>
                      </a:r>
                      <a:endParaRPr lang="fi-FI" sz="2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7914440"/>
                  </a:ext>
                </a:extLst>
              </a:tr>
              <a:tr h="449445">
                <a:tc>
                  <a:txBody>
                    <a:bodyPr/>
                    <a:lstStyle/>
                    <a:p>
                      <a:pPr algn="l" fontAlgn="b"/>
                      <a:r>
                        <a:rPr lang="fi-FI" sz="2800" u="none" strike="noStrike">
                          <a:effectLst/>
                        </a:rPr>
                        <a:t>Angola</a:t>
                      </a:r>
                      <a:endParaRPr lang="fi-FI" sz="2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fi-FI" sz="2800" u="none" strike="noStrike" dirty="0">
                          <a:effectLst/>
                        </a:rPr>
                        <a:t>Pretoria</a:t>
                      </a:r>
                      <a:endParaRPr lang="fi-FI" sz="2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7385762"/>
                  </a:ext>
                </a:extLst>
              </a:tr>
            </a:tbl>
          </a:graphicData>
        </a:graphic>
      </p:graphicFrame>
    </p:spTree>
    <p:extLst>
      <p:ext uri="{BB962C8B-B14F-4D97-AF65-F5344CB8AC3E}">
        <p14:creationId xmlns:p14="http://schemas.microsoft.com/office/powerpoint/2010/main" val="195292583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B95CD2-09C7-3C8D-AEC0-00FA7856CEAD}"/>
              </a:ext>
            </a:extLst>
          </p:cNvPr>
          <p:cNvSpPr>
            <a:spLocks noGrp="1"/>
          </p:cNvSpPr>
          <p:nvPr>
            <p:ph type="title"/>
          </p:nvPr>
        </p:nvSpPr>
        <p:spPr/>
        <p:txBody>
          <a:bodyPr/>
          <a:lstStyle/>
          <a:p>
            <a:r>
              <a:rPr lang="fi-FI" dirty="0"/>
              <a:t>Piilosanatehtävä</a:t>
            </a:r>
          </a:p>
        </p:txBody>
      </p:sp>
      <p:sp>
        <p:nvSpPr>
          <p:cNvPr id="3" name="Tekstin paikkamerkki 2">
            <a:extLst>
              <a:ext uri="{FF2B5EF4-FFF2-40B4-BE49-F238E27FC236}">
                <a16:creationId xmlns:a16="http://schemas.microsoft.com/office/drawing/2014/main" id="{0F75A2C3-D55C-FC9E-839F-AA2C717D0E30}"/>
              </a:ext>
            </a:extLst>
          </p:cNvPr>
          <p:cNvSpPr>
            <a:spLocks noGrp="1"/>
          </p:cNvSpPr>
          <p:nvPr>
            <p:ph type="body" idx="1"/>
          </p:nvPr>
        </p:nvSpPr>
        <p:spPr>
          <a:xfrm>
            <a:off x="838200" y="1825625"/>
            <a:ext cx="6448425" cy="4351338"/>
          </a:xfrm>
        </p:spPr>
        <p:txBody>
          <a:bodyPr/>
          <a:lstStyle/>
          <a:p>
            <a:r>
              <a:rPr lang="fi-FI" dirty="0"/>
              <a:t>Tee 5*5-ruudukko, jonka ruuduissa on kirjaimia. Kirjaimista muodostuu vaaka- tai pystysuuntaan ainakin sanat kala ja kissa. Palauta Excel-ruudukkona.</a:t>
            </a:r>
          </a:p>
        </p:txBody>
      </p:sp>
      <p:graphicFrame>
        <p:nvGraphicFramePr>
          <p:cNvPr id="4" name="Taulukko 3">
            <a:extLst>
              <a:ext uri="{FF2B5EF4-FFF2-40B4-BE49-F238E27FC236}">
                <a16:creationId xmlns:a16="http://schemas.microsoft.com/office/drawing/2014/main" id="{5B36F00C-2412-8EC2-821F-6A581A092B93}"/>
              </a:ext>
            </a:extLst>
          </p:cNvPr>
          <p:cNvGraphicFramePr>
            <a:graphicFrameLocks noGrp="1"/>
          </p:cNvGraphicFramePr>
          <p:nvPr>
            <p:extLst>
              <p:ext uri="{D42A27DB-BD31-4B8C-83A1-F6EECF244321}">
                <p14:modId xmlns:p14="http://schemas.microsoft.com/office/powerpoint/2010/main" val="2169785885"/>
              </p:ext>
            </p:extLst>
          </p:nvPr>
        </p:nvGraphicFramePr>
        <p:xfrm>
          <a:off x="7286625" y="2343150"/>
          <a:ext cx="4197805" cy="1600200"/>
        </p:xfrm>
        <a:graphic>
          <a:graphicData uri="http://schemas.openxmlformats.org/drawingml/2006/table">
            <a:tbl>
              <a:tblPr>
                <a:tableStyleId>{5940675A-B579-460E-94D1-54222C63F5DA}</a:tableStyleId>
              </a:tblPr>
              <a:tblGrid>
                <a:gridCol w="839561">
                  <a:extLst>
                    <a:ext uri="{9D8B030D-6E8A-4147-A177-3AD203B41FA5}">
                      <a16:colId xmlns:a16="http://schemas.microsoft.com/office/drawing/2014/main" val="2678200343"/>
                    </a:ext>
                  </a:extLst>
                </a:gridCol>
                <a:gridCol w="839561">
                  <a:extLst>
                    <a:ext uri="{9D8B030D-6E8A-4147-A177-3AD203B41FA5}">
                      <a16:colId xmlns:a16="http://schemas.microsoft.com/office/drawing/2014/main" val="555719045"/>
                    </a:ext>
                  </a:extLst>
                </a:gridCol>
                <a:gridCol w="839561">
                  <a:extLst>
                    <a:ext uri="{9D8B030D-6E8A-4147-A177-3AD203B41FA5}">
                      <a16:colId xmlns:a16="http://schemas.microsoft.com/office/drawing/2014/main" val="112130524"/>
                    </a:ext>
                  </a:extLst>
                </a:gridCol>
                <a:gridCol w="839561">
                  <a:extLst>
                    <a:ext uri="{9D8B030D-6E8A-4147-A177-3AD203B41FA5}">
                      <a16:colId xmlns:a16="http://schemas.microsoft.com/office/drawing/2014/main" val="2633277904"/>
                    </a:ext>
                  </a:extLst>
                </a:gridCol>
                <a:gridCol w="839561">
                  <a:extLst>
                    <a:ext uri="{9D8B030D-6E8A-4147-A177-3AD203B41FA5}">
                      <a16:colId xmlns:a16="http://schemas.microsoft.com/office/drawing/2014/main" val="1254345887"/>
                    </a:ext>
                  </a:extLst>
                </a:gridCol>
              </a:tblGrid>
              <a:tr h="320040">
                <a:tc>
                  <a:txBody>
                    <a:bodyPr/>
                    <a:lstStyle/>
                    <a:p>
                      <a:pPr algn="ctr" fontAlgn="ctr"/>
                      <a:r>
                        <a:rPr lang="fi-FI" sz="1100" u="none" strike="noStrike">
                          <a:effectLst/>
                        </a:rPr>
                        <a:t>K</a:t>
                      </a:r>
                      <a:endParaRPr lang="fi-FI"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i-FI" sz="1100" u="none" strike="noStrike">
                          <a:effectLst/>
                        </a:rPr>
                        <a:t>A</a:t>
                      </a:r>
                      <a:endParaRPr lang="fi-FI"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i-FI" sz="1100" u="none" strike="noStrike">
                          <a:effectLst/>
                        </a:rPr>
                        <a:t>L</a:t>
                      </a:r>
                      <a:endParaRPr lang="fi-FI"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i-FI" sz="1100" u="none" strike="noStrike">
                          <a:effectLst/>
                        </a:rPr>
                        <a:t>A</a:t>
                      </a:r>
                      <a:endParaRPr lang="fi-FI"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i-FI" sz="1100" u="none" strike="noStrike">
                          <a:effectLst/>
                        </a:rPr>
                        <a:t>K</a:t>
                      </a:r>
                      <a:endParaRPr lang="fi-FI" sz="1100" b="0" i="0" u="none" strike="noStrike">
                        <a:solidFill>
                          <a:srgbClr val="FF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167461845"/>
                  </a:ext>
                </a:extLst>
              </a:tr>
              <a:tr h="320040">
                <a:tc>
                  <a:txBody>
                    <a:bodyPr/>
                    <a:lstStyle/>
                    <a:p>
                      <a:pPr algn="ctr" fontAlgn="ctr"/>
                      <a:r>
                        <a:rPr lang="fi-FI" sz="1100" u="none" strike="noStrike">
                          <a:effectLst/>
                        </a:rPr>
                        <a:t>O</a:t>
                      </a:r>
                      <a:endParaRPr lang="fi-FI"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i-FI" sz="1100" u="none" strike="noStrike">
                          <a:effectLst/>
                        </a:rPr>
                        <a:t>L</a:t>
                      </a:r>
                      <a:endParaRPr lang="fi-FI"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i-FI" sz="1100" u="none" strike="noStrike" dirty="0">
                          <a:effectLst/>
                        </a:rPr>
                        <a:t>E</a:t>
                      </a:r>
                      <a:endParaRPr lang="fi-FI"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fi-FI" sz="1100" u="none" strike="noStrike">
                          <a:effectLst/>
                        </a:rPr>
                        <a:t>L</a:t>
                      </a:r>
                      <a:endParaRPr lang="fi-FI"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i-FI" sz="1100" u="none" strike="noStrike">
                          <a:effectLst/>
                        </a:rPr>
                        <a:t>I</a:t>
                      </a:r>
                      <a:endParaRPr lang="fi-FI" sz="1100" b="0" i="0" u="none" strike="noStrike">
                        <a:solidFill>
                          <a:srgbClr val="FF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707352389"/>
                  </a:ext>
                </a:extLst>
              </a:tr>
              <a:tr h="320040">
                <a:tc>
                  <a:txBody>
                    <a:bodyPr/>
                    <a:lstStyle/>
                    <a:p>
                      <a:pPr algn="ctr" fontAlgn="ctr"/>
                      <a:r>
                        <a:rPr lang="fi-FI" sz="1100" u="none" strike="noStrike">
                          <a:effectLst/>
                        </a:rPr>
                        <a:t>Y</a:t>
                      </a:r>
                      <a:endParaRPr lang="fi-FI"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i-FI" sz="1100" u="none" strike="noStrike">
                          <a:effectLst/>
                        </a:rPr>
                        <a:t>Q</a:t>
                      </a:r>
                      <a:endParaRPr lang="fi-FI"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i-FI" sz="1100" u="none" strike="noStrike" dirty="0">
                          <a:effectLst/>
                        </a:rPr>
                        <a:t>E</a:t>
                      </a:r>
                      <a:endParaRPr lang="fi-FI"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fi-FI" sz="1100" u="none" strike="noStrike" dirty="0">
                          <a:effectLst/>
                        </a:rPr>
                        <a:t>U</a:t>
                      </a:r>
                      <a:endParaRPr lang="fi-FI"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fi-FI" sz="1100" u="none" strike="noStrike">
                          <a:effectLst/>
                        </a:rPr>
                        <a:t>S</a:t>
                      </a:r>
                      <a:endParaRPr lang="fi-FI" sz="1100" b="0" i="0" u="none" strike="noStrike">
                        <a:solidFill>
                          <a:srgbClr val="FF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160612833"/>
                  </a:ext>
                </a:extLst>
              </a:tr>
              <a:tr h="320040">
                <a:tc>
                  <a:txBody>
                    <a:bodyPr/>
                    <a:lstStyle/>
                    <a:p>
                      <a:pPr algn="ctr" fontAlgn="ctr"/>
                      <a:r>
                        <a:rPr lang="fi-FI" sz="1100" u="none" strike="noStrike">
                          <a:effectLst/>
                        </a:rPr>
                        <a:t>X</a:t>
                      </a:r>
                      <a:endParaRPr lang="fi-FI"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i-FI" sz="1100" u="none" strike="noStrike">
                          <a:effectLst/>
                        </a:rPr>
                        <a:t>M</a:t>
                      </a:r>
                      <a:endParaRPr lang="fi-FI"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i-FI" sz="1100" u="none" strike="noStrike">
                          <a:effectLst/>
                        </a:rPr>
                        <a:t>C</a:t>
                      </a:r>
                      <a:endParaRPr lang="fi-FI"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i-FI" sz="1100" u="none" strike="noStrike" dirty="0">
                          <a:effectLst/>
                        </a:rPr>
                        <a:t>T</a:t>
                      </a:r>
                      <a:endParaRPr lang="fi-FI"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fi-FI" sz="1100" u="none" strike="noStrike" dirty="0">
                          <a:effectLst/>
                        </a:rPr>
                        <a:t>S</a:t>
                      </a:r>
                      <a:endParaRPr lang="fi-FI" sz="1100" b="0" i="0" u="none" strike="noStrike" dirty="0">
                        <a:solidFill>
                          <a:srgbClr val="FF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471893700"/>
                  </a:ext>
                </a:extLst>
              </a:tr>
              <a:tr h="320040">
                <a:tc>
                  <a:txBody>
                    <a:bodyPr/>
                    <a:lstStyle/>
                    <a:p>
                      <a:pPr algn="ctr" fontAlgn="ctr"/>
                      <a:r>
                        <a:rPr lang="fi-FI" sz="1100" u="none" strike="noStrike">
                          <a:effectLst/>
                        </a:rPr>
                        <a:t>E</a:t>
                      </a:r>
                      <a:endParaRPr lang="fi-FI"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i-FI" sz="1100" u="none" strike="noStrike">
                          <a:effectLst/>
                        </a:rPr>
                        <a:t>C</a:t>
                      </a:r>
                      <a:endParaRPr lang="fi-FI"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i-FI" sz="1100" u="none" strike="noStrike">
                          <a:effectLst/>
                        </a:rPr>
                        <a:t>Q</a:t>
                      </a:r>
                      <a:endParaRPr lang="fi-FI"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i-FI" sz="1100" u="none" strike="noStrike">
                          <a:effectLst/>
                        </a:rPr>
                        <a:t>M</a:t>
                      </a:r>
                      <a:endParaRPr lang="fi-FI"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i-FI" sz="1100" u="none" strike="noStrike" dirty="0">
                          <a:effectLst/>
                        </a:rPr>
                        <a:t>A</a:t>
                      </a:r>
                      <a:endParaRPr lang="fi-FI" sz="1100" b="0" i="0" u="none" strike="noStrike" dirty="0">
                        <a:solidFill>
                          <a:srgbClr val="FF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264021466"/>
                  </a:ext>
                </a:extLst>
              </a:tr>
            </a:tbl>
          </a:graphicData>
        </a:graphic>
      </p:graphicFrame>
    </p:spTree>
    <p:extLst>
      <p:ext uri="{BB962C8B-B14F-4D97-AF65-F5344CB8AC3E}">
        <p14:creationId xmlns:p14="http://schemas.microsoft.com/office/powerpoint/2010/main" val="74327810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B95CD2-09C7-3C8D-AEC0-00FA7856CEAD}"/>
              </a:ext>
            </a:extLst>
          </p:cNvPr>
          <p:cNvSpPr>
            <a:spLocks noGrp="1"/>
          </p:cNvSpPr>
          <p:nvPr>
            <p:ph type="title"/>
          </p:nvPr>
        </p:nvSpPr>
        <p:spPr/>
        <p:txBody>
          <a:bodyPr/>
          <a:lstStyle/>
          <a:p>
            <a:r>
              <a:rPr lang="fi-FI" dirty="0"/>
              <a:t>Tehtävänantoa voi täydentää</a:t>
            </a:r>
          </a:p>
        </p:txBody>
      </p:sp>
      <p:sp>
        <p:nvSpPr>
          <p:cNvPr id="3" name="Tekstin paikkamerkki 2">
            <a:extLst>
              <a:ext uri="{FF2B5EF4-FFF2-40B4-BE49-F238E27FC236}">
                <a16:creationId xmlns:a16="http://schemas.microsoft.com/office/drawing/2014/main" id="{0F75A2C3-D55C-FC9E-839F-AA2C717D0E30}"/>
              </a:ext>
            </a:extLst>
          </p:cNvPr>
          <p:cNvSpPr>
            <a:spLocks noGrp="1"/>
          </p:cNvSpPr>
          <p:nvPr>
            <p:ph type="body" idx="1"/>
          </p:nvPr>
        </p:nvSpPr>
        <p:spPr>
          <a:xfrm>
            <a:off x="838200" y="1825625"/>
            <a:ext cx="5057775" cy="4351338"/>
          </a:xfrm>
        </p:spPr>
        <p:txBody>
          <a:bodyPr>
            <a:normAutofit/>
          </a:bodyPr>
          <a:lstStyle/>
          <a:p>
            <a:r>
              <a:rPr lang="fi-FI" dirty="0"/>
              <a:t>Luettele 10 runsaslukuisinta lintulajia Suomessa.</a:t>
            </a:r>
          </a:p>
          <a:p>
            <a:r>
              <a:rPr lang="fi-FI" dirty="0"/>
              <a:t>Sitten: Kerro myös lajien englanninkieliset nimet</a:t>
            </a:r>
          </a:p>
          <a:p>
            <a:r>
              <a:rPr lang="fi-FI" dirty="0"/>
              <a:t>Sitten: Tee valokuva pajulinnusta (joka on täysin vääränlainen)</a:t>
            </a:r>
          </a:p>
        </p:txBody>
      </p:sp>
      <p:pic>
        <p:nvPicPr>
          <p:cNvPr id="5" name="Kuva 4" descr="Kuva, joka sisältää kohteen teksti, kuvakaappaus, Fontti&#10;&#10;Kuvaus luotu automaattisesti">
            <a:extLst>
              <a:ext uri="{FF2B5EF4-FFF2-40B4-BE49-F238E27FC236}">
                <a16:creationId xmlns:a16="http://schemas.microsoft.com/office/drawing/2014/main" id="{B86C5C18-AEFC-8619-AEA0-0C24AEFE83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5976" y="1498898"/>
            <a:ext cx="5457824" cy="2867425"/>
          </a:xfrm>
          <a:prstGeom prst="rect">
            <a:avLst/>
          </a:prstGeom>
        </p:spPr>
      </p:pic>
      <p:pic>
        <p:nvPicPr>
          <p:cNvPr id="8" name="Kuva 7" descr="Kuva, joka sisältää kohteen lintu, laululintu, nokka, tasapainoileva&#10;&#10;Kuvaus luotu automaattisesti">
            <a:extLst>
              <a:ext uri="{FF2B5EF4-FFF2-40B4-BE49-F238E27FC236}">
                <a16:creationId xmlns:a16="http://schemas.microsoft.com/office/drawing/2014/main" id="{14C38D48-4551-5D0A-A0F3-8D1DD7C11B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4112" y="3845879"/>
            <a:ext cx="2419688" cy="2562583"/>
          </a:xfrm>
          <a:prstGeom prst="rect">
            <a:avLst/>
          </a:prstGeom>
        </p:spPr>
      </p:pic>
    </p:spTree>
    <p:extLst>
      <p:ext uri="{BB962C8B-B14F-4D97-AF65-F5344CB8AC3E}">
        <p14:creationId xmlns:p14="http://schemas.microsoft.com/office/powerpoint/2010/main" val="290114240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B95CD2-09C7-3C8D-AEC0-00FA7856CEAD}"/>
              </a:ext>
            </a:extLst>
          </p:cNvPr>
          <p:cNvSpPr>
            <a:spLocks noGrp="1"/>
          </p:cNvSpPr>
          <p:nvPr>
            <p:ph type="title"/>
          </p:nvPr>
        </p:nvSpPr>
        <p:spPr/>
        <p:txBody>
          <a:bodyPr/>
          <a:lstStyle/>
          <a:p>
            <a:r>
              <a:rPr lang="fi-FI" dirty="0"/>
              <a:t>Tehtävänantoja voi olla monenlaisia</a:t>
            </a:r>
          </a:p>
        </p:txBody>
      </p:sp>
      <p:sp>
        <p:nvSpPr>
          <p:cNvPr id="3" name="Tekstin paikkamerkki 2">
            <a:extLst>
              <a:ext uri="{FF2B5EF4-FFF2-40B4-BE49-F238E27FC236}">
                <a16:creationId xmlns:a16="http://schemas.microsoft.com/office/drawing/2014/main" id="{0F75A2C3-D55C-FC9E-839F-AA2C717D0E30}"/>
              </a:ext>
            </a:extLst>
          </p:cNvPr>
          <p:cNvSpPr>
            <a:spLocks noGrp="1"/>
          </p:cNvSpPr>
          <p:nvPr>
            <p:ph type="body" idx="1"/>
          </p:nvPr>
        </p:nvSpPr>
        <p:spPr>
          <a:xfrm>
            <a:off x="838200" y="1825625"/>
            <a:ext cx="5057775" cy="4351338"/>
          </a:xfrm>
        </p:spPr>
        <p:txBody>
          <a:bodyPr>
            <a:normAutofit fontScale="92500"/>
          </a:bodyPr>
          <a:lstStyle/>
          <a:p>
            <a:r>
              <a:rPr lang="fi-FI" dirty="0"/>
              <a:t>Olet </a:t>
            </a:r>
            <a:r>
              <a:rPr lang="fi-FI" b="1" dirty="0"/>
              <a:t>matkan suunnittelija</a:t>
            </a:r>
            <a:r>
              <a:rPr lang="fi-FI" dirty="0"/>
              <a:t>. </a:t>
            </a:r>
          </a:p>
          <a:p>
            <a:r>
              <a:rPr lang="fi-FI" dirty="0"/>
              <a:t>Tee matkareitti automatkalle Suomesta Espanjan </a:t>
            </a:r>
            <a:r>
              <a:rPr lang="fi-FI" dirty="0" err="1"/>
              <a:t>Fuengirolaan</a:t>
            </a:r>
            <a:r>
              <a:rPr lang="fi-FI" dirty="0"/>
              <a:t>. </a:t>
            </a:r>
          </a:p>
          <a:p>
            <a:r>
              <a:rPr lang="fi-FI" dirty="0"/>
              <a:t>Kerro eri välimatkoihin tarvittava aika ja matka kilometreissä. </a:t>
            </a:r>
          </a:p>
          <a:p>
            <a:r>
              <a:rPr lang="fi-FI" dirty="0"/>
              <a:t>Esitä suunnitelma päivä kerrallaan. </a:t>
            </a:r>
          </a:p>
          <a:p>
            <a:r>
              <a:rPr lang="fi-FI" dirty="0"/>
              <a:t>Ehdota myös kaupungit, joissa yövytään. </a:t>
            </a:r>
          </a:p>
        </p:txBody>
      </p:sp>
      <p:pic>
        <p:nvPicPr>
          <p:cNvPr id="6" name="Kuva 5" descr="Kuva, joka sisältää kohteen teksti, kuvakaappaus, Fontti, dokumentti&#10;&#10;Kuvaus luotu automaattisesti">
            <a:extLst>
              <a:ext uri="{FF2B5EF4-FFF2-40B4-BE49-F238E27FC236}">
                <a16:creationId xmlns:a16="http://schemas.microsoft.com/office/drawing/2014/main" id="{3EE269BB-3A62-F2D0-AA91-95F75F115A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6743" y="1360984"/>
            <a:ext cx="4928855" cy="4815980"/>
          </a:xfrm>
          <a:prstGeom prst="rect">
            <a:avLst/>
          </a:prstGeom>
        </p:spPr>
      </p:pic>
    </p:spTree>
    <p:extLst>
      <p:ext uri="{BB962C8B-B14F-4D97-AF65-F5344CB8AC3E}">
        <p14:creationId xmlns:p14="http://schemas.microsoft.com/office/powerpoint/2010/main" val="429120038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B95CD2-09C7-3C8D-AEC0-00FA7856CEAD}"/>
              </a:ext>
            </a:extLst>
          </p:cNvPr>
          <p:cNvSpPr>
            <a:spLocks noGrp="1"/>
          </p:cNvSpPr>
          <p:nvPr>
            <p:ph type="title"/>
          </p:nvPr>
        </p:nvSpPr>
        <p:spPr/>
        <p:txBody>
          <a:bodyPr/>
          <a:lstStyle/>
          <a:p>
            <a:r>
              <a:rPr lang="fi-FI" dirty="0"/>
              <a:t>Auttaa matemaattisissa tehtävissä </a:t>
            </a:r>
          </a:p>
        </p:txBody>
      </p:sp>
      <p:sp>
        <p:nvSpPr>
          <p:cNvPr id="3" name="Tekstin paikkamerkki 2">
            <a:extLst>
              <a:ext uri="{FF2B5EF4-FFF2-40B4-BE49-F238E27FC236}">
                <a16:creationId xmlns:a16="http://schemas.microsoft.com/office/drawing/2014/main" id="{0F75A2C3-D55C-FC9E-839F-AA2C717D0E30}"/>
              </a:ext>
            </a:extLst>
          </p:cNvPr>
          <p:cNvSpPr>
            <a:spLocks noGrp="1"/>
          </p:cNvSpPr>
          <p:nvPr>
            <p:ph type="body" idx="1"/>
          </p:nvPr>
        </p:nvSpPr>
        <p:spPr>
          <a:xfrm>
            <a:off x="838200" y="1825625"/>
            <a:ext cx="5057775" cy="4351338"/>
          </a:xfrm>
        </p:spPr>
        <p:txBody>
          <a:bodyPr>
            <a:normAutofit fontScale="92500" lnSpcReduction="10000"/>
          </a:bodyPr>
          <a:lstStyle/>
          <a:p>
            <a:r>
              <a:rPr lang="fi-FI" dirty="0"/>
              <a:t>Laske korrelaatio keskiarvon ja yo-tuloksen välillä. Ensimmäinen sarake on keskiarvo ja toinen sarake on yo-tulos. </a:t>
            </a:r>
          </a:p>
          <a:p>
            <a:r>
              <a:rPr lang="fi-FI" dirty="0"/>
              <a:t>Piirrä kaavio muuttujista ja korrelaatiota kuvaava viiva</a:t>
            </a:r>
          </a:p>
          <a:p>
            <a:pPr marL="0" indent="0">
              <a:buNone/>
            </a:pPr>
            <a:r>
              <a:rPr lang="fi-FI" dirty="0"/>
              <a:t>→ Keskiarvon ja yo-tuloksen välinen korrelaatio on noin 0,90, mikä viittaa vahvaan positiiviseen korrelaatioon näiden kahden muuttujan välillä.</a:t>
            </a:r>
          </a:p>
          <a:p>
            <a:pPr marL="0" indent="0">
              <a:buNone/>
            </a:pPr>
            <a:endParaRPr lang="fi-FI" dirty="0"/>
          </a:p>
        </p:txBody>
      </p:sp>
      <p:pic>
        <p:nvPicPr>
          <p:cNvPr id="5" name="Kuva 4" descr="Kuva, joka sisältää kohteen teksti, viiva, Tontti, kuvakaappaus">
            <a:extLst>
              <a:ext uri="{FF2B5EF4-FFF2-40B4-BE49-F238E27FC236}">
                <a16:creationId xmlns:a16="http://schemas.microsoft.com/office/drawing/2014/main" id="{2DEA58BF-7A0F-7AA5-5322-6CC7162600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1" y="1461892"/>
            <a:ext cx="4781802" cy="3687022"/>
          </a:xfrm>
          <a:prstGeom prst="rect">
            <a:avLst/>
          </a:prstGeom>
        </p:spPr>
      </p:pic>
    </p:spTree>
    <p:extLst>
      <p:ext uri="{BB962C8B-B14F-4D97-AF65-F5344CB8AC3E}">
        <p14:creationId xmlns:p14="http://schemas.microsoft.com/office/powerpoint/2010/main" val="385108971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54096E36-A6EC-F38A-E85E-0A96A6B4F48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21675" y="956140"/>
            <a:ext cx="6589537" cy="494215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Right Triangle 308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3" name="Rectangle 3082">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3" y="623275"/>
            <a:ext cx="401217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5CB95CD2-09C7-3C8D-AEC0-00FA7856CEAD}"/>
              </a:ext>
            </a:extLst>
          </p:cNvPr>
          <p:cNvSpPr>
            <a:spLocks noGrp="1"/>
          </p:cNvSpPr>
          <p:nvPr>
            <p:ph type="title"/>
          </p:nvPr>
        </p:nvSpPr>
        <p:spPr>
          <a:xfrm>
            <a:off x="8052497" y="1056640"/>
            <a:ext cx="3197660" cy="3125746"/>
          </a:xfrm>
        </p:spPr>
        <p:txBody>
          <a:bodyPr vert="horz" lIns="91440" tIns="45720" rIns="91440" bIns="45720" rtlCol="0" anchor="b">
            <a:normAutofit/>
          </a:bodyPr>
          <a:lstStyle/>
          <a:p>
            <a:pPr>
              <a:spcBef>
                <a:spcPct val="0"/>
              </a:spcBef>
            </a:pPr>
            <a:r>
              <a:rPr lang="en-US" sz="5000" kern="1200" dirty="0" err="1">
                <a:solidFill>
                  <a:schemeClr val="tx1"/>
                </a:solidFill>
                <a:latin typeface="+mj-lt"/>
                <a:ea typeface="+mj-ea"/>
                <a:cs typeface="+mj-cs"/>
              </a:rPr>
              <a:t>Sovelluksia</a:t>
            </a:r>
            <a:r>
              <a:rPr lang="en-US" sz="5000" kern="1200" dirty="0">
                <a:solidFill>
                  <a:schemeClr val="tx1"/>
                </a:solidFill>
                <a:latin typeface="+mj-lt"/>
                <a:ea typeface="+mj-ea"/>
                <a:cs typeface="+mj-cs"/>
              </a:rPr>
              <a:t>, </a:t>
            </a:r>
            <a:r>
              <a:rPr lang="en-US" sz="5000" kern="1200" dirty="0" err="1">
                <a:solidFill>
                  <a:schemeClr val="tx1"/>
                </a:solidFill>
                <a:latin typeface="+mj-lt"/>
                <a:ea typeface="+mj-ea"/>
                <a:cs typeface="+mj-cs"/>
              </a:rPr>
              <a:t>joiden</a:t>
            </a:r>
            <a:r>
              <a:rPr lang="en-US" sz="5000" kern="1200" dirty="0">
                <a:solidFill>
                  <a:schemeClr val="tx1"/>
                </a:solidFill>
                <a:latin typeface="+mj-lt"/>
                <a:ea typeface="+mj-ea"/>
                <a:cs typeface="+mj-cs"/>
              </a:rPr>
              <a:t> </a:t>
            </a:r>
            <a:r>
              <a:rPr lang="en-US" sz="5000" kern="1200" dirty="0" err="1">
                <a:solidFill>
                  <a:schemeClr val="tx1"/>
                </a:solidFill>
                <a:latin typeface="+mj-lt"/>
                <a:ea typeface="+mj-ea"/>
                <a:cs typeface="+mj-cs"/>
              </a:rPr>
              <a:t>sisällä</a:t>
            </a:r>
            <a:r>
              <a:rPr lang="en-US" sz="5000" kern="1200" dirty="0">
                <a:solidFill>
                  <a:schemeClr val="tx1"/>
                </a:solidFill>
                <a:latin typeface="+mj-lt"/>
                <a:ea typeface="+mj-ea"/>
                <a:cs typeface="+mj-cs"/>
              </a:rPr>
              <a:t> ChatGPT</a:t>
            </a:r>
          </a:p>
        </p:txBody>
      </p:sp>
      <p:sp>
        <p:nvSpPr>
          <p:cNvPr id="5" name="Tekstin paikkamerkki 4">
            <a:extLst>
              <a:ext uri="{FF2B5EF4-FFF2-40B4-BE49-F238E27FC236}">
                <a16:creationId xmlns:a16="http://schemas.microsoft.com/office/drawing/2014/main" id="{87422BF9-7CBB-C896-2546-22C2825134E0}"/>
              </a:ext>
            </a:extLst>
          </p:cNvPr>
          <p:cNvSpPr>
            <a:spLocks noGrp="1"/>
          </p:cNvSpPr>
          <p:nvPr>
            <p:ph type="body" idx="1"/>
          </p:nvPr>
        </p:nvSpPr>
        <p:spPr>
          <a:xfrm>
            <a:off x="9089827" y="5898292"/>
            <a:ext cx="2265625" cy="223540"/>
          </a:xfrm>
        </p:spPr>
        <p:txBody>
          <a:bodyPr vert="horz" lIns="91440" tIns="45720" rIns="91440" bIns="45720" rtlCol="0" anchor="t">
            <a:normAutofit fontScale="55000" lnSpcReduction="20000"/>
          </a:bodyPr>
          <a:lstStyle/>
          <a:p>
            <a:pPr marL="0" indent="0">
              <a:buNone/>
            </a:pPr>
            <a:r>
              <a:rPr lang="en-US" sz="2000" kern="1200" dirty="0" err="1">
                <a:solidFill>
                  <a:schemeClr val="tx1"/>
                </a:solidFill>
                <a:latin typeface="+mn-lt"/>
                <a:ea typeface="+mn-ea"/>
                <a:cs typeface="+mn-cs"/>
              </a:rPr>
              <a:t>Kuvakaappaus</a:t>
            </a:r>
            <a:r>
              <a:rPr lang="en-US" sz="2000" kern="1200" dirty="0">
                <a:solidFill>
                  <a:schemeClr val="tx1"/>
                </a:solidFill>
                <a:latin typeface="+mn-lt"/>
                <a:ea typeface="+mn-ea"/>
                <a:cs typeface="+mn-cs"/>
              </a:rPr>
              <a:t>: </a:t>
            </a:r>
            <a:r>
              <a:rPr lang="en-US" sz="2000" kern="1200" dirty="0" err="1">
                <a:solidFill>
                  <a:schemeClr val="tx1"/>
                </a:solidFill>
                <a:latin typeface="+mn-lt"/>
                <a:ea typeface="+mn-ea"/>
                <a:cs typeface="+mn-cs"/>
              </a:rPr>
              <a:t>Applen</a:t>
            </a:r>
            <a:r>
              <a:rPr lang="en-US" sz="2000" kern="1200" dirty="0">
                <a:solidFill>
                  <a:schemeClr val="tx1"/>
                </a:solidFill>
                <a:latin typeface="+mn-lt"/>
                <a:ea typeface="+mn-ea"/>
                <a:cs typeface="+mn-cs"/>
              </a:rPr>
              <a:t> </a:t>
            </a:r>
            <a:r>
              <a:rPr lang="en-US" sz="2000" kern="1200" dirty="0" err="1">
                <a:solidFill>
                  <a:schemeClr val="tx1"/>
                </a:solidFill>
                <a:latin typeface="+mn-lt"/>
                <a:ea typeface="+mn-ea"/>
                <a:cs typeface="+mn-cs"/>
              </a:rPr>
              <a:t>sovellus</a:t>
            </a:r>
            <a:endParaRPr lang="en-US" sz="2000" kern="1200" dirty="0">
              <a:solidFill>
                <a:schemeClr val="tx1"/>
              </a:solidFill>
              <a:latin typeface="+mn-lt"/>
              <a:ea typeface="+mn-ea"/>
              <a:cs typeface="+mn-cs"/>
            </a:endParaRPr>
          </a:p>
        </p:txBody>
      </p:sp>
    </p:spTree>
    <p:extLst>
      <p:ext uri="{BB962C8B-B14F-4D97-AF65-F5344CB8AC3E}">
        <p14:creationId xmlns:p14="http://schemas.microsoft.com/office/powerpoint/2010/main" val="321510590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B95CD2-09C7-3C8D-AEC0-00FA7856CEAD}"/>
              </a:ext>
            </a:extLst>
          </p:cNvPr>
          <p:cNvSpPr>
            <a:spLocks noGrp="1"/>
          </p:cNvSpPr>
          <p:nvPr>
            <p:ph type="title"/>
          </p:nvPr>
        </p:nvSpPr>
        <p:spPr/>
        <p:txBody>
          <a:bodyPr/>
          <a:lstStyle/>
          <a:p>
            <a:r>
              <a:rPr lang="fi-FI" dirty="0"/>
              <a:t>Chatbotteihin uskotaan</a:t>
            </a:r>
          </a:p>
        </p:txBody>
      </p:sp>
      <p:sp>
        <p:nvSpPr>
          <p:cNvPr id="3" name="Tekstin paikkamerkki 2">
            <a:extLst>
              <a:ext uri="{FF2B5EF4-FFF2-40B4-BE49-F238E27FC236}">
                <a16:creationId xmlns:a16="http://schemas.microsoft.com/office/drawing/2014/main" id="{0F75A2C3-D55C-FC9E-839F-AA2C717D0E30}"/>
              </a:ext>
            </a:extLst>
          </p:cNvPr>
          <p:cNvSpPr>
            <a:spLocks noGrp="1"/>
          </p:cNvSpPr>
          <p:nvPr>
            <p:ph type="body" idx="1"/>
          </p:nvPr>
        </p:nvSpPr>
        <p:spPr>
          <a:xfrm>
            <a:off x="838200" y="1825625"/>
            <a:ext cx="6919452" cy="4351338"/>
          </a:xfrm>
        </p:spPr>
        <p:txBody>
          <a:bodyPr>
            <a:normAutofit/>
          </a:bodyPr>
          <a:lstStyle/>
          <a:p>
            <a:r>
              <a:rPr lang="fi-FI" dirty="0"/>
              <a:t>On jo viitteitä, että keskustelubottien antamaan tulokseen uskotaan herkästi (esim. </a:t>
            </a:r>
            <a:r>
              <a:rPr lang="fi-FI" dirty="0" err="1"/>
              <a:t>AiTohtori</a:t>
            </a:r>
            <a:r>
              <a:rPr lang="fi-FI" dirty="0"/>
              <a:t>)</a:t>
            </a:r>
          </a:p>
          <a:p>
            <a:r>
              <a:rPr lang="fi-FI" dirty="0"/>
              <a:t>Varsinkin kun ko. keskustelijat inhimillistetään.</a:t>
            </a:r>
          </a:p>
        </p:txBody>
      </p:sp>
      <p:pic>
        <p:nvPicPr>
          <p:cNvPr id="5" name="Kuva 4" descr="Kuva, joka sisältää kohteen Ihmisen kasvot, nainen, vaate, henkilö&#10;&#10;Kuvaus luotu automaattisesti">
            <a:extLst>
              <a:ext uri="{FF2B5EF4-FFF2-40B4-BE49-F238E27FC236}">
                <a16:creationId xmlns:a16="http://schemas.microsoft.com/office/drawing/2014/main" id="{C5D2B706-0399-B2AF-2C03-023E7B4B2C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7652" y="802727"/>
            <a:ext cx="2070529" cy="2270316"/>
          </a:xfrm>
          <a:prstGeom prst="rect">
            <a:avLst/>
          </a:prstGeom>
        </p:spPr>
      </p:pic>
      <p:pic>
        <p:nvPicPr>
          <p:cNvPr id="8" name="Kuva 7" descr="Kuva, joka sisältää kohteen Ihmisen kasvot, hymy, henkilö, vaate&#10;&#10;Kuvaus luotu automaattisesti">
            <a:extLst>
              <a:ext uri="{FF2B5EF4-FFF2-40B4-BE49-F238E27FC236}">
                <a16:creationId xmlns:a16="http://schemas.microsoft.com/office/drawing/2014/main" id="{9D89E8BD-BC52-FA4E-4937-07CA4A6137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7652" y="3372826"/>
            <a:ext cx="2070529" cy="2504354"/>
          </a:xfrm>
          <a:prstGeom prst="rect">
            <a:avLst/>
          </a:prstGeom>
        </p:spPr>
      </p:pic>
      <p:sp>
        <p:nvSpPr>
          <p:cNvPr id="9" name="Tekstiruutu 8">
            <a:extLst>
              <a:ext uri="{FF2B5EF4-FFF2-40B4-BE49-F238E27FC236}">
                <a16:creationId xmlns:a16="http://schemas.microsoft.com/office/drawing/2014/main" id="{F95ACB27-2963-0138-7D72-C9DD5146DAA0}"/>
              </a:ext>
            </a:extLst>
          </p:cNvPr>
          <p:cNvSpPr txBox="1"/>
          <p:nvPr/>
        </p:nvSpPr>
        <p:spPr>
          <a:xfrm>
            <a:off x="9716426" y="6308210"/>
            <a:ext cx="242377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i-FI" sz="1800" b="0" i="0" u="none" strike="noStrike" cap="none" spc="0" normalizeH="0" baseline="0" dirty="0">
                <a:ln>
                  <a:noFill/>
                </a:ln>
                <a:solidFill>
                  <a:srgbClr val="000000"/>
                </a:solidFill>
                <a:effectLst/>
                <a:uFillTx/>
                <a:latin typeface="Arial"/>
                <a:ea typeface="Arial"/>
                <a:cs typeface="Arial"/>
                <a:sym typeface="Arial"/>
              </a:rPr>
              <a:t>Kuvat: Apple </a:t>
            </a:r>
            <a:r>
              <a:rPr kumimoji="0" lang="fi-FI" sz="1800" b="0" i="0" u="none" strike="noStrike" cap="none" spc="0" normalizeH="0" baseline="0" dirty="0" err="1">
                <a:ln>
                  <a:noFill/>
                </a:ln>
                <a:solidFill>
                  <a:srgbClr val="000000"/>
                </a:solidFill>
                <a:effectLst/>
                <a:uFillTx/>
                <a:latin typeface="Arial"/>
                <a:ea typeface="Arial"/>
                <a:cs typeface="Arial"/>
                <a:sym typeface="Arial"/>
              </a:rPr>
              <a:t>ChatGPT</a:t>
            </a:r>
            <a:endParaRPr kumimoji="0" lang="fi-FI" sz="1800" b="0" i="0" u="none" strike="noStrike" cap="none" spc="0" normalizeH="0" baseline="0" dirty="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252241254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B95CD2-09C7-3C8D-AEC0-00FA7856CEAD}"/>
              </a:ext>
            </a:extLst>
          </p:cNvPr>
          <p:cNvSpPr>
            <a:spLocks noGrp="1"/>
          </p:cNvSpPr>
          <p:nvPr>
            <p:ph type="title"/>
          </p:nvPr>
        </p:nvSpPr>
        <p:spPr/>
        <p:txBody>
          <a:bodyPr/>
          <a:lstStyle/>
          <a:p>
            <a:r>
              <a:rPr lang="fi-FI" dirty="0"/>
              <a:t>2. </a:t>
            </a:r>
            <a:r>
              <a:rPr lang="fi-FI" dirty="0" err="1"/>
              <a:t>ChatGPT</a:t>
            </a:r>
            <a:r>
              <a:rPr lang="fi-FI" dirty="0"/>
              <a:t> – maksullisessa versiossa myös hakutoiminto</a:t>
            </a:r>
          </a:p>
        </p:txBody>
      </p:sp>
      <p:pic>
        <p:nvPicPr>
          <p:cNvPr id="8" name="Kuva 7" descr="Kuva, joka sisältää kohteen teksti, kuvakaappaus, Fontti&#10;&#10;Kuvaus luotu automaattisesti">
            <a:extLst>
              <a:ext uri="{FF2B5EF4-FFF2-40B4-BE49-F238E27FC236}">
                <a16:creationId xmlns:a16="http://schemas.microsoft.com/office/drawing/2014/main" id="{94ACC13E-A551-26A4-0A6D-2A143D2612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861887"/>
            <a:ext cx="11063626" cy="2559821"/>
          </a:xfrm>
          <a:prstGeom prst="rect">
            <a:avLst/>
          </a:prstGeom>
        </p:spPr>
      </p:pic>
    </p:spTree>
    <p:extLst>
      <p:ext uri="{BB962C8B-B14F-4D97-AF65-F5344CB8AC3E}">
        <p14:creationId xmlns:p14="http://schemas.microsoft.com/office/powerpoint/2010/main" val="222329169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B95CD2-09C7-3C8D-AEC0-00FA7856CEAD}"/>
              </a:ext>
            </a:extLst>
          </p:cNvPr>
          <p:cNvSpPr>
            <a:spLocks noGrp="1"/>
          </p:cNvSpPr>
          <p:nvPr>
            <p:ph type="title"/>
          </p:nvPr>
        </p:nvSpPr>
        <p:spPr/>
        <p:txBody>
          <a:bodyPr/>
          <a:lstStyle/>
          <a:p>
            <a:r>
              <a:rPr lang="fi-FI" dirty="0"/>
              <a:t>Google: Miksi sudet ovat lisääntyneet?</a:t>
            </a:r>
          </a:p>
        </p:txBody>
      </p:sp>
      <p:pic>
        <p:nvPicPr>
          <p:cNvPr id="4" name="Kuva 3" descr="Kuva, joka sisältää kohteen teksti, kuvakaappaus, Fontti&#10;&#10;Kuvaus luotu automaattisesti">
            <a:extLst>
              <a:ext uri="{FF2B5EF4-FFF2-40B4-BE49-F238E27FC236}">
                <a16:creationId xmlns:a16="http://schemas.microsoft.com/office/drawing/2014/main" id="{4211D0E1-F753-A9EA-4B2E-70460FCFE6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2102" y="1467662"/>
            <a:ext cx="4931173" cy="4720053"/>
          </a:xfrm>
          <a:prstGeom prst="rect">
            <a:avLst/>
          </a:prstGeom>
        </p:spPr>
      </p:pic>
    </p:spTree>
    <p:extLst>
      <p:ext uri="{BB962C8B-B14F-4D97-AF65-F5344CB8AC3E}">
        <p14:creationId xmlns:p14="http://schemas.microsoft.com/office/powerpoint/2010/main" val="53912084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B95CD2-09C7-3C8D-AEC0-00FA7856CEAD}"/>
              </a:ext>
            </a:extLst>
          </p:cNvPr>
          <p:cNvSpPr>
            <a:spLocks noGrp="1"/>
          </p:cNvSpPr>
          <p:nvPr>
            <p:ph type="title"/>
          </p:nvPr>
        </p:nvSpPr>
        <p:spPr/>
        <p:txBody>
          <a:bodyPr/>
          <a:lstStyle/>
          <a:p>
            <a:r>
              <a:rPr lang="fi-FI" dirty="0"/>
              <a:t>Hakutoiminto</a:t>
            </a:r>
          </a:p>
        </p:txBody>
      </p:sp>
      <p:pic>
        <p:nvPicPr>
          <p:cNvPr id="10" name="Kuva 9" descr="Kuva, joka sisältää kohteen teksti, kuvakaappaus, Fontti, numero&#10;&#10;Kuvaus luotu automaattisesti">
            <a:extLst>
              <a:ext uri="{FF2B5EF4-FFF2-40B4-BE49-F238E27FC236}">
                <a16:creationId xmlns:a16="http://schemas.microsoft.com/office/drawing/2014/main" id="{A0B082C9-DEE8-4D61-2F58-252B7CFFB5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742" y="0"/>
            <a:ext cx="8958943" cy="6880468"/>
          </a:xfrm>
          <a:prstGeom prst="rect">
            <a:avLst/>
          </a:prstGeom>
        </p:spPr>
      </p:pic>
    </p:spTree>
    <p:extLst>
      <p:ext uri="{BB962C8B-B14F-4D97-AF65-F5344CB8AC3E}">
        <p14:creationId xmlns:p14="http://schemas.microsoft.com/office/powerpoint/2010/main" val="249053654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12"/>
          <p:cNvSpPr/>
          <p:nvPr/>
        </p:nvSpPr>
        <p:spPr>
          <a:xfrm>
            <a:off x="3046" y="-410365"/>
            <a:ext cx="12188954" cy="3283264"/>
          </a:xfrm>
          <a:prstGeom prst="rect">
            <a:avLst/>
          </a:prstGeom>
          <a:solidFill>
            <a:srgbClr val="FFFFFF"/>
          </a:solidFill>
          <a:ln w="12700">
            <a:miter lim="400000"/>
          </a:ln>
        </p:spPr>
        <p:txBody>
          <a:bodyPr lIns="45719" rIns="45719" anchor="ctr"/>
          <a:lstStyle/>
          <a:p>
            <a:pPr algn="ctr">
              <a:defRPr>
                <a:solidFill>
                  <a:srgbClr val="FFFFFF"/>
                </a:solidFill>
              </a:defRPr>
            </a:pPr>
            <a:endParaRPr dirty="0"/>
          </a:p>
        </p:txBody>
      </p:sp>
      <p:sp>
        <p:nvSpPr>
          <p:cNvPr id="100" name="Title 1"/>
          <p:cNvSpPr txBox="1">
            <a:spLocks noGrp="1"/>
          </p:cNvSpPr>
          <p:nvPr>
            <p:ph type="title"/>
          </p:nvPr>
        </p:nvSpPr>
        <p:spPr>
          <a:xfrm>
            <a:off x="640080" y="325369"/>
            <a:ext cx="4368602" cy="775664"/>
          </a:xfrm>
          <a:prstGeom prst="rect">
            <a:avLst/>
          </a:prstGeom>
        </p:spPr>
        <p:txBody>
          <a:bodyPr anchor="b">
            <a:normAutofit fontScale="90000"/>
          </a:bodyPr>
          <a:lstStyle>
            <a:lvl1pPr>
              <a:defRPr sz="5400">
                <a:latin typeface="Arial"/>
                <a:ea typeface="Arial"/>
                <a:cs typeface="Arial"/>
                <a:sym typeface="Arial"/>
              </a:defRPr>
            </a:lvl1pPr>
          </a:lstStyle>
          <a:p>
            <a:r>
              <a:rPr lang="fi-FI" dirty="0"/>
              <a:t>Simo Veistola</a:t>
            </a:r>
            <a:endParaRPr dirty="0"/>
          </a:p>
        </p:txBody>
      </p:sp>
      <p:grpSp>
        <p:nvGrpSpPr>
          <p:cNvPr id="103" name="sketchy line"/>
          <p:cNvGrpSpPr/>
          <p:nvPr/>
        </p:nvGrpSpPr>
        <p:grpSpPr>
          <a:xfrm>
            <a:off x="836450" y="1192957"/>
            <a:ext cx="3474996" cy="45962"/>
            <a:chOff x="0" y="0"/>
            <a:chExt cx="3474994" cy="45961"/>
          </a:xfrm>
        </p:grpSpPr>
        <p:sp>
          <p:nvSpPr>
            <p:cNvPr id="101" name="Kuvio"/>
            <p:cNvSpPr/>
            <p:nvPr/>
          </p:nvSpPr>
          <p:spPr>
            <a:xfrm>
              <a:off x="0" y="1960"/>
              <a:ext cx="3474995" cy="42330"/>
            </a:xfrm>
            <a:custGeom>
              <a:avLst/>
              <a:gdLst/>
              <a:ahLst/>
              <a:cxnLst>
                <a:cxn ang="0">
                  <a:pos x="wd2" y="hd2"/>
                </a:cxn>
                <a:cxn ang="5400000">
                  <a:pos x="wd2" y="hd2"/>
                </a:cxn>
                <a:cxn ang="10800000">
                  <a:pos x="wd2" y="hd2"/>
                </a:cxn>
                <a:cxn ang="16200000">
                  <a:pos x="wd2" y="hd2"/>
                </a:cxn>
              </a:cxnLst>
              <a:rect l="0" t="0" r="r" b="b"/>
              <a:pathLst>
                <a:path w="21597" h="14788" extrusionOk="0">
                  <a:moveTo>
                    <a:pt x="1" y="3447"/>
                  </a:moveTo>
                  <a:cubicBezTo>
                    <a:pt x="1259" y="-1694"/>
                    <a:pt x="2069" y="-570"/>
                    <a:pt x="3889" y="3447"/>
                  </a:cubicBezTo>
                  <a:cubicBezTo>
                    <a:pt x="5708" y="7465"/>
                    <a:pt x="6817" y="5237"/>
                    <a:pt x="8640" y="3447"/>
                  </a:cubicBezTo>
                  <a:cubicBezTo>
                    <a:pt x="10462" y="1657"/>
                    <a:pt x="11412" y="-1457"/>
                    <a:pt x="12311" y="3447"/>
                  </a:cubicBezTo>
                  <a:cubicBezTo>
                    <a:pt x="13210" y="8352"/>
                    <a:pt x="14893" y="931"/>
                    <a:pt x="15982" y="3447"/>
                  </a:cubicBezTo>
                  <a:cubicBezTo>
                    <a:pt x="17071" y="5964"/>
                    <a:pt x="18905" y="-758"/>
                    <a:pt x="21597" y="3447"/>
                  </a:cubicBezTo>
                  <a:cubicBezTo>
                    <a:pt x="21596" y="4986"/>
                    <a:pt x="21596" y="6935"/>
                    <a:pt x="21597" y="9836"/>
                  </a:cubicBezTo>
                  <a:cubicBezTo>
                    <a:pt x="20666" y="11090"/>
                    <a:pt x="19497" y="7845"/>
                    <a:pt x="17494" y="9836"/>
                  </a:cubicBezTo>
                  <a:cubicBezTo>
                    <a:pt x="15491" y="11828"/>
                    <a:pt x="14261" y="19906"/>
                    <a:pt x="13391" y="9836"/>
                  </a:cubicBezTo>
                  <a:cubicBezTo>
                    <a:pt x="12520" y="-233"/>
                    <a:pt x="11315" y="15292"/>
                    <a:pt x="9287" y="9836"/>
                  </a:cubicBezTo>
                  <a:cubicBezTo>
                    <a:pt x="7260" y="4381"/>
                    <a:pt x="5896" y="8642"/>
                    <a:pt x="4536" y="9836"/>
                  </a:cubicBezTo>
                  <a:cubicBezTo>
                    <a:pt x="3177" y="11031"/>
                    <a:pt x="1642" y="11956"/>
                    <a:pt x="1" y="9836"/>
                  </a:cubicBezTo>
                  <a:cubicBezTo>
                    <a:pt x="3" y="8439"/>
                    <a:pt x="-3" y="4756"/>
                    <a:pt x="1" y="3447"/>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02" name="Kuvio"/>
            <p:cNvSpPr/>
            <p:nvPr/>
          </p:nvSpPr>
          <p:spPr>
            <a:xfrm>
              <a:off x="274" y="0"/>
              <a:ext cx="3474721" cy="45962"/>
            </a:xfrm>
            <a:custGeom>
              <a:avLst/>
              <a:gdLst/>
              <a:ahLst/>
              <a:cxnLst>
                <a:cxn ang="0">
                  <a:pos x="wd2" y="hd2"/>
                </a:cxn>
                <a:cxn ang="5400000">
                  <a:pos x="wd2" y="hd2"/>
                </a:cxn>
                <a:cxn ang="10800000">
                  <a:pos x="wd2" y="hd2"/>
                </a:cxn>
                <a:cxn ang="16200000">
                  <a:pos x="wd2" y="hd2"/>
                </a:cxn>
              </a:cxnLst>
              <a:rect l="0" t="0" r="r" b="b"/>
              <a:pathLst>
                <a:path w="21600" h="13865" extrusionOk="0">
                  <a:moveTo>
                    <a:pt x="0" y="3568"/>
                  </a:moveTo>
                  <a:cubicBezTo>
                    <a:pt x="1395" y="-820"/>
                    <a:pt x="3080" y="11574"/>
                    <a:pt x="4320" y="3568"/>
                  </a:cubicBezTo>
                  <a:cubicBezTo>
                    <a:pt x="5560" y="-4438"/>
                    <a:pt x="7025" y="11023"/>
                    <a:pt x="8424" y="3568"/>
                  </a:cubicBezTo>
                  <a:cubicBezTo>
                    <a:pt x="9823" y="-3887"/>
                    <a:pt x="11314" y="11621"/>
                    <a:pt x="12528" y="3568"/>
                  </a:cubicBezTo>
                  <a:cubicBezTo>
                    <a:pt x="13742" y="-4485"/>
                    <a:pt x="14932" y="3618"/>
                    <a:pt x="17280" y="3568"/>
                  </a:cubicBezTo>
                  <a:cubicBezTo>
                    <a:pt x="19628" y="3518"/>
                    <a:pt x="20432" y="-1129"/>
                    <a:pt x="21600" y="3568"/>
                  </a:cubicBezTo>
                  <a:cubicBezTo>
                    <a:pt x="21597" y="5846"/>
                    <a:pt x="21597" y="6531"/>
                    <a:pt x="21600" y="9085"/>
                  </a:cubicBezTo>
                  <a:cubicBezTo>
                    <a:pt x="20103" y="12571"/>
                    <a:pt x="18308" y="1982"/>
                    <a:pt x="17280" y="9085"/>
                  </a:cubicBezTo>
                  <a:cubicBezTo>
                    <a:pt x="16252" y="16187"/>
                    <a:pt x="14545" y="10418"/>
                    <a:pt x="13608" y="9085"/>
                  </a:cubicBezTo>
                  <a:cubicBezTo>
                    <a:pt x="12671" y="7751"/>
                    <a:pt x="11298" y="2075"/>
                    <a:pt x="9504" y="9085"/>
                  </a:cubicBezTo>
                  <a:cubicBezTo>
                    <a:pt x="7710" y="16094"/>
                    <a:pt x="6480" y="14789"/>
                    <a:pt x="5400" y="9085"/>
                  </a:cubicBezTo>
                  <a:cubicBezTo>
                    <a:pt x="4320" y="3380"/>
                    <a:pt x="1450" y="17115"/>
                    <a:pt x="0" y="9085"/>
                  </a:cubicBezTo>
                  <a:cubicBezTo>
                    <a:pt x="0" y="7096"/>
                    <a:pt x="0" y="4701"/>
                    <a:pt x="0" y="3568"/>
                  </a:cubicBezTo>
                  <a:close/>
                </a:path>
              </a:pathLst>
            </a:custGeom>
            <a:noFill/>
            <a:ln w="44450" cap="rnd">
              <a:solidFill>
                <a:schemeClr val="accent2"/>
              </a:solidFill>
              <a:prstDash val="solid"/>
              <a:round/>
            </a:ln>
            <a:effectLst/>
          </p:spPr>
          <p:txBody>
            <a:bodyPr wrap="square" lIns="45719" tIns="45719" rIns="45719" bIns="45719" numCol="1" anchor="ctr">
              <a:noAutofit/>
            </a:bodyPr>
            <a:lstStyle/>
            <a:p>
              <a:pPr algn="ctr">
                <a:defRPr>
                  <a:solidFill>
                    <a:srgbClr val="FFFFFF"/>
                  </a:solidFill>
                </a:defRPr>
              </a:pPr>
              <a:endParaRPr/>
            </a:p>
          </p:txBody>
        </p:sp>
      </p:grpSp>
      <p:sp>
        <p:nvSpPr>
          <p:cNvPr id="104" name="Content Placeholder 2"/>
          <p:cNvSpPr txBox="1">
            <a:spLocks noGrp="1"/>
          </p:cNvSpPr>
          <p:nvPr>
            <p:ph type="body" sz="quarter" idx="1"/>
          </p:nvPr>
        </p:nvSpPr>
        <p:spPr>
          <a:xfrm>
            <a:off x="189622" y="1622115"/>
            <a:ext cx="4768652" cy="1025961"/>
          </a:xfrm>
          <a:prstGeom prst="rect">
            <a:avLst/>
          </a:prstGeom>
        </p:spPr>
        <p:txBody>
          <a:bodyPr>
            <a:normAutofit fontScale="77500" lnSpcReduction="20000"/>
          </a:bodyPr>
          <a:lstStyle/>
          <a:p>
            <a:pPr lvl="1">
              <a:defRPr sz="4000"/>
            </a:pPr>
            <a:r>
              <a:rPr lang="fi-FI" dirty="0"/>
              <a:t>Mitä tekoäly on?</a:t>
            </a:r>
          </a:p>
          <a:p>
            <a:pPr lvl="1">
              <a:defRPr sz="4000"/>
            </a:pPr>
            <a:r>
              <a:rPr lang="fi-FI" dirty="0"/>
              <a:t>Yhdeksän esimerkkiä</a:t>
            </a:r>
            <a:endParaRPr dirty="0"/>
          </a:p>
        </p:txBody>
      </p:sp>
      <p:sp>
        <p:nvSpPr>
          <p:cNvPr id="106" name="Rectangle 5"/>
          <p:cNvSpPr/>
          <p:nvPr/>
        </p:nvSpPr>
        <p:spPr>
          <a:xfrm>
            <a:off x="0" y="746550"/>
            <a:ext cx="704554" cy="492369"/>
          </a:xfrm>
          <a:prstGeom prst="rect">
            <a:avLst/>
          </a:prstGeom>
          <a:solidFill>
            <a:srgbClr val="309AB1">
              <a:alpha val="76000"/>
            </a:srgbClr>
          </a:solidFill>
          <a:ln w="12700">
            <a:miter lim="400000"/>
          </a:ln>
        </p:spPr>
        <p:txBody>
          <a:bodyPr lIns="45719" rIns="45719" anchor="ctr"/>
          <a:lstStyle/>
          <a:p>
            <a:pPr algn="ctr">
              <a:defRPr>
                <a:solidFill>
                  <a:srgbClr val="FFFFFF"/>
                </a:solidFill>
              </a:defRPr>
            </a:pPr>
            <a:endParaRPr/>
          </a:p>
        </p:txBody>
      </p:sp>
      <p:pic>
        <p:nvPicPr>
          <p:cNvPr id="3" name="Kuva 2" descr="Kuva, joka sisältää kohteen anime, animaatio, Ihmisen kasvot, manga&#10;&#10;Kuvaus luotu automaattisesti">
            <a:extLst>
              <a:ext uri="{FF2B5EF4-FFF2-40B4-BE49-F238E27FC236}">
                <a16:creationId xmlns:a16="http://schemas.microsoft.com/office/drawing/2014/main" id="{88783D59-E2AA-F83D-B1E4-A430110EE4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5449" y="0"/>
            <a:ext cx="6726551" cy="6858000"/>
          </a:xfrm>
          <a:prstGeom prst="rect">
            <a:avLst/>
          </a:prstGeom>
        </p:spPr>
      </p:pic>
      <p:pic>
        <p:nvPicPr>
          <p:cNvPr id="4" name="Kuva 3" descr="Kuva, joka sisältää kohteen pullo, hehkulamppu, sisä-&#10;&#10;Kuvaus luotu automaattisesti">
            <a:extLst>
              <a:ext uri="{FF2B5EF4-FFF2-40B4-BE49-F238E27FC236}">
                <a16:creationId xmlns:a16="http://schemas.microsoft.com/office/drawing/2014/main" id="{84214398-EAF9-F538-85AD-894D119F4F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554" y="3608633"/>
            <a:ext cx="2347617" cy="3222087"/>
          </a:xfrm>
          <a:prstGeom prst="rect">
            <a:avLst/>
          </a:prstGeom>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lide Background"/>
          <p:cNvSpPr/>
          <p:nvPr/>
        </p:nvSpPr>
        <p:spPr>
          <a:xfrm>
            <a:off x="266700" y="746550"/>
            <a:ext cx="12192000" cy="164422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54" name="Title 1"/>
          <p:cNvSpPr txBox="1">
            <a:spLocks noGrp="1"/>
          </p:cNvSpPr>
          <p:nvPr>
            <p:ph type="title"/>
          </p:nvPr>
        </p:nvSpPr>
        <p:spPr>
          <a:xfrm>
            <a:off x="1666874" y="510718"/>
            <a:ext cx="8496301" cy="1057944"/>
          </a:xfrm>
          <a:prstGeom prst="rect">
            <a:avLst/>
          </a:prstGeom>
        </p:spPr>
        <p:txBody>
          <a:bodyPr>
            <a:normAutofit/>
          </a:bodyPr>
          <a:lstStyle/>
          <a:p>
            <a:r>
              <a:rPr lang="fi-FI" sz="4400" b="1" i="0" dirty="0">
                <a:effectLst/>
                <a:highlight>
                  <a:srgbClr val="FFFFFF"/>
                </a:highlight>
                <a:latin typeface="Arial" panose="020B0604020202020204" pitchFamily="34" charset="0"/>
              </a:rPr>
              <a:t>3. Puheentunnistusohjelmat</a:t>
            </a:r>
            <a:endParaRPr dirty="0"/>
          </a:p>
        </p:txBody>
      </p:sp>
      <p:sp>
        <p:nvSpPr>
          <p:cNvPr id="155" name="Content Placeholder 2"/>
          <p:cNvSpPr txBox="1">
            <a:spLocks noGrp="1"/>
          </p:cNvSpPr>
          <p:nvPr>
            <p:ph type="body" sz="half" idx="1"/>
          </p:nvPr>
        </p:nvSpPr>
        <p:spPr>
          <a:xfrm>
            <a:off x="1085849" y="1286435"/>
            <a:ext cx="3295651" cy="4935071"/>
          </a:xfrm>
          <a:prstGeom prst="rect">
            <a:avLst/>
          </a:prstGeom>
        </p:spPr>
        <p:txBody>
          <a:bodyPr anchor="ctr">
            <a:normAutofit/>
          </a:bodyPr>
          <a:lstStyle/>
          <a:p>
            <a:pPr>
              <a:defRPr sz="4000"/>
            </a:pPr>
            <a:r>
              <a:rPr lang="fi-FI" sz="3200" b="0" i="0" dirty="0">
                <a:effectLst/>
                <a:highlight>
                  <a:srgbClr val="FFFFFF"/>
                </a:highlight>
                <a:latin typeface="Arial" panose="020B0604020202020204" pitchFamily="34" charset="0"/>
              </a:rPr>
              <a:t>voivat esim. muuttaa puheen tekstiksi tai tunnistaa puhujan ääniohjeita. </a:t>
            </a:r>
          </a:p>
          <a:p>
            <a:pPr marL="0" indent="0" algn="l">
              <a:buNone/>
            </a:pPr>
            <a:endParaRPr sz="2000" dirty="0"/>
          </a:p>
        </p:txBody>
      </p:sp>
      <p:sp>
        <p:nvSpPr>
          <p:cNvPr id="156" name="Rectangle 5"/>
          <p:cNvSpPr/>
          <p:nvPr/>
        </p:nvSpPr>
        <p:spPr>
          <a:xfrm>
            <a:off x="0" y="746550"/>
            <a:ext cx="704554" cy="492369"/>
          </a:xfrm>
          <a:prstGeom prst="rect">
            <a:avLst/>
          </a:prstGeom>
          <a:solidFill>
            <a:srgbClr val="309AB1">
              <a:alpha val="76000"/>
            </a:srgbClr>
          </a:solidFill>
          <a:ln w="12700">
            <a:miter lim="400000"/>
          </a:ln>
        </p:spPr>
        <p:txBody>
          <a:bodyPr lIns="45719" rIns="45719" anchor="ctr"/>
          <a:lstStyle/>
          <a:p>
            <a:pPr algn="ctr">
              <a:defRPr>
                <a:solidFill>
                  <a:srgbClr val="FFFFFF"/>
                </a:solidFill>
              </a:defRPr>
            </a:pPr>
            <a:endParaRPr/>
          </a:p>
        </p:txBody>
      </p:sp>
      <p:pic>
        <p:nvPicPr>
          <p:cNvPr id="6" name="Kuva 5" descr="Kuva, joka sisältää kohteen Ihmisen kasvot, vaate, henkilö, kuvakaappaus&#10;&#10;Kuvaus luotu automaattisesti">
            <a:extLst>
              <a:ext uri="{FF2B5EF4-FFF2-40B4-BE49-F238E27FC236}">
                <a16:creationId xmlns:a16="http://schemas.microsoft.com/office/drawing/2014/main" id="{F0192977-5E9A-3A67-4CA7-A4A22219CE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7287" y="2219324"/>
            <a:ext cx="7108167" cy="3443671"/>
          </a:xfrm>
          <a:prstGeom prst="rect">
            <a:avLst/>
          </a:prstGeom>
        </p:spPr>
      </p:pic>
      <p:sp>
        <p:nvSpPr>
          <p:cNvPr id="2" name="Tekstiruutu 1">
            <a:extLst>
              <a:ext uri="{FF2B5EF4-FFF2-40B4-BE49-F238E27FC236}">
                <a16:creationId xmlns:a16="http://schemas.microsoft.com/office/drawing/2014/main" id="{81675B4A-4843-6D57-B5EA-02CD028CE1D9}"/>
              </a:ext>
            </a:extLst>
          </p:cNvPr>
          <p:cNvSpPr txBox="1"/>
          <p:nvPr/>
        </p:nvSpPr>
        <p:spPr>
          <a:xfrm>
            <a:off x="5010150" y="5886450"/>
            <a:ext cx="5753100"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i-FI" sz="1800" b="0" i="0" u="none" strike="noStrike" cap="none" spc="0" normalizeH="0" baseline="0" dirty="0" err="1">
                <a:ln>
                  <a:noFill/>
                </a:ln>
                <a:solidFill>
                  <a:srgbClr val="000000"/>
                </a:solidFill>
                <a:effectLst/>
                <a:uFillTx/>
                <a:latin typeface="Arial"/>
                <a:ea typeface="Arial"/>
                <a:cs typeface="Arial"/>
                <a:sym typeface="Arial"/>
              </a:rPr>
              <a:t>ForssaTV</a:t>
            </a:r>
            <a:r>
              <a:rPr kumimoji="0" lang="fi-FI" sz="1800" b="0" i="0" u="none" strike="noStrike" cap="none" spc="0" normalizeH="0" baseline="0" dirty="0">
                <a:ln>
                  <a:noFill/>
                </a:ln>
                <a:solidFill>
                  <a:srgbClr val="000000"/>
                </a:solidFill>
                <a:effectLst/>
                <a:uFillTx/>
                <a:latin typeface="Arial"/>
                <a:ea typeface="Arial"/>
                <a:cs typeface="Arial"/>
                <a:sym typeface="Arial"/>
              </a:rPr>
              <a:t>: Satu Rämön haastattelun kuvakaappaus videosta, jossa </a:t>
            </a:r>
            <a:r>
              <a:rPr kumimoji="0" lang="fi-FI" sz="1800" b="0" i="0" u="none" strike="noStrike" cap="none" spc="0" normalizeH="0" baseline="0" dirty="0" err="1">
                <a:ln>
                  <a:noFill/>
                </a:ln>
                <a:solidFill>
                  <a:srgbClr val="000000"/>
                </a:solidFill>
                <a:effectLst/>
                <a:uFillTx/>
                <a:latin typeface="Arial"/>
                <a:ea typeface="Arial"/>
                <a:cs typeface="Arial"/>
                <a:sym typeface="Arial"/>
              </a:rPr>
              <a:t>Youtube</a:t>
            </a:r>
            <a:r>
              <a:rPr kumimoji="0" lang="fi-FI" sz="1800" b="0" i="0" u="none" strike="noStrike" cap="none" spc="0" normalizeH="0" baseline="0" dirty="0">
                <a:ln>
                  <a:noFill/>
                </a:ln>
                <a:solidFill>
                  <a:srgbClr val="000000"/>
                </a:solidFill>
                <a:effectLst/>
                <a:uFillTx/>
                <a:latin typeface="Arial"/>
                <a:ea typeface="Arial"/>
                <a:cs typeface="Arial"/>
                <a:sym typeface="Arial"/>
              </a:rPr>
              <a:t> tekee tekoälyn avulla tekstityksen.</a:t>
            </a:r>
          </a:p>
        </p:txBody>
      </p:sp>
    </p:spTree>
    <p:extLst>
      <p:ext uri="{BB962C8B-B14F-4D97-AF65-F5344CB8AC3E}">
        <p14:creationId xmlns:p14="http://schemas.microsoft.com/office/powerpoint/2010/main" val="179166974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lide Background"/>
          <p:cNvSpPr/>
          <p:nvPr/>
        </p:nvSpPr>
        <p:spPr>
          <a:xfrm>
            <a:off x="266700" y="746550"/>
            <a:ext cx="12192000" cy="164422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54" name="Title 1"/>
          <p:cNvSpPr txBox="1">
            <a:spLocks noGrp="1"/>
          </p:cNvSpPr>
          <p:nvPr>
            <p:ph type="title"/>
          </p:nvPr>
        </p:nvSpPr>
        <p:spPr>
          <a:xfrm>
            <a:off x="1666874" y="510718"/>
            <a:ext cx="8496301" cy="1057944"/>
          </a:xfrm>
          <a:prstGeom prst="rect">
            <a:avLst/>
          </a:prstGeom>
        </p:spPr>
        <p:txBody>
          <a:bodyPr>
            <a:normAutofit/>
          </a:bodyPr>
          <a:lstStyle/>
          <a:p>
            <a:r>
              <a:rPr lang="fi-FI" sz="4400" b="1" i="0" dirty="0">
                <a:effectLst/>
                <a:highlight>
                  <a:srgbClr val="FFFFFF"/>
                </a:highlight>
                <a:latin typeface="Arial" panose="020B0604020202020204" pitchFamily="34" charset="0"/>
              </a:rPr>
              <a:t>4. Konekäännössovellukset</a:t>
            </a:r>
            <a:endParaRPr dirty="0"/>
          </a:p>
        </p:txBody>
      </p:sp>
      <p:sp>
        <p:nvSpPr>
          <p:cNvPr id="155" name="Content Placeholder 2"/>
          <p:cNvSpPr txBox="1">
            <a:spLocks noGrp="1"/>
          </p:cNvSpPr>
          <p:nvPr>
            <p:ph type="body" sz="half" idx="1"/>
          </p:nvPr>
        </p:nvSpPr>
        <p:spPr>
          <a:xfrm>
            <a:off x="352277" y="1623483"/>
            <a:ext cx="2562373" cy="2275914"/>
          </a:xfrm>
          <a:prstGeom prst="rect">
            <a:avLst/>
          </a:prstGeom>
        </p:spPr>
        <p:txBody>
          <a:bodyPr anchor="ctr">
            <a:normAutofit/>
          </a:bodyPr>
          <a:lstStyle/>
          <a:p>
            <a:pPr>
              <a:defRPr sz="4000"/>
            </a:pPr>
            <a:r>
              <a:rPr lang="fi-FI" sz="2400" b="0" i="0" u="sng" dirty="0">
                <a:effectLst/>
                <a:highlight>
                  <a:srgbClr val="FFFFFF"/>
                </a:highlight>
                <a:latin typeface="Arial" panose="020B0604020202020204" pitchFamily="34" charset="0"/>
                <a:hlinkClick r:id="rId2"/>
              </a:rPr>
              <a:t>Esim. Grammarly.com</a:t>
            </a:r>
            <a:r>
              <a:rPr lang="fi-FI" sz="2400" b="0" i="0" dirty="0">
                <a:effectLst/>
                <a:highlight>
                  <a:srgbClr val="FFFFFF"/>
                </a:highlight>
                <a:latin typeface="Arial" panose="020B0604020202020204" pitchFamily="34" charset="0"/>
              </a:rPr>
              <a:t> kääntää, parantaa tekstiä</a:t>
            </a:r>
          </a:p>
          <a:p>
            <a:pPr marL="0" indent="0" algn="l">
              <a:buNone/>
            </a:pPr>
            <a:endParaRPr sz="2000" dirty="0"/>
          </a:p>
        </p:txBody>
      </p:sp>
      <p:sp>
        <p:nvSpPr>
          <p:cNvPr id="156" name="Rectangle 5"/>
          <p:cNvSpPr/>
          <p:nvPr/>
        </p:nvSpPr>
        <p:spPr>
          <a:xfrm>
            <a:off x="0" y="746550"/>
            <a:ext cx="704554" cy="492369"/>
          </a:xfrm>
          <a:prstGeom prst="rect">
            <a:avLst/>
          </a:prstGeom>
          <a:solidFill>
            <a:srgbClr val="309AB1">
              <a:alpha val="76000"/>
            </a:srgbClr>
          </a:solidFill>
          <a:ln w="12700">
            <a:miter lim="400000"/>
          </a:ln>
        </p:spPr>
        <p:txBody>
          <a:bodyPr lIns="45719" rIns="45719" anchor="ctr"/>
          <a:lstStyle/>
          <a:p>
            <a:pPr algn="ctr">
              <a:defRPr>
                <a:solidFill>
                  <a:srgbClr val="FFFFFF"/>
                </a:solidFill>
              </a:defRPr>
            </a:pPr>
            <a:endParaRPr/>
          </a:p>
        </p:txBody>
      </p:sp>
      <p:pic>
        <p:nvPicPr>
          <p:cNvPr id="3" name="Kuva 2" descr="Kuva, joka sisältää kohteen teksti, Fontti, kuvakaappaus&#10;&#10;Kuvaus luotu automaattisesti">
            <a:extLst>
              <a:ext uri="{FF2B5EF4-FFF2-40B4-BE49-F238E27FC236}">
                <a16:creationId xmlns:a16="http://schemas.microsoft.com/office/drawing/2014/main" id="{87154F75-A96E-D266-0D5F-FFD78C3BC7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0875" y="1925382"/>
            <a:ext cx="8844662" cy="3303843"/>
          </a:xfrm>
          <a:prstGeom prst="rect">
            <a:avLst/>
          </a:prstGeom>
        </p:spPr>
      </p:pic>
      <p:sp>
        <p:nvSpPr>
          <p:cNvPr id="5" name="Tekstiruutu 4">
            <a:extLst>
              <a:ext uri="{FF2B5EF4-FFF2-40B4-BE49-F238E27FC236}">
                <a16:creationId xmlns:a16="http://schemas.microsoft.com/office/drawing/2014/main" id="{5D4A5C62-7F4C-46CE-AD29-75201012C106}"/>
              </a:ext>
            </a:extLst>
          </p:cNvPr>
          <p:cNvSpPr txBox="1"/>
          <p:nvPr/>
        </p:nvSpPr>
        <p:spPr>
          <a:xfrm>
            <a:off x="847725" y="3820896"/>
            <a:ext cx="6677025"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i-FI" dirty="0"/>
              <a:t>I </a:t>
            </a:r>
            <a:r>
              <a:rPr lang="fi-FI" dirty="0" err="1"/>
              <a:t>want</a:t>
            </a:r>
            <a:r>
              <a:rPr lang="fi-FI" dirty="0"/>
              <a:t> to </a:t>
            </a:r>
            <a:r>
              <a:rPr lang="fi-FI" dirty="0" err="1"/>
              <a:t>write</a:t>
            </a:r>
            <a:r>
              <a:rPr lang="fi-FI" dirty="0"/>
              <a:t> </a:t>
            </a:r>
            <a:r>
              <a:rPr lang="fi-FI" dirty="0" err="1"/>
              <a:t>you</a:t>
            </a:r>
            <a:r>
              <a:rPr lang="fi-FI" dirty="0"/>
              <a:t> </a:t>
            </a:r>
            <a:r>
              <a:rPr lang="fi-FI" dirty="0" err="1"/>
              <a:t>because</a:t>
            </a:r>
            <a:r>
              <a:rPr lang="fi-FI" dirty="0"/>
              <a:t> it is long </a:t>
            </a:r>
            <a:r>
              <a:rPr lang="fi-FI" dirty="0" err="1"/>
              <a:t>time</a:t>
            </a:r>
            <a:r>
              <a:rPr lang="fi-FI" dirty="0"/>
              <a:t> </a:t>
            </a:r>
            <a:r>
              <a:rPr lang="fi-FI" dirty="0" err="1"/>
              <a:t>we</a:t>
            </a:r>
            <a:r>
              <a:rPr lang="fi-FI" dirty="0"/>
              <a:t> </a:t>
            </a:r>
            <a:r>
              <a:rPr lang="fi-FI" dirty="0" err="1"/>
              <a:t>saw</a:t>
            </a:r>
            <a:r>
              <a:rPr lang="fi-FI" dirty="0"/>
              <a:t> </a:t>
            </a:r>
            <a:r>
              <a:rPr lang="fi-FI" dirty="0" err="1"/>
              <a:t>last</a:t>
            </a:r>
            <a:r>
              <a:rPr lang="fi-FI" dirty="0"/>
              <a:t> </a:t>
            </a:r>
            <a:r>
              <a:rPr lang="fi-FI" dirty="0" err="1"/>
              <a:t>time</a:t>
            </a:r>
            <a:endParaRPr lang="fi-FI" dirty="0"/>
          </a:p>
          <a:p>
            <a:r>
              <a:rPr lang="fi-FI" dirty="0"/>
              <a:t>→ </a:t>
            </a:r>
          </a:p>
          <a:p>
            <a:r>
              <a:rPr lang="fi-FI" dirty="0"/>
              <a:t>I </a:t>
            </a:r>
            <a:r>
              <a:rPr lang="fi-FI" dirty="0" err="1"/>
              <a:t>want</a:t>
            </a:r>
            <a:r>
              <a:rPr lang="fi-FI" dirty="0"/>
              <a:t> to </a:t>
            </a:r>
            <a:r>
              <a:rPr lang="fi-FI" dirty="0" err="1"/>
              <a:t>write</a:t>
            </a:r>
            <a:r>
              <a:rPr lang="fi-FI" dirty="0"/>
              <a:t> </a:t>
            </a:r>
            <a:r>
              <a:rPr lang="fi-FI" dirty="0">
                <a:solidFill>
                  <a:srgbClr val="FF0000"/>
                </a:solidFill>
              </a:rPr>
              <a:t>to</a:t>
            </a:r>
            <a:r>
              <a:rPr lang="fi-FI" dirty="0"/>
              <a:t> </a:t>
            </a:r>
            <a:r>
              <a:rPr lang="fi-FI" dirty="0" err="1"/>
              <a:t>you</a:t>
            </a:r>
            <a:r>
              <a:rPr lang="fi-FI" dirty="0"/>
              <a:t> </a:t>
            </a:r>
            <a:r>
              <a:rPr lang="fi-FI" dirty="0" err="1"/>
              <a:t>because</a:t>
            </a:r>
            <a:r>
              <a:rPr lang="fi-FI" dirty="0"/>
              <a:t> it </a:t>
            </a:r>
            <a:r>
              <a:rPr lang="fi-FI" dirty="0" err="1">
                <a:solidFill>
                  <a:srgbClr val="FF0000"/>
                </a:solidFill>
              </a:rPr>
              <a:t>has</a:t>
            </a:r>
            <a:r>
              <a:rPr lang="fi-FI" dirty="0">
                <a:solidFill>
                  <a:srgbClr val="FF0000"/>
                </a:solidFill>
              </a:rPr>
              <a:t> </a:t>
            </a:r>
            <a:r>
              <a:rPr lang="fi-FI" dirty="0" err="1">
                <a:solidFill>
                  <a:srgbClr val="FF0000"/>
                </a:solidFill>
              </a:rPr>
              <a:t>been</a:t>
            </a:r>
            <a:r>
              <a:rPr lang="fi-FI" dirty="0">
                <a:solidFill>
                  <a:srgbClr val="FF0000"/>
                </a:solidFill>
              </a:rPr>
              <a:t> a </a:t>
            </a:r>
            <a:r>
              <a:rPr lang="fi-FI" dirty="0"/>
              <a:t>long </a:t>
            </a:r>
            <a:r>
              <a:rPr lang="fi-FI" dirty="0" err="1"/>
              <a:t>time</a:t>
            </a:r>
            <a:r>
              <a:rPr lang="fi-FI" dirty="0"/>
              <a:t> </a:t>
            </a:r>
            <a:r>
              <a:rPr lang="fi-FI" dirty="0" err="1">
                <a:solidFill>
                  <a:srgbClr val="FF0000"/>
                </a:solidFill>
              </a:rPr>
              <a:t>since</a:t>
            </a:r>
            <a:r>
              <a:rPr lang="fi-FI" dirty="0">
                <a:solidFill>
                  <a:srgbClr val="FF0000"/>
                </a:solidFill>
              </a:rPr>
              <a:t> </a:t>
            </a:r>
            <a:r>
              <a:rPr lang="fi-FI" dirty="0" err="1">
                <a:solidFill>
                  <a:srgbClr val="FF0000"/>
                </a:solidFill>
              </a:rPr>
              <a:t>we</a:t>
            </a:r>
            <a:r>
              <a:rPr lang="fi-FI" dirty="0">
                <a:solidFill>
                  <a:srgbClr val="FF0000"/>
                </a:solidFill>
              </a:rPr>
              <a:t> </a:t>
            </a:r>
            <a:r>
              <a:rPr lang="fi-FI" dirty="0" err="1">
                <a:solidFill>
                  <a:srgbClr val="FF0000"/>
                </a:solidFill>
              </a:rPr>
              <a:t>last</a:t>
            </a:r>
            <a:r>
              <a:rPr lang="fi-FI" dirty="0">
                <a:solidFill>
                  <a:srgbClr val="FF0000"/>
                </a:solidFill>
              </a:rPr>
              <a:t> </a:t>
            </a:r>
            <a:r>
              <a:rPr lang="fi-FI" dirty="0" err="1">
                <a:solidFill>
                  <a:srgbClr val="FF0000"/>
                </a:solidFill>
              </a:rPr>
              <a:t>met</a:t>
            </a:r>
            <a:endParaRPr lang="fi-FI" dirty="0">
              <a:solidFill>
                <a:srgbClr val="FF0000"/>
              </a:solidFill>
            </a:endParaRPr>
          </a:p>
        </p:txBody>
      </p:sp>
    </p:spTree>
    <p:extLst>
      <p:ext uri="{BB962C8B-B14F-4D97-AF65-F5344CB8AC3E}">
        <p14:creationId xmlns:p14="http://schemas.microsoft.com/office/powerpoint/2010/main" val="11666149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lide Background"/>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54" name="Title 1"/>
          <p:cNvSpPr txBox="1">
            <a:spLocks noGrp="1"/>
          </p:cNvSpPr>
          <p:nvPr>
            <p:ph type="title"/>
          </p:nvPr>
        </p:nvSpPr>
        <p:spPr>
          <a:xfrm>
            <a:off x="733177" y="413658"/>
            <a:ext cx="8953747" cy="1258260"/>
          </a:xfrm>
          <a:prstGeom prst="rect">
            <a:avLst/>
          </a:prstGeom>
        </p:spPr>
        <p:txBody>
          <a:bodyPr>
            <a:normAutofit/>
          </a:bodyPr>
          <a:lstStyle/>
          <a:p>
            <a:r>
              <a:rPr lang="fi-FI" dirty="0"/>
              <a:t>Sisällöntuotto vieraissa kielissä</a:t>
            </a:r>
            <a:endParaRPr dirty="0"/>
          </a:p>
        </p:txBody>
      </p:sp>
      <p:sp>
        <p:nvSpPr>
          <p:cNvPr id="155" name="Content Placeholder 2"/>
          <p:cNvSpPr txBox="1">
            <a:spLocks noGrp="1"/>
          </p:cNvSpPr>
          <p:nvPr>
            <p:ph type="body" sz="half" idx="1"/>
          </p:nvPr>
        </p:nvSpPr>
        <p:spPr>
          <a:xfrm>
            <a:off x="849144" y="2205318"/>
            <a:ext cx="10276056" cy="4239024"/>
          </a:xfrm>
          <a:prstGeom prst="rect">
            <a:avLst/>
          </a:prstGeom>
        </p:spPr>
        <p:txBody>
          <a:bodyPr anchor="ctr">
            <a:normAutofit fontScale="55000" lnSpcReduction="20000"/>
          </a:bodyPr>
          <a:lstStyle/>
          <a:p>
            <a:r>
              <a:rPr lang="fi-FI" sz="9600" dirty="0">
                <a:highlight>
                  <a:srgbClr val="FFFFFF"/>
                </a:highlight>
                <a:latin typeface="Arial" panose="020B0604020202020204" pitchFamily="34" charset="0"/>
              </a:rPr>
              <a:t>(</a:t>
            </a:r>
            <a:r>
              <a:rPr lang="fi-FI" sz="9600" b="0" i="0" dirty="0">
                <a:effectLst/>
                <a:highlight>
                  <a:srgbClr val="FFFFFF"/>
                </a:highlight>
                <a:latin typeface="Arial" panose="020B0604020202020204" pitchFamily="34" charset="0"/>
              </a:rPr>
              <a:t>Koulussa ei kannattane antaa kotitehtäväksi esim. englanninkielistä kirjoitelmaa, koska tekoälylle voi antaa tarkat ohjeet kirjoitelmaa varten.</a:t>
            </a:r>
            <a:endParaRPr lang="fi-FI" sz="7200" b="1" dirty="0">
              <a:highlight>
                <a:srgbClr val="FFFFFF"/>
              </a:highlight>
              <a:latin typeface="Arial" panose="020B0604020202020204" pitchFamily="34" charset="0"/>
            </a:endParaRPr>
          </a:p>
          <a:p>
            <a:pPr marL="0" indent="0">
              <a:buNone/>
              <a:defRPr sz="4000"/>
            </a:pPr>
            <a:br>
              <a:rPr dirty="0"/>
            </a:br>
            <a:endParaRPr sz="2000" dirty="0"/>
          </a:p>
        </p:txBody>
      </p:sp>
      <p:sp>
        <p:nvSpPr>
          <p:cNvPr id="156" name="Rectangle 5"/>
          <p:cNvSpPr/>
          <p:nvPr/>
        </p:nvSpPr>
        <p:spPr>
          <a:xfrm>
            <a:off x="0" y="746550"/>
            <a:ext cx="704554" cy="492369"/>
          </a:xfrm>
          <a:prstGeom prst="rect">
            <a:avLst/>
          </a:prstGeom>
          <a:solidFill>
            <a:srgbClr val="309AB1">
              <a:alpha val="76000"/>
            </a:srgbClr>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240497173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lide Background"/>
          <p:cNvSpPr/>
          <p:nvPr/>
        </p:nvSpPr>
        <p:spPr>
          <a:xfrm>
            <a:off x="266700" y="746550"/>
            <a:ext cx="12192000" cy="164422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54" name="Title 1"/>
          <p:cNvSpPr txBox="1">
            <a:spLocks noGrp="1"/>
          </p:cNvSpPr>
          <p:nvPr>
            <p:ph type="title"/>
          </p:nvPr>
        </p:nvSpPr>
        <p:spPr>
          <a:xfrm>
            <a:off x="1666874" y="510718"/>
            <a:ext cx="6845114" cy="1057944"/>
          </a:xfrm>
          <a:prstGeom prst="rect">
            <a:avLst/>
          </a:prstGeom>
        </p:spPr>
        <p:txBody>
          <a:bodyPr>
            <a:normAutofit fontScale="90000"/>
          </a:bodyPr>
          <a:lstStyle/>
          <a:p>
            <a:r>
              <a:rPr lang="fi-FI" sz="4400" b="1" i="0" dirty="0">
                <a:effectLst/>
                <a:highlight>
                  <a:srgbClr val="FFFFFF"/>
                </a:highlight>
                <a:latin typeface="Arial" panose="020B0604020202020204" pitchFamily="34" charset="0"/>
              </a:rPr>
              <a:t>5. Kuvantunnistusohjelmat</a:t>
            </a:r>
            <a:endParaRPr dirty="0"/>
          </a:p>
        </p:txBody>
      </p:sp>
      <p:sp>
        <p:nvSpPr>
          <p:cNvPr id="155" name="Content Placeholder 2"/>
          <p:cNvSpPr txBox="1">
            <a:spLocks noGrp="1"/>
          </p:cNvSpPr>
          <p:nvPr>
            <p:ph type="body" sz="half" idx="1"/>
          </p:nvPr>
        </p:nvSpPr>
        <p:spPr>
          <a:xfrm>
            <a:off x="1085850" y="1286435"/>
            <a:ext cx="5743576" cy="4935071"/>
          </a:xfrm>
          <a:prstGeom prst="rect">
            <a:avLst/>
          </a:prstGeom>
        </p:spPr>
        <p:txBody>
          <a:bodyPr anchor="ctr">
            <a:normAutofit/>
          </a:bodyPr>
          <a:lstStyle/>
          <a:p>
            <a:pPr>
              <a:defRPr sz="4000"/>
            </a:pPr>
            <a:r>
              <a:rPr lang="fi-FI" sz="3600" b="0" i="0" dirty="0">
                <a:effectLst/>
                <a:highlight>
                  <a:srgbClr val="FFFFFF"/>
                </a:highlight>
                <a:latin typeface="Arial" panose="020B0604020202020204" pitchFamily="34" charset="0"/>
              </a:rPr>
              <a:t>esim. turvakameroissa ja puhelimet (kulunvalvonta ja sisäänkirjautuminen)</a:t>
            </a:r>
          </a:p>
          <a:p>
            <a:pPr marL="0" indent="0" algn="l">
              <a:buNone/>
            </a:pPr>
            <a:endParaRPr sz="2000" dirty="0"/>
          </a:p>
        </p:txBody>
      </p:sp>
      <p:sp>
        <p:nvSpPr>
          <p:cNvPr id="156" name="Rectangle 5"/>
          <p:cNvSpPr/>
          <p:nvPr/>
        </p:nvSpPr>
        <p:spPr>
          <a:xfrm>
            <a:off x="0" y="746550"/>
            <a:ext cx="704554" cy="492369"/>
          </a:xfrm>
          <a:prstGeom prst="rect">
            <a:avLst/>
          </a:prstGeom>
          <a:solidFill>
            <a:srgbClr val="309AB1">
              <a:alpha val="76000"/>
            </a:srgbClr>
          </a:solidFill>
          <a:ln w="12700">
            <a:miter lim="400000"/>
          </a:ln>
        </p:spPr>
        <p:txBody>
          <a:bodyPr lIns="45719" rIns="45719" anchor="ctr"/>
          <a:lstStyle/>
          <a:p>
            <a:pPr algn="ctr">
              <a:defRPr>
                <a:solidFill>
                  <a:srgbClr val="FFFFFF"/>
                </a:solidFill>
              </a:defRPr>
            </a:pPr>
            <a:endParaRPr/>
          </a:p>
        </p:txBody>
      </p:sp>
      <p:pic>
        <p:nvPicPr>
          <p:cNvPr id="3" name="Kuva 2" descr="Kuva, joka sisältää kohteen vaate, henkilö, puku, mies">
            <a:extLst>
              <a:ext uri="{FF2B5EF4-FFF2-40B4-BE49-F238E27FC236}">
                <a16:creationId xmlns:a16="http://schemas.microsoft.com/office/drawing/2014/main" id="{DA4B49BF-E3DA-9DFE-AE24-4A7880FE73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9426" y="1678718"/>
            <a:ext cx="4632539" cy="4542788"/>
          </a:xfrm>
          <a:prstGeom prst="rect">
            <a:avLst/>
          </a:prstGeom>
        </p:spPr>
      </p:pic>
      <p:sp>
        <p:nvSpPr>
          <p:cNvPr id="4" name="Tekstiruutu 3">
            <a:extLst>
              <a:ext uri="{FF2B5EF4-FFF2-40B4-BE49-F238E27FC236}">
                <a16:creationId xmlns:a16="http://schemas.microsoft.com/office/drawing/2014/main" id="{0C52C592-FFDE-AE57-18C6-81C08D07C34A}"/>
              </a:ext>
            </a:extLst>
          </p:cNvPr>
          <p:cNvSpPr txBox="1"/>
          <p:nvPr/>
        </p:nvSpPr>
        <p:spPr>
          <a:xfrm>
            <a:off x="6829426" y="6347012"/>
            <a:ext cx="256736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i-FI" sz="1800" b="0" i="0" u="none" strike="noStrike" cap="none" spc="0" normalizeH="0" baseline="0" dirty="0">
                <a:ln>
                  <a:noFill/>
                </a:ln>
                <a:solidFill>
                  <a:srgbClr val="000000"/>
                </a:solidFill>
                <a:effectLst/>
                <a:uFillTx/>
                <a:latin typeface="Arial"/>
                <a:ea typeface="Arial"/>
                <a:cs typeface="Arial"/>
                <a:sym typeface="Arial"/>
              </a:rPr>
              <a:t>Kuva: </a:t>
            </a:r>
            <a:r>
              <a:rPr kumimoji="0" lang="fi-FI" sz="1800" b="0" i="0" u="none" strike="noStrike" cap="none" spc="0" normalizeH="0" baseline="0" dirty="0" err="1">
                <a:ln>
                  <a:noFill/>
                </a:ln>
                <a:solidFill>
                  <a:srgbClr val="000000"/>
                </a:solidFill>
                <a:effectLst/>
                <a:uFillTx/>
                <a:latin typeface="Arial"/>
                <a:ea typeface="Arial"/>
                <a:cs typeface="Arial"/>
                <a:sym typeface="Arial"/>
              </a:rPr>
              <a:t>ChatGPT</a:t>
            </a:r>
            <a:r>
              <a:rPr kumimoji="0" lang="fi-FI" sz="1800" b="0" i="0" u="none" strike="noStrike" cap="none" spc="0" normalizeH="0" baseline="0" dirty="0">
                <a:ln>
                  <a:noFill/>
                </a:ln>
                <a:solidFill>
                  <a:srgbClr val="000000"/>
                </a:solidFill>
                <a:effectLst/>
                <a:uFillTx/>
                <a:latin typeface="Arial"/>
                <a:ea typeface="Arial"/>
                <a:cs typeface="Arial"/>
                <a:sym typeface="Arial"/>
              </a:rPr>
              <a:t>, tekoäly</a:t>
            </a:r>
          </a:p>
        </p:txBody>
      </p:sp>
    </p:spTree>
    <p:extLst>
      <p:ext uri="{BB962C8B-B14F-4D97-AF65-F5344CB8AC3E}">
        <p14:creationId xmlns:p14="http://schemas.microsoft.com/office/powerpoint/2010/main" val="563056828"/>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lide Background"/>
          <p:cNvSpPr/>
          <p:nvPr/>
        </p:nvSpPr>
        <p:spPr>
          <a:xfrm>
            <a:off x="266700" y="746550"/>
            <a:ext cx="12192000" cy="164422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54" name="Title 1"/>
          <p:cNvSpPr txBox="1">
            <a:spLocks noGrp="1"/>
          </p:cNvSpPr>
          <p:nvPr>
            <p:ph type="title"/>
          </p:nvPr>
        </p:nvSpPr>
        <p:spPr>
          <a:xfrm>
            <a:off x="1666874" y="510718"/>
            <a:ext cx="6845114" cy="1057944"/>
          </a:xfrm>
          <a:prstGeom prst="rect">
            <a:avLst/>
          </a:prstGeom>
        </p:spPr>
        <p:txBody>
          <a:bodyPr>
            <a:normAutofit/>
          </a:bodyPr>
          <a:lstStyle/>
          <a:p>
            <a:r>
              <a:rPr lang="fi-FI" sz="4400" b="1" i="0" dirty="0">
                <a:effectLst/>
                <a:highlight>
                  <a:srgbClr val="FFFFFF"/>
                </a:highlight>
                <a:latin typeface="Arial" panose="020B0604020202020204" pitchFamily="34" charset="0"/>
              </a:rPr>
              <a:t>Kuvantunnistusohjelmat</a:t>
            </a:r>
            <a:endParaRPr dirty="0"/>
          </a:p>
        </p:txBody>
      </p:sp>
      <p:sp>
        <p:nvSpPr>
          <p:cNvPr id="155" name="Content Placeholder 2"/>
          <p:cNvSpPr txBox="1">
            <a:spLocks noGrp="1"/>
          </p:cNvSpPr>
          <p:nvPr>
            <p:ph type="body" sz="half" idx="1"/>
          </p:nvPr>
        </p:nvSpPr>
        <p:spPr>
          <a:xfrm>
            <a:off x="1085849" y="1286435"/>
            <a:ext cx="5981723" cy="4935071"/>
          </a:xfrm>
          <a:prstGeom prst="rect">
            <a:avLst/>
          </a:prstGeom>
        </p:spPr>
        <p:txBody>
          <a:bodyPr anchor="ctr">
            <a:normAutofit/>
          </a:bodyPr>
          <a:lstStyle/>
          <a:p>
            <a:pPr>
              <a:defRPr sz="4000"/>
            </a:pPr>
            <a:r>
              <a:rPr lang="fi-FI" sz="3600" dirty="0">
                <a:highlight>
                  <a:srgbClr val="FFFFFF"/>
                </a:highlight>
                <a:latin typeface="Arial" panose="020B0604020202020204" pitchFamily="34" charset="0"/>
              </a:rPr>
              <a:t>l</a:t>
            </a:r>
            <a:r>
              <a:rPr lang="fi-FI" sz="3600" b="0" i="0" dirty="0">
                <a:effectLst/>
                <a:highlight>
                  <a:srgbClr val="FFFFFF"/>
                </a:highlight>
                <a:latin typeface="Arial" panose="020B0604020202020204" pitchFamily="34" charset="0"/>
              </a:rPr>
              <a:t>ääketieteessä (magneettikuvien tulkinta)</a:t>
            </a:r>
          </a:p>
          <a:p>
            <a:pPr marL="0" indent="0" algn="l">
              <a:buNone/>
            </a:pPr>
            <a:endParaRPr sz="2000" dirty="0"/>
          </a:p>
        </p:txBody>
      </p:sp>
      <p:sp>
        <p:nvSpPr>
          <p:cNvPr id="156" name="Rectangle 5"/>
          <p:cNvSpPr/>
          <p:nvPr/>
        </p:nvSpPr>
        <p:spPr>
          <a:xfrm>
            <a:off x="0" y="746550"/>
            <a:ext cx="704554" cy="492369"/>
          </a:xfrm>
          <a:prstGeom prst="rect">
            <a:avLst/>
          </a:prstGeom>
          <a:solidFill>
            <a:srgbClr val="309AB1">
              <a:alpha val="76000"/>
            </a:srgbClr>
          </a:solidFill>
          <a:ln w="12700">
            <a:miter lim="400000"/>
          </a:ln>
        </p:spPr>
        <p:txBody>
          <a:bodyPr lIns="45719" rIns="45719" anchor="ctr"/>
          <a:lstStyle/>
          <a:p>
            <a:pPr algn="ctr">
              <a:defRPr>
                <a:solidFill>
                  <a:srgbClr val="FFFFFF"/>
                </a:solidFill>
              </a:defRPr>
            </a:pPr>
            <a:endParaRPr/>
          </a:p>
        </p:txBody>
      </p:sp>
      <p:pic>
        <p:nvPicPr>
          <p:cNvPr id="3" name="Kuva 2" descr="Kuva, joka sisältää kohteen luonnos, taide, mustavalkoinen&#10;&#10;Kuvaus luotu automaattisesti">
            <a:extLst>
              <a:ext uri="{FF2B5EF4-FFF2-40B4-BE49-F238E27FC236}">
                <a16:creationId xmlns:a16="http://schemas.microsoft.com/office/drawing/2014/main" id="{9EE97393-2C05-ABF4-E64C-C97F32307F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5220" y="1772136"/>
            <a:ext cx="3918782" cy="3722844"/>
          </a:xfrm>
          <a:prstGeom prst="rect">
            <a:avLst/>
          </a:prstGeom>
        </p:spPr>
      </p:pic>
      <p:sp>
        <p:nvSpPr>
          <p:cNvPr id="4" name="Tekstiruutu 3">
            <a:extLst>
              <a:ext uri="{FF2B5EF4-FFF2-40B4-BE49-F238E27FC236}">
                <a16:creationId xmlns:a16="http://schemas.microsoft.com/office/drawing/2014/main" id="{38C7F3EF-143E-8430-0779-E47F7622C2A4}"/>
              </a:ext>
            </a:extLst>
          </p:cNvPr>
          <p:cNvSpPr txBox="1"/>
          <p:nvPr/>
        </p:nvSpPr>
        <p:spPr>
          <a:xfrm>
            <a:off x="7475220" y="6347012"/>
            <a:ext cx="301752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i-FI" sz="1800" b="0" i="0" u="none" strike="noStrike" cap="none" spc="0" normalizeH="0" baseline="0" dirty="0">
                <a:ln>
                  <a:noFill/>
                </a:ln>
                <a:solidFill>
                  <a:srgbClr val="000000"/>
                </a:solidFill>
                <a:effectLst/>
                <a:uFillTx/>
                <a:latin typeface="Arial"/>
                <a:ea typeface="Arial"/>
                <a:cs typeface="Arial"/>
                <a:sym typeface="Arial"/>
              </a:rPr>
              <a:t>Kuva: </a:t>
            </a:r>
            <a:r>
              <a:rPr kumimoji="0" lang="fi-FI" sz="1800" b="0" i="0" u="none" strike="noStrike" cap="none" spc="0" normalizeH="0" baseline="0" dirty="0" err="1">
                <a:ln>
                  <a:noFill/>
                </a:ln>
                <a:solidFill>
                  <a:srgbClr val="000000"/>
                </a:solidFill>
                <a:effectLst/>
                <a:uFillTx/>
                <a:latin typeface="Arial"/>
                <a:ea typeface="Arial"/>
                <a:cs typeface="Arial"/>
                <a:sym typeface="Arial"/>
              </a:rPr>
              <a:t>ChatGPT</a:t>
            </a:r>
            <a:r>
              <a:rPr kumimoji="0" lang="fi-FI" sz="1800" b="0" i="0" u="none" strike="noStrike" cap="none" spc="0" normalizeH="0" baseline="0" dirty="0">
                <a:ln>
                  <a:noFill/>
                </a:ln>
                <a:solidFill>
                  <a:srgbClr val="000000"/>
                </a:solidFill>
                <a:effectLst/>
                <a:uFillTx/>
                <a:latin typeface="Arial"/>
                <a:ea typeface="Arial"/>
                <a:cs typeface="Arial"/>
                <a:sym typeface="Arial"/>
              </a:rPr>
              <a:t>, tekoäly</a:t>
            </a:r>
          </a:p>
        </p:txBody>
      </p:sp>
    </p:spTree>
    <p:extLst>
      <p:ext uri="{BB962C8B-B14F-4D97-AF65-F5344CB8AC3E}">
        <p14:creationId xmlns:p14="http://schemas.microsoft.com/office/powerpoint/2010/main" val="198708877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lide Background"/>
          <p:cNvSpPr/>
          <p:nvPr/>
        </p:nvSpPr>
        <p:spPr>
          <a:xfrm>
            <a:off x="266700" y="746550"/>
            <a:ext cx="12192000" cy="164422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54" name="Title 1"/>
          <p:cNvSpPr txBox="1">
            <a:spLocks noGrp="1"/>
          </p:cNvSpPr>
          <p:nvPr>
            <p:ph type="title"/>
          </p:nvPr>
        </p:nvSpPr>
        <p:spPr>
          <a:xfrm>
            <a:off x="1666874" y="510718"/>
            <a:ext cx="6845114" cy="1057944"/>
          </a:xfrm>
          <a:prstGeom prst="rect">
            <a:avLst/>
          </a:prstGeom>
        </p:spPr>
        <p:txBody>
          <a:bodyPr>
            <a:normAutofit/>
          </a:bodyPr>
          <a:lstStyle/>
          <a:p>
            <a:r>
              <a:rPr lang="fi-FI" sz="4400" b="1" i="0" dirty="0">
                <a:effectLst/>
                <a:highlight>
                  <a:srgbClr val="FFFFFF"/>
                </a:highlight>
                <a:latin typeface="Arial" panose="020B0604020202020204" pitchFamily="34" charset="0"/>
              </a:rPr>
              <a:t>Kuvantunnistusohjelmat</a:t>
            </a:r>
            <a:endParaRPr dirty="0"/>
          </a:p>
        </p:txBody>
      </p:sp>
      <p:sp>
        <p:nvSpPr>
          <p:cNvPr id="155" name="Content Placeholder 2"/>
          <p:cNvSpPr txBox="1">
            <a:spLocks noGrp="1"/>
          </p:cNvSpPr>
          <p:nvPr>
            <p:ph type="body" sz="half" idx="1"/>
          </p:nvPr>
        </p:nvSpPr>
        <p:spPr>
          <a:xfrm>
            <a:off x="1085849" y="1286435"/>
            <a:ext cx="9744273" cy="4935071"/>
          </a:xfrm>
          <a:prstGeom prst="rect">
            <a:avLst/>
          </a:prstGeom>
        </p:spPr>
        <p:txBody>
          <a:bodyPr anchor="ctr">
            <a:normAutofit/>
          </a:bodyPr>
          <a:lstStyle/>
          <a:p>
            <a:pPr>
              <a:defRPr sz="4000"/>
            </a:pPr>
            <a:r>
              <a:rPr lang="fi-FI" sz="3600" dirty="0">
                <a:highlight>
                  <a:srgbClr val="FFFFFF"/>
                </a:highlight>
                <a:latin typeface="Arial" panose="020B0604020202020204" pitchFamily="34" charset="0"/>
              </a:rPr>
              <a:t>biologiassa</a:t>
            </a:r>
            <a:r>
              <a:rPr lang="fi-FI" sz="3600" b="0" i="0" dirty="0">
                <a:effectLst/>
                <a:highlight>
                  <a:srgbClr val="FFFFFF"/>
                </a:highlight>
                <a:latin typeface="Arial" panose="020B0604020202020204" pitchFamily="34" charset="0"/>
              </a:rPr>
              <a:t>  (yksilön tunnistaminen lajilleen)</a:t>
            </a:r>
          </a:p>
          <a:p>
            <a:pPr marL="0" indent="0" algn="l">
              <a:buNone/>
            </a:pPr>
            <a:endParaRPr sz="2000" dirty="0"/>
          </a:p>
        </p:txBody>
      </p:sp>
      <p:sp>
        <p:nvSpPr>
          <p:cNvPr id="156" name="Rectangle 5"/>
          <p:cNvSpPr/>
          <p:nvPr/>
        </p:nvSpPr>
        <p:spPr>
          <a:xfrm>
            <a:off x="0" y="746550"/>
            <a:ext cx="704554" cy="492369"/>
          </a:xfrm>
          <a:prstGeom prst="rect">
            <a:avLst/>
          </a:prstGeom>
          <a:solidFill>
            <a:srgbClr val="309AB1">
              <a:alpha val="76000"/>
            </a:srgbClr>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25769232"/>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lide Background"/>
          <p:cNvSpPr/>
          <p:nvPr/>
        </p:nvSpPr>
        <p:spPr>
          <a:xfrm>
            <a:off x="266700" y="746550"/>
            <a:ext cx="12192000" cy="164422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54" name="Title 1"/>
          <p:cNvSpPr txBox="1">
            <a:spLocks noGrp="1"/>
          </p:cNvSpPr>
          <p:nvPr>
            <p:ph type="title"/>
          </p:nvPr>
        </p:nvSpPr>
        <p:spPr>
          <a:xfrm>
            <a:off x="971254" y="430339"/>
            <a:ext cx="3352801" cy="1057944"/>
          </a:xfrm>
          <a:prstGeom prst="rect">
            <a:avLst/>
          </a:prstGeom>
        </p:spPr>
        <p:txBody>
          <a:bodyPr>
            <a:noAutofit/>
          </a:bodyPr>
          <a:lstStyle/>
          <a:p>
            <a:r>
              <a:rPr lang="fi-FI" sz="2800" b="1" i="0" dirty="0">
                <a:effectLst/>
                <a:highlight>
                  <a:srgbClr val="FFFFFF"/>
                </a:highlight>
                <a:latin typeface="Arial" panose="020B0604020202020204" pitchFamily="34" charset="0"/>
              </a:rPr>
              <a:t>Opetettava kone</a:t>
            </a:r>
            <a:endParaRPr sz="2800" dirty="0"/>
          </a:p>
        </p:txBody>
      </p:sp>
      <p:sp>
        <p:nvSpPr>
          <p:cNvPr id="155" name="Content Placeholder 2"/>
          <p:cNvSpPr txBox="1">
            <a:spLocks noGrp="1"/>
          </p:cNvSpPr>
          <p:nvPr>
            <p:ph type="body" sz="half" idx="1"/>
          </p:nvPr>
        </p:nvSpPr>
        <p:spPr>
          <a:xfrm>
            <a:off x="1085849" y="5636472"/>
            <a:ext cx="9744273" cy="585034"/>
          </a:xfrm>
          <a:prstGeom prst="rect">
            <a:avLst/>
          </a:prstGeom>
        </p:spPr>
        <p:txBody>
          <a:bodyPr anchor="ctr">
            <a:normAutofit lnSpcReduction="10000"/>
          </a:bodyPr>
          <a:lstStyle/>
          <a:p>
            <a:pPr>
              <a:defRPr sz="4000"/>
            </a:pPr>
            <a:r>
              <a:rPr lang="fi-FI" sz="3600" b="0" i="0" dirty="0">
                <a:effectLst/>
                <a:highlight>
                  <a:srgbClr val="FFFFFF"/>
                </a:highlight>
                <a:latin typeface="Arial" panose="020B0604020202020204" pitchFamily="34" charset="0"/>
                <a:hlinkClick r:id="rId2"/>
              </a:rPr>
              <a:t>https://tm.gen-ai.fi/image/general</a:t>
            </a:r>
            <a:r>
              <a:rPr lang="fi-FI" sz="3600" b="0" i="0" dirty="0">
                <a:effectLst/>
                <a:highlight>
                  <a:srgbClr val="FFFFFF"/>
                </a:highlight>
                <a:latin typeface="Arial" panose="020B0604020202020204" pitchFamily="34" charset="0"/>
              </a:rPr>
              <a:t> </a:t>
            </a:r>
            <a:endParaRPr sz="2000" dirty="0"/>
          </a:p>
        </p:txBody>
      </p:sp>
      <p:sp>
        <p:nvSpPr>
          <p:cNvPr id="156" name="Rectangle 5"/>
          <p:cNvSpPr/>
          <p:nvPr/>
        </p:nvSpPr>
        <p:spPr>
          <a:xfrm>
            <a:off x="0" y="746550"/>
            <a:ext cx="704554" cy="492369"/>
          </a:xfrm>
          <a:prstGeom prst="rect">
            <a:avLst/>
          </a:prstGeom>
          <a:solidFill>
            <a:srgbClr val="309AB1">
              <a:alpha val="76000"/>
            </a:srgbClr>
          </a:solidFill>
          <a:ln w="12700">
            <a:miter lim="400000"/>
          </a:ln>
        </p:spPr>
        <p:txBody>
          <a:bodyPr lIns="45719" rIns="45719" anchor="ctr"/>
          <a:lstStyle/>
          <a:p>
            <a:pPr algn="ctr">
              <a:defRPr>
                <a:solidFill>
                  <a:srgbClr val="FFFFFF"/>
                </a:solidFill>
              </a:defRPr>
            </a:pPr>
            <a:endParaRPr/>
          </a:p>
        </p:txBody>
      </p:sp>
      <p:pic>
        <p:nvPicPr>
          <p:cNvPr id="5" name="Kuva 4" descr="Kuva, joka sisältää kohteen teksti, kuvakaappaus, ohjelmisto, Verkkosivusto&#10;&#10;Kuvaus luotu automaattisesti">
            <a:extLst>
              <a:ext uri="{FF2B5EF4-FFF2-40B4-BE49-F238E27FC236}">
                <a16:creationId xmlns:a16="http://schemas.microsoft.com/office/drawing/2014/main" id="{FBE00B68-D245-1E57-202A-DBA5C2274C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4055" y="636494"/>
            <a:ext cx="7578842" cy="4999978"/>
          </a:xfrm>
          <a:prstGeom prst="rect">
            <a:avLst/>
          </a:prstGeom>
        </p:spPr>
      </p:pic>
    </p:spTree>
    <p:extLst>
      <p:ext uri="{BB962C8B-B14F-4D97-AF65-F5344CB8AC3E}">
        <p14:creationId xmlns:p14="http://schemas.microsoft.com/office/powerpoint/2010/main" val="140295121"/>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lide Background"/>
          <p:cNvSpPr/>
          <p:nvPr/>
        </p:nvSpPr>
        <p:spPr>
          <a:xfrm>
            <a:off x="266700" y="746550"/>
            <a:ext cx="12192000" cy="164422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54" name="Title 1"/>
          <p:cNvSpPr txBox="1">
            <a:spLocks noGrp="1"/>
          </p:cNvSpPr>
          <p:nvPr>
            <p:ph type="title"/>
          </p:nvPr>
        </p:nvSpPr>
        <p:spPr>
          <a:xfrm>
            <a:off x="1666874" y="510718"/>
            <a:ext cx="6845114" cy="1057944"/>
          </a:xfrm>
          <a:prstGeom prst="rect">
            <a:avLst/>
          </a:prstGeom>
        </p:spPr>
        <p:txBody>
          <a:bodyPr>
            <a:normAutofit/>
          </a:bodyPr>
          <a:lstStyle/>
          <a:p>
            <a:r>
              <a:rPr lang="fi-FI" sz="4400" b="1" i="0" dirty="0">
                <a:effectLst/>
                <a:highlight>
                  <a:srgbClr val="FFFFFF"/>
                </a:highlight>
                <a:latin typeface="Arial" panose="020B0604020202020204" pitchFamily="34" charset="0"/>
              </a:rPr>
              <a:t>Kuvantunnistusohjelmat</a:t>
            </a:r>
            <a:endParaRPr dirty="0"/>
          </a:p>
        </p:txBody>
      </p:sp>
      <p:sp>
        <p:nvSpPr>
          <p:cNvPr id="155" name="Content Placeholder 2"/>
          <p:cNvSpPr txBox="1">
            <a:spLocks noGrp="1"/>
          </p:cNvSpPr>
          <p:nvPr>
            <p:ph type="body" sz="half" idx="1"/>
          </p:nvPr>
        </p:nvSpPr>
        <p:spPr>
          <a:xfrm>
            <a:off x="1085850" y="1286435"/>
            <a:ext cx="5724526" cy="4935071"/>
          </a:xfrm>
          <a:prstGeom prst="rect">
            <a:avLst/>
          </a:prstGeom>
        </p:spPr>
        <p:txBody>
          <a:bodyPr anchor="ctr">
            <a:normAutofit/>
          </a:bodyPr>
          <a:lstStyle/>
          <a:p>
            <a:pPr>
              <a:defRPr sz="4000"/>
            </a:pPr>
            <a:r>
              <a:rPr lang="fi-FI" sz="3600" dirty="0">
                <a:highlight>
                  <a:srgbClr val="FFFFFF"/>
                </a:highlight>
                <a:latin typeface="Arial" panose="020B0604020202020204" pitchFamily="34" charset="0"/>
              </a:rPr>
              <a:t>maatalous (</a:t>
            </a:r>
            <a:r>
              <a:rPr lang="fi-FI" sz="3600" dirty="0" err="1">
                <a:highlight>
                  <a:srgbClr val="FFFFFF"/>
                </a:highlight>
                <a:latin typeface="Arial" panose="020B0604020202020204" pitchFamily="34" charset="0"/>
              </a:rPr>
              <a:t>dronekuvaus</a:t>
            </a:r>
            <a:r>
              <a:rPr lang="fi-FI" sz="3600" dirty="0">
                <a:highlight>
                  <a:srgbClr val="FFFFFF"/>
                </a:highlight>
                <a:latin typeface="Arial" panose="020B0604020202020204" pitchFamily="34" charset="0"/>
              </a:rPr>
              <a:t> – ongelma-alueet)</a:t>
            </a:r>
          </a:p>
          <a:p>
            <a:pPr marL="0" indent="0" algn="l">
              <a:buNone/>
            </a:pPr>
            <a:endParaRPr sz="2000" dirty="0"/>
          </a:p>
        </p:txBody>
      </p:sp>
      <p:sp>
        <p:nvSpPr>
          <p:cNvPr id="156" name="Rectangle 5"/>
          <p:cNvSpPr/>
          <p:nvPr/>
        </p:nvSpPr>
        <p:spPr>
          <a:xfrm>
            <a:off x="0" y="746550"/>
            <a:ext cx="704554" cy="492369"/>
          </a:xfrm>
          <a:prstGeom prst="rect">
            <a:avLst/>
          </a:prstGeom>
          <a:solidFill>
            <a:srgbClr val="309AB1">
              <a:alpha val="76000"/>
            </a:srgbClr>
          </a:solidFill>
          <a:ln w="12700">
            <a:miter lim="400000"/>
          </a:ln>
        </p:spPr>
        <p:txBody>
          <a:bodyPr lIns="45719" rIns="45719" anchor="ctr"/>
          <a:lstStyle/>
          <a:p>
            <a:pPr algn="ctr">
              <a:defRPr>
                <a:solidFill>
                  <a:srgbClr val="FFFFFF"/>
                </a:solidFill>
              </a:defRPr>
            </a:pPr>
            <a:endParaRPr/>
          </a:p>
        </p:txBody>
      </p:sp>
      <p:pic>
        <p:nvPicPr>
          <p:cNvPr id="7" name="Kuva 6" descr="Kuva, joka sisältää kohteen ruoho, liikenne, lentokone, ilmailu&#10;&#10;Kuvaus luotu automaattisesti">
            <a:extLst>
              <a:ext uri="{FF2B5EF4-FFF2-40B4-BE49-F238E27FC236}">
                <a16:creationId xmlns:a16="http://schemas.microsoft.com/office/drawing/2014/main" id="{50757143-950D-EC99-079C-814598D7F6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7974" y="2010294"/>
            <a:ext cx="4022904" cy="3297686"/>
          </a:xfrm>
          <a:prstGeom prst="rect">
            <a:avLst/>
          </a:prstGeom>
        </p:spPr>
      </p:pic>
      <p:sp>
        <p:nvSpPr>
          <p:cNvPr id="8" name="Tekstiruutu 7">
            <a:extLst>
              <a:ext uri="{FF2B5EF4-FFF2-40B4-BE49-F238E27FC236}">
                <a16:creationId xmlns:a16="http://schemas.microsoft.com/office/drawing/2014/main" id="{A69B20D8-018B-1706-E25D-0A0FE7A2452D}"/>
              </a:ext>
            </a:extLst>
          </p:cNvPr>
          <p:cNvSpPr txBox="1"/>
          <p:nvPr/>
        </p:nvSpPr>
        <p:spPr>
          <a:xfrm>
            <a:off x="7995424" y="5720576"/>
            <a:ext cx="256736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i-FI" sz="1800" b="0" i="0" u="none" strike="noStrike" cap="none" spc="0" normalizeH="0" baseline="0" dirty="0">
                <a:ln>
                  <a:noFill/>
                </a:ln>
                <a:solidFill>
                  <a:srgbClr val="000000"/>
                </a:solidFill>
                <a:effectLst/>
                <a:uFillTx/>
                <a:latin typeface="Arial"/>
                <a:ea typeface="Arial"/>
                <a:cs typeface="Arial"/>
                <a:sym typeface="Arial"/>
              </a:rPr>
              <a:t>Kuva: </a:t>
            </a:r>
            <a:r>
              <a:rPr kumimoji="0" lang="fi-FI" sz="1800" b="0" i="0" u="none" strike="noStrike" cap="none" spc="0" normalizeH="0" baseline="0" dirty="0" err="1">
                <a:ln>
                  <a:noFill/>
                </a:ln>
                <a:solidFill>
                  <a:srgbClr val="000000"/>
                </a:solidFill>
                <a:effectLst/>
                <a:uFillTx/>
                <a:latin typeface="Arial"/>
                <a:ea typeface="Arial"/>
                <a:cs typeface="Arial"/>
                <a:sym typeface="Arial"/>
              </a:rPr>
              <a:t>ChatGPT</a:t>
            </a:r>
            <a:r>
              <a:rPr kumimoji="0" lang="fi-FI" sz="1800" b="0" i="0" u="none" strike="noStrike" cap="none" spc="0" normalizeH="0" baseline="0" dirty="0">
                <a:ln>
                  <a:noFill/>
                </a:ln>
                <a:solidFill>
                  <a:srgbClr val="000000"/>
                </a:solidFill>
                <a:effectLst/>
                <a:uFillTx/>
                <a:latin typeface="Arial"/>
                <a:ea typeface="Arial"/>
                <a:cs typeface="Arial"/>
                <a:sym typeface="Arial"/>
              </a:rPr>
              <a:t>, tekoäly</a:t>
            </a:r>
          </a:p>
        </p:txBody>
      </p:sp>
    </p:spTree>
    <p:extLst>
      <p:ext uri="{BB962C8B-B14F-4D97-AF65-F5344CB8AC3E}">
        <p14:creationId xmlns:p14="http://schemas.microsoft.com/office/powerpoint/2010/main" val="74680960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lide Background"/>
          <p:cNvSpPr/>
          <p:nvPr/>
        </p:nvSpPr>
        <p:spPr>
          <a:xfrm>
            <a:off x="266700" y="746550"/>
            <a:ext cx="12192000" cy="164422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54" name="Title 1"/>
          <p:cNvSpPr txBox="1">
            <a:spLocks noGrp="1"/>
          </p:cNvSpPr>
          <p:nvPr>
            <p:ph type="title"/>
          </p:nvPr>
        </p:nvSpPr>
        <p:spPr>
          <a:xfrm>
            <a:off x="1666874" y="510718"/>
            <a:ext cx="6845114" cy="1057944"/>
          </a:xfrm>
          <a:prstGeom prst="rect">
            <a:avLst/>
          </a:prstGeom>
        </p:spPr>
        <p:txBody>
          <a:bodyPr>
            <a:normAutofit/>
          </a:bodyPr>
          <a:lstStyle/>
          <a:p>
            <a:r>
              <a:rPr lang="fi-FI" sz="4400" b="1" i="0" dirty="0">
                <a:effectLst/>
                <a:highlight>
                  <a:srgbClr val="FFFFFF"/>
                </a:highlight>
                <a:latin typeface="Arial" panose="020B0604020202020204" pitchFamily="34" charset="0"/>
              </a:rPr>
              <a:t>Kuvantunnistusohjelmat</a:t>
            </a:r>
            <a:endParaRPr dirty="0"/>
          </a:p>
        </p:txBody>
      </p:sp>
      <p:sp>
        <p:nvSpPr>
          <p:cNvPr id="155" name="Content Placeholder 2"/>
          <p:cNvSpPr txBox="1">
            <a:spLocks noGrp="1"/>
          </p:cNvSpPr>
          <p:nvPr>
            <p:ph type="body" sz="half" idx="1"/>
          </p:nvPr>
        </p:nvSpPr>
        <p:spPr>
          <a:xfrm>
            <a:off x="1085850" y="1286435"/>
            <a:ext cx="5724526" cy="4935071"/>
          </a:xfrm>
          <a:prstGeom prst="rect">
            <a:avLst/>
          </a:prstGeom>
        </p:spPr>
        <p:txBody>
          <a:bodyPr anchor="ctr">
            <a:normAutofit/>
          </a:bodyPr>
          <a:lstStyle/>
          <a:p>
            <a:pPr>
              <a:defRPr sz="4000"/>
            </a:pPr>
            <a:r>
              <a:rPr lang="fi-FI" sz="3600" b="0" i="0" dirty="0">
                <a:effectLst/>
                <a:highlight>
                  <a:srgbClr val="FFFFFF"/>
                </a:highlight>
                <a:latin typeface="Arial" panose="020B0604020202020204" pitchFamily="34" charset="0"/>
              </a:rPr>
              <a:t>kirjoitusten digitointi</a:t>
            </a:r>
          </a:p>
          <a:p>
            <a:pPr algn="l">
              <a:buFont typeface="+mj-lt"/>
              <a:buAutoNum type="arabicPeriod"/>
            </a:pPr>
            <a:endParaRPr sz="2000" dirty="0"/>
          </a:p>
        </p:txBody>
      </p:sp>
      <p:sp>
        <p:nvSpPr>
          <p:cNvPr id="156" name="Rectangle 5"/>
          <p:cNvSpPr/>
          <p:nvPr/>
        </p:nvSpPr>
        <p:spPr>
          <a:xfrm>
            <a:off x="0" y="746550"/>
            <a:ext cx="704554" cy="492369"/>
          </a:xfrm>
          <a:prstGeom prst="rect">
            <a:avLst/>
          </a:prstGeom>
          <a:solidFill>
            <a:srgbClr val="309AB1">
              <a:alpha val="76000"/>
            </a:srgbClr>
          </a:solidFill>
          <a:ln w="12700">
            <a:miter lim="400000"/>
          </a:ln>
        </p:spPr>
        <p:txBody>
          <a:bodyPr lIns="45719" rIns="45719" anchor="ctr"/>
          <a:lstStyle/>
          <a:p>
            <a:pPr algn="ctr">
              <a:defRPr>
                <a:solidFill>
                  <a:srgbClr val="FFFFFF"/>
                </a:solidFill>
              </a:defRPr>
            </a:pPr>
            <a:endParaRPr/>
          </a:p>
        </p:txBody>
      </p:sp>
      <p:pic>
        <p:nvPicPr>
          <p:cNvPr id="5" name="Kuva 4" descr="Kuva, joka sisältää kohteen taide, kuvio, Motiivi, kirja&#10;&#10;Kuvaus luotu automaattisesti">
            <a:extLst>
              <a:ext uri="{FF2B5EF4-FFF2-40B4-BE49-F238E27FC236}">
                <a16:creationId xmlns:a16="http://schemas.microsoft.com/office/drawing/2014/main" id="{9A0A37D1-83A7-5CFF-CCAA-5B3954DBCA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0377" y="1684008"/>
            <a:ext cx="4143558" cy="3904219"/>
          </a:xfrm>
          <a:prstGeom prst="rect">
            <a:avLst/>
          </a:prstGeom>
        </p:spPr>
      </p:pic>
      <p:sp>
        <p:nvSpPr>
          <p:cNvPr id="4" name="Tekstiruutu 3">
            <a:extLst>
              <a:ext uri="{FF2B5EF4-FFF2-40B4-BE49-F238E27FC236}">
                <a16:creationId xmlns:a16="http://schemas.microsoft.com/office/drawing/2014/main" id="{2B2CFC67-53ED-A4C4-E30C-9B08CCDB58AF}"/>
              </a:ext>
            </a:extLst>
          </p:cNvPr>
          <p:cNvSpPr txBox="1"/>
          <p:nvPr/>
        </p:nvSpPr>
        <p:spPr>
          <a:xfrm>
            <a:off x="6810376" y="5852174"/>
            <a:ext cx="6227956"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i-FI" sz="1800" b="0" i="0" u="none" strike="noStrike" cap="none" spc="0" normalizeH="0" baseline="0" dirty="0">
                <a:ln>
                  <a:noFill/>
                </a:ln>
                <a:solidFill>
                  <a:srgbClr val="000000"/>
                </a:solidFill>
                <a:effectLst/>
                <a:uFillTx/>
                <a:latin typeface="Arial"/>
                <a:ea typeface="Arial"/>
                <a:cs typeface="Arial"/>
                <a:sym typeface="Arial"/>
              </a:rPr>
              <a:t>Kuva: </a:t>
            </a:r>
            <a:r>
              <a:rPr kumimoji="0" lang="fi-FI" sz="1800" b="0" i="0" u="none" strike="noStrike" cap="none" spc="0" normalizeH="0" baseline="0" dirty="0" err="1">
                <a:ln>
                  <a:noFill/>
                </a:ln>
                <a:solidFill>
                  <a:srgbClr val="000000"/>
                </a:solidFill>
                <a:effectLst/>
                <a:uFillTx/>
                <a:latin typeface="Arial"/>
                <a:ea typeface="Arial"/>
                <a:cs typeface="Arial"/>
                <a:sym typeface="Arial"/>
              </a:rPr>
              <a:t>ChatGPT</a:t>
            </a:r>
            <a:r>
              <a:rPr kumimoji="0" lang="fi-FI" sz="1800" b="0" i="0" u="none" strike="noStrike" cap="none" spc="0" normalizeH="0" baseline="0" dirty="0">
                <a:ln>
                  <a:noFill/>
                </a:ln>
                <a:solidFill>
                  <a:srgbClr val="000000"/>
                </a:solidFill>
                <a:effectLst/>
                <a:uFillTx/>
                <a:latin typeface="Arial"/>
                <a:ea typeface="Arial"/>
                <a:cs typeface="Arial"/>
                <a:sym typeface="Arial"/>
              </a:rPr>
              <a:t>, tekoäly</a:t>
            </a:r>
          </a:p>
        </p:txBody>
      </p:sp>
    </p:spTree>
    <p:extLst>
      <p:ext uri="{BB962C8B-B14F-4D97-AF65-F5344CB8AC3E}">
        <p14:creationId xmlns:p14="http://schemas.microsoft.com/office/powerpoint/2010/main" val="209902539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lide Background"/>
          <p:cNvSpPr/>
          <p:nvPr/>
        </p:nvSpPr>
        <p:spPr>
          <a:xfrm>
            <a:off x="266700" y="746550"/>
            <a:ext cx="12192000" cy="164422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54" name="Title 1"/>
          <p:cNvSpPr txBox="1">
            <a:spLocks noGrp="1"/>
          </p:cNvSpPr>
          <p:nvPr>
            <p:ph type="title"/>
          </p:nvPr>
        </p:nvSpPr>
        <p:spPr>
          <a:xfrm>
            <a:off x="1666874" y="510718"/>
            <a:ext cx="6845114" cy="1057944"/>
          </a:xfrm>
          <a:prstGeom prst="rect">
            <a:avLst/>
          </a:prstGeom>
        </p:spPr>
        <p:txBody>
          <a:bodyPr>
            <a:normAutofit/>
          </a:bodyPr>
          <a:lstStyle/>
          <a:p>
            <a:r>
              <a:rPr lang="fi-FI" sz="4400" b="1" i="0" dirty="0">
                <a:effectLst/>
                <a:highlight>
                  <a:srgbClr val="FFFFFF"/>
                </a:highlight>
                <a:latin typeface="Arial" panose="020B0604020202020204" pitchFamily="34" charset="0"/>
              </a:rPr>
              <a:t>Kuvantunnistusohjelmat</a:t>
            </a:r>
            <a:endParaRPr dirty="0"/>
          </a:p>
        </p:txBody>
      </p:sp>
      <p:sp>
        <p:nvSpPr>
          <p:cNvPr id="155" name="Content Placeholder 2"/>
          <p:cNvSpPr txBox="1">
            <a:spLocks noGrp="1"/>
          </p:cNvSpPr>
          <p:nvPr>
            <p:ph type="body" sz="half" idx="1"/>
          </p:nvPr>
        </p:nvSpPr>
        <p:spPr>
          <a:xfrm>
            <a:off x="1085849" y="1286436"/>
            <a:ext cx="9744273" cy="1644224"/>
          </a:xfrm>
          <a:prstGeom prst="rect">
            <a:avLst/>
          </a:prstGeom>
        </p:spPr>
        <p:txBody>
          <a:bodyPr anchor="ctr">
            <a:normAutofit/>
          </a:bodyPr>
          <a:lstStyle/>
          <a:p>
            <a:pPr>
              <a:defRPr sz="4000"/>
            </a:pPr>
            <a:r>
              <a:rPr lang="fi-FI" sz="3600" b="0" i="0" dirty="0">
                <a:effectLst/>
                <a:highlight>
                  <a:srgbClr val="FFFFFF"/>
                </a:highlight>
                <a:latin typeface="Arial" panose="020B0604020202020204" pitchFamily="34" charset="0"/>
              </a:rPr>
              <a:t>Autonomiset ajoneuvot</a:t>
            </a:r>
          </a:p>
          <a:p>
            <a:pPr algn="l">
              <a:buFont typeface="+mj-lt"/>
              <a:buAutoNum type="arabicPeriod"/>
            </a:pPr>
            <a:endParaRPr sz="2000" dirty="0"/>
          </a:p>
        </p:txBody>
      </p:sp>
      <p:sp>
        <p:nvSpPr>
          <p:cNvPr id="156" name="Rectangle 5"/>
          <p:cNvSpPr/>
          <p:nvPr/>
        </p:nvSpPr>
        <p:spPr>
          <a:xfrm>
            <a:off x="0" y="746550"/>
            <a:ext cx="704554" cy="492369"/>
          </a:xfrm>
          <a:prstGeom prst="rect">
            <a:avLst/>
          </a:prstGeom>
          <a:solidFill>
            <a:srgbClr val="309AB1">
              <a:alpha val="76000"/>
            </a:srgbClr>
          </a:solidFill>
          <a:ln w="12700">
            <a:miter lim="400000"/>
          </a:ln>
        </p:spPr>
        <p:txBody>
          <a:bodyPr lIns="45719" rIns="45719" anchor="ctr"/>
          <a:lstStyle/>
          <a:p>
            <a:pPr algn="ctr">
              <a:defRPr>
                <a:solidFill>
                  <a:srgbClr val="FFFFFF"/>
                </a:solidFill>
              </a:defRPr>
            </a:pPr>
            <a:endParaRPr/>
          </a:p>
        </p:txBody>
      </p:sp>
      <p:sp>
        <p:nvSpPr>
          <p:cNvPr id="3" name="Tekstiruutu 2">
            <a:extLst>
              <a:ext uri="{FF2B5EF4-FFF2-40B4-BE49-F238E27FC236}">
                <a16:creationId xmlns:a16="http://schemas.microsoft.com/office/drawing/2014/main" id="{74771DD1-8856-1FE8-3468-21D88F16AA99}"/>
              </a:ext>
            </a:extLst>
          </p:cNvPr>
          <p:cNvSpPr txBox="1"/>
          <p:nvPr/>
        </p:nvSpPr>
        <p:spPr>
          <a:xfrm>
            <a:off x="1266825" y="2390774"/>
            <a:ext cx="6229350" cy="2308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i-FI" b="0" i="0" dirty="0">
                <a:solidFill>
                  <a:srgbClr val="1F1F1F"/>
                </a:solidFill>
                <a:effectLst/>
                <a:highlight>
                  <a:srgbClr val="FFFFFF"/>
                </a:highlight>
                <a:latin typeface="SBonusText-Regular"/>
              </a:rPr>
              <a:t>S-ryhmän kumppanina robokuljetuksissa on </a:t>
            </a:r>
            <a:r>
              <a:rPr lang="fi-FI" b="0" i="0" dirty="0" err="1">
                <a:solidFill>
                  <a:srgbClr val="1F1F1F"/>
                </a:solidFill>
                <a:effectLst/>
                <a:highlight>
                  <a:srgbClr val="FFFFFF"/>
                </a:highlight>
                <a:latin typeface="SBonusText-Regular"/>
              </a:rPr>
              <a:t>Starship</a:t>
            </a:r>
            <a:r>
              <a:rPr lang="fi-FI" b="0" i="0" dirty="0">
                <a:solidFill>
                  <a:srgbClr val="1F1F1F"/>
                </a:solidFill>
                <a:effectLst/>
                <a:highlight>
                  <a:srgbClr val="FFFFFF"/>
                </a:highlight>
                <a:latin typeface="SBonusText-Regular"/>
              </a:rPr>
              <a:t> Technologies, joka on maailman johtava autonomisten kuljetusrobottien kehittäjä. </a:t>
            </a:r>
            <a:r>
              <a:rPr lang="fi-FI" b="0" i="0" dirty="0" err="1">
                <a:solidFill>
                  <a:srgbClr val="1F1F1F"/>
                </a:solidFill>
                <a:effectLst/>
                <a:highlight>
                  <a:srgbClr val="FFFFFF"/>
                </a:highlight>
                <a:latin typeface="SBonusText-Regular"/>
              </a:rPr>
              <a:t>Starshipin</a:t>
            </a:r>
            <a:r>
              <a:rPr lang="fi-FI" b="0" i="0" dirty="0">
                <a:solidFill>
                  <a:srgbClr val="1F1F1F"/>
                </a:solidFill>
                <a:effectLst/>
                <a:highlight>
                  <a:srgbClr val="FFFFFF"/>
                </a:highlight>
                <a:latin typeface="SBonusText-Regular"/>
              </a:rPr>
              <a:t> robotit suunnittelevat reittinsä tekoälyn ja GPS-paikannuksen avulla. Robotti tuntee ympäristön ja reittien kaikki yksityiskohdat, myös teiden ylitykset, ja tekoälyn avulla se oppii koko ajan lisää ympäristöstä. Robotit tekevät yli 140 000 tienylitystä joka päivä eri puolilla maailmaa. </a:t>
            </a:r>
            <a:r>
              <a:rPr lang="fi-FI" dirty="0">
                <a:solidFill>
                  <a:srgbClr val="1F1F1F"/>
                </a:solidFill>
                <a:highlight>
                  <a:srgbClr val="FFFFFF"/>
                </a:highlight>
                <a:latin typeface="SBonusText-Regular"/>
              </a:rPr>
              <a:t> (Lähde ja Kuva: S-kaupat)</a:t>
            </a:r>
            <a:endParaRPr lang="fi-FI" dirty="0"/>
          </a:p>
        </p:txBody>
      </p:sp>
      <p:pic>
        <p:nvPicPr>
          <p:cNvPr id="5" name="Kuva 4" descr="Kuva, joka sisältää kohteen rakennus, piha-, Jätesäiliö, pyörä&#10;&#10;Kuvaus luotu automaattisesti">
            <a:extLst>
              <a:ext uri="{FF2B5EF4-FFF2-40B4-BE49-F238E27FC236}">
                <a16:creationId xmlns:a16="http://schemas.microsoft.com/office/drawing/2014/main" id="{8B6E7357-930F-B9C6-365D-EB9833B660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5412" y="2272183"/>
            <a:ext cx="4228999" cy="3299381"/>
          </a:xfrm>
          <a:prstGeom prst="rect">
            <a:avLst/>
          </a:prstGeom>
        </p:spPr>
      </p:pic>
    </p:spTree>
    <p:extLst>
      <p:ext uri="{BB962C8B-B14F-4D97-AF65-F5344CB8AC3E}">
        <p14:creationId xmlns:p14="http://schemas.microsoft.com/office/powerpoint/2010/main" val="32678531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Title 1"/>
          <p:cNvSpPr txBox="1">
            <a:spLocks noGrp="1"/>
          </p:cNvSpPr>
          <p:nvPr>
            <p:ph type="title"/>
          </p:nvPr>
        </p:nvSpPr>
        <p:spPr>
          <a:xfrm>
            <a:off x="1666874" y="510718"/>
            <a:ext cx="5238701" cy="1057944"/>
          </a:xfrm>
          <a:prstGeom prst="rect">
            <a:avLst/>
          </a:prstGeom>
        </p:spPr>
        <p:txBody>
          <a:bodyPr/>
          <a:lstStyle/>
          <a:p>
            <a:r>
              <a:rPr lang="fi-FI" dirty="0"/>
              <a:t>Mitä on tekoäly?</a:t>
            </a:r>
            <a:endParaRPr dirty="0"/>
          </a:p>
        </p:txBody>
      </p:sp>
      <p:sp>
        <p:nvSpPr>
          <p:cNvPr id="156" name="Rectangle 5"/>
          <p:cNvSpPr/>
          <p:nvPr/>
        </p:nvSpPr>
        <p:spPr>
          <a:xfrm>
            <a:off x="0" y="746550"/>
            <a:ext cx="704554" cy="492369"/>
          </a:xfrm>
          <a:prstGeom prst="rect">
            <a:avLst/>
          </a:prstGeom>
          <a:solidFill>
            <a:srgbClr val="309AB1">
              <a:alpha val="76000"/>
            </a:srgbClr>
          </a:solidFill>
          <a:ln w="12700">
            <a:miter lim="400000"/>
          </a:ln>
        </p:spPr>
        <p:txBody>
          <a:bodyPr lIns="45719" rIns="45719" anchor="ctr"/>
          <a:lstStyle/>
          <a:p>
            <a:pPr algn="ctr">
              <a:defRPr>
                <a:solidFill>
                  <a:srgbClr val="FFFFFF"/>
                </a:solidFill>
              </a:defRPr>
            </a:pPr>
            <a:endParaRPr/>
          </a:p>
        </p:txBody>
      </p:sp>
      <p:pic>
        <p:nvPicPr>
          <p:cNvPr id="5" name="Kuva 4" descr="Kuva, joka sisältää kohteen teksti, kuvakaappaus, muotoilu, auto&#10;&#10;Kuvaus luotu automaattisesti">
            <a:extLst>
              <a:ext uri="{FF2B5EF4-FFF2-40B4-BE49-F238E27FC236}">
                <a16:creationId xmlns:a16="http://schemas.microsoft.com/office/drawing/2014/main" id="{F3378D23-96D5-D8AA-388F-47435A4CEF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492" y="1634986"/>
            <a:ext cx="6322965" cy="4199062"/>
          </a:xfrm>
          <a:prstGeom prst="rect">
            <a:avLst/>
          </a:prstGeom>
        </p:spPr>
      </p:pic>
      <p:pic>
        <p:nvPicPr>
          <p:cNvPr id="3" name="Kuva 2" descr="Kuva, joka sisältää kohteen kaiutin, ympyrä">
            <a:extLst>
              <a:ext uri="{FF2B5EF4-FFF2-40B4-BE49-F238E27FC236}">
                <a16:creationId xmlns:a16="http://schemas.microsoft.com/office/drawing/2014/main" id="{6A6B2BA6-BFDB-1C0C-CC8D-58523EEDAB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6739" y="1689726"/>
            <a:ext cx="5157250" cy="4371974"/>
          </a:xfrm>
          <a:prstGeom prst="rect">
            <a:avLst/>
          </a:prstGeom>
        </p:spPr>
      </p:pic>
      <p:sp>
        <p:nvSpPr>
          <p:cNvPr id="2" name="Tekstiruutu 1">
            <a:extLst>
              <a:ext uri="{FF2B5EF4-FFF2-40B4-BE49-F238E27FC236}">
                <a16:creationId xmlns:a16="http://schemas.microsoft.com/office/drawing/2014/main" id="{02CC8C91-80E7-935F-F6D4-72AF7AB6CEB2}"/>
              </a:ext>
            </a:extLst>
          </p:cNvPr>
          <p:cNvSpPr txBox="1"/>
          <p:nvPr/>
        </p:nvSpPr>
        <p:spPr>
          <a:xfrm>
            <a:off x="6695768" y="6449961"/>
            <a:ext cx="437535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i-FI" sz="1800" b="0" i="0" u="none" strike="noStrike" cap="none" spc="0" normalizeH="0" baseline="0" dirty="0">
                <a:ln>
                  <a:noFill/>
                </a:ln>
                <a:solidFill>
                  <a:srgbClr val="000000"/>
                </a:solidFill>
                <a:effectLst/>
                <a:uFillTx/>
                <a:latin typeface="Arial"/>
                <a:ea typeface="Arial"/>
                <a:cs typeface="Arial"/>
                <a:sym typeface="Arial"/>
              </a:rPr>
              <a:t>Kuvat: </a:t>
            </a:r>
            <a:r>
              <a:rPr kumimoji="0" lang="fi-FI" sz="1800" b="0" i="0" u="none" strike="noStrike" cap="none" spc="0" normalizeH="0" baseline="0" dirty="0" err="1">
                <a:ln>
                  <a:noFill/>
                </a:ln>
                <a:solidFill>
                  <a:srgbClr val="000000"/>
                </a:solidFill>
                <a:effectLst/>
                <a:uFillTx/>
                <a:latin typeface="Arial"/>
                <a:ea typeface="Arial"/>
                <a:cs typeface="Arial"/>
                <a:sym typeface="Arial"/>
              </a:rPr>
              <a:t>ParkMaster</a:t>
            </a:r>
            <a:r>
              <a:rPr kumimoji="0" lang="fi-FI" sz="1800" b="0" i="0" u="none" strike="noStrike" cap="none" spc="0" normalizeH="0" baseline="0" dirty="0">
                <a:ln>
                  <a:noFill/>
                </a:ln>
                <a:solidFill>
                  <a:srgbClr val="000000"/>
                </a:solidFill>
                <a:effectLst/>
                <a:uFillTx/>
                <a:latin typeface="Arial"/>
                <a:ea typeface="Arial"/>
                <a:cs typeface="Arial"/>
                <a:sym typeface="Arial"/>
              </a:rPr>
              <a:t> ja Roborock</a:t>
            </a:r>
          </a:p>
        </p:txBody>
      </p:sp>
    </p:spTree>
    <p:extLst>
      <p:ext uri="{BB962C8B-B14F-4D97-AF65-F5344CB8AC3E}">
        <p14:creationId xmlns:p14="http://schemas.microsoft.com/office/powerpoint/2010/main" val="19600167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lide Background"/>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54" name="Title 1"/>
          <p:cNvSpPr txBox="1">
            <a:spLocks noGrp="1"/>
          </p:cNvSpPr>
          <p:nvPr>
            <p:ph type="title"/>
          </p:nvPr>
        </p:nvSpPr>
        <p:spPr>
          <a:xfrm>
            <a:off x="733178" y="413658"/>
            <a:ext cx="9930340" cy="1258260"/>
          </a:xfrm>
          <a:prstGeom prst="rect">
            <a:avLst/>
          </a:prstGeom>
        </p:spPr>
        <p:txBody>
          <a:bodyPr>
            <a:normAutofit fontScale="90000"/>
          </a:bodyPr>
          <a:lstStyle/>
          <a:p>
            <a:r>
              <a:rPr lang="fi-FI" sz="4400" b="1" i="0" dirty="0">
                <a:effectLst/>
                <a:highlight>
                  <a:srgbClr val="FFFFFF"/>
                </a:highlight>
                <a:latin typeface="Arial" panose="020B0604020202020204" pitchFamily="34" charset="0"/>
              </a:rPr>
              <a:t>6. Piirrosohjelmat: Kuvan luominen ja muokkaaminen</a:t>
            </a:r>
            <a:endParaRPr dirty="0"/>
          </a:p>
        </p:txBody>
      </p:sp>
      <p:sp>
        <p:nvSpPr>
          <p:cNvPr id="155" name="Content Placeholder 2"/>
          <p:cNvSpPr txBox="1">
            <a:spLocks noGrp="1"/>
          </p:cNvSpPr>
          <p:nvPr>
            <p:ph type="body" sz="half" idx="1"/>
          </p:nvPr>
        </p:nvSpPr>
        <p:spPr>
          <a:xfrm>
            <a:off x="849144" y="2205318"/>
            <a:ext cx="10276056" cy="4239024"/>
          </a:xfrm>
          <a:prstGeom prst="rect">
            <a:avLst/>
          </a:prstGeom>
        </p:spPr>
        <p:txBody>
          <a:bodyPr anchor="ctr">
            <a:normAutofit fontScale="62500" lnSpcReduction="20000"/>
          </a:bodyPr>
          <a:lstStyle/>
          <a:p>
            <a:pPr>
              <a:lnSpc>
                <a:spcPct val="120000"/>
              </a:lnSpc>
            </a:pPr>
            <a:r>
              <a:rPr lang="fi-FI" sz="9600" b="0" i="0" dirty="0" err="1">
                <a:effectLst/>
                <a:highlight>
                  <a:srgbClr val="FFFFFF"/>
                </a:highlight>
                <a:latin typeface="Arial" panose="020B0604020202020204" pitchFamily="34" charset="0"/>
              </a:rPr>
              <a:t>Dall</a:t>
            </a:r>
            <a:r>
              <a:rPr lang="fi-FI" sz="9600" b="0" i="0" dirty="0">
                <a:effectLst/>
                <a:highlight>
                  <a:srgbClr val="FFFFFF"/>
                </a:highlight>
                <a:latin typeface="Arial" panose="020B0604020202020204" pitchFamily="34" charset="0"/>
              </a:rPr>
              <a:t>-e, </a:t>
            </a:r>
            <a:r>
              <a:rPr lang="fi-FI" sz="9600" b="0" i="0" dirty="0" err="1">
                <a:effectLst/>
                <a:highlight>
                  <a:srgbClr val="FFFFFF"/>
                </a:highlight>
                <a:latin typeface="Arial" panose="020B0604020202020204" pitchFamily="34" charset="0"/>
              </a:rPr>
              <a:t>Canva</a:t>
            </a:r>
            <a:r>
              <a:rPr lang="fi-FI" sz="9600" b="0" i="0" dirty="0">
                <a:effectLst/>
                <a:highlight>
                  <a:srgbClr val="FFFFFF"/>
                </a:highlight>
                <a:latin typeface="Arial" panose="020B0604020202020204" pitchFamily="34" charset="0"/>
              </a:rPr>
              <a:t> Pro, </a:t>
            </a:r>
            <a:r>
              <a:rPr lang="fi-FI" sz="9600" b="0" i="0" u="sng" dirty="0">
                <a:effectLst/>
                <a:highlight>
                  <a:srgbClr val="FFFFFF"/>
                </a:highlight>
                <a:latin typeface="Arial" panose="020B0604020202020204" pitchFamily="34" charset="0"/>
                <a:hlinkClick r:id="rId2"/>
              </a:rPr>
              <a:t>esimerkki</a:t>
            </a:r>
            <a:r>
              <a:rPr lang="fi-FI" sz="9600" b="0" i="0" u="sng" dirty="0">
                <a:effectLst/>
                <a:highlight>
                  <a:srgbClr val="FFFFFF"/>
                </a:highlight>
                <a:latin typeface="Arial" panose="020B0604020202020204" pitchFamily="34" charset="0"/>
              </a:rPr>
              <a:t> piirtämisestä (NVIDIA </a:t>
            </a:r>
            <a:r>
              <a:rPr lang="fi-FI" sz="9600" b="0" i="0" u="sng" dirty="0" err="1">
                <a:effectLst/>
                <a:highlight>
                  <a:srgbClr val="FFFFFF"/>
                </a:highlight>
                <a:latin typeface="Arial" panose="020B0604020202020204" pitchFamily="34" charset="0"/>
              </a:rPr>
              <a:t>Canvas</a:t>
            </a:r>
            <a:r>
              <a:rPr lang="fi-FI" sz="9600" b="0" i="0" u="sng" dirty="0">
                <a:effectLst/>
                <a:highlight>
                  <a:srgbClr val="FFFFFF"/>
                </a:highlight>
                <a:latin typeface="Arial" panose="020B0604020202020204" pitchFamily="34" charset="0"/>
              </a:rPr>
              <a:t>)</a:t>
            </a:r>
          </a:p>
          <a:p>
            <a:pPr marL="0" indent="0" algn="l">
              <a:buNone/>
            </a:pPr>
            <a:endParaRPr lang="fi-FI" sz="7200" b="1" dirty="0">
              <a:highlight>
                <a:srgbClr val="FFFFFF"/>
              </a:highlight>
              <a:latin typeface="Arial" panose="020B0604020202020204" pitchFamily="34" charset="0"/>
            </a:endParaRPr>
          </a:p>
          <a:p>
            <a:pPr marL="0" indent="0">
              <a:buNone/>
              <a:defRPr sz="4000"/>
            </a:pPr>
            <a:br>
              <a:rPr dirty="0"/>
            </a:br>
            <a:endParaRPr sz="2000" dirty="0"/>
          </a:p>
        </p:txBody>
      </p:sp>
      <p:sp>
        <p:nvSpPr>
          <p:cNvPr id="156" name="Rectangle 5"/>
          <p:cNvSpPr/>
          <p:nvPr/>
        </p:nvSpPr>
        <p:spPr>
          <a:xfrm>
            <a:off x="0" y="746550"/>
            <a:ext cx="704554" cy="492369"/>
          </a:xfrm>
          <a:prstGeom prst="rect">
            <a:avLst/>
          </a:prstGeom>
          <a:solidFill>
            <a:srgbClr val="309AB1">
              <a:alpha val="76000"/>
            </a:srgbClr>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2275348103"/>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lide Background"/>
          <p:cNvSpPr/>
          <p:nvPr/>
        </p:nvSpPr>
        <p:spPr>
          <a:xfrm>
            <a:off x="-2" y="0"/>
            <a:ext cx="12192001"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38" name="Rectangle 13"/>
          <p:cNvSpPr/>
          <p:nvPr/>
        </p:nvSpPr>
        <p:spPr>
          <a:xfrm>
            <a:off x="25797" y="-71719"/>
            <a:ext cx="8522446" cy="2286001"/>
          </a:xfrm>
          <a:prstGeom prst="rect">
            <a:avLst/>
          </a:prstGeom>
          <a:solidFill>
            <a:srgbClr val="FFFFFF"/>
          </a:solidFill>
          <a:ln w="12700">
            <a:miter lim="400000"/>
          </a:ln>
          <a:effectLst>
            <a:outerShdw blurRad="596900" dist="304800" dir="7140000" rotWithShape="0">
              <a:srgbClr val="000000">
                <a:alpha val="15000"/>
              </a:srgbClr>
            </a:outerShdw>
          </a:effectLst>
        </p:spPr>
        <p:txBody>
          <a:bodyPr lIns="45719" rIns="45719" anchor="ctr"/>
          <a:lstStyle/>
          <a:p>
            <a:pPr algn="ctr">
              <a:defRPr>
                <a:solidFill>
                  <a:srgbClr val="FFFFFF"/>
                </a:solidFill>
              </a:defRPr>
            </a:pPr>
            <a:endParaRPr/>
          </a:p>
        </p:txBody>
      </p:sp>
      <p:sp>
        <p:nvSpPr>
          <p:cNvPr id="141" name="Rectangle 5"/>
          <p:cNvSpPr/>
          <p:nvPr/>
        </p:nvSpPr>
        <p:spPr>
          <a:xfrm>
            <a:off x="0" y="746550"/>
            <a:ext cx="704554" cy="492369"/>
          </a:xfrm>
          <a:prstGeom prst="rect">
            <a:avLst/>
          </a:prstGeom>
          <a:solidFill>
            <a:srgbClr val="309AB1">
              <a:alpha val="76000"/>
            </a:srgbClr>
          </a:solidFill>
          <a:ln w="12700">
            <a:miter lim="400000"/>
          </a:ln>
        </p:spPr>
        <p:txBody>
          <a:bodyPr lIns="45719" rIns="45719" anchor="ctr"/>
          <a:lstStyle/>
          <a:p>
            <a:pPr algn="ctr">
              <a:defRPr>
                <a:solidFill>
                  <a:srgbClr val="FFFFFF"/>
                </a:solidFill>
              </a:defRPr>
            </a:pPr>
            <a:endParaRPr/>
          </a:p>
        </p:txBody>
      </p:sp>
      <p:pic>
        <p:nvPicPr>
          <p:cNvPr id="3" name="Kuva 2" descr="Kuva, joka sisältää kohteen koira, Koirarotu, nisäkäs, lemmikki&#10;&#10;Kuvaus luotu automaattisesti">
            <a:extLst>
              <a:ext uri="{FF2B5EF4-FFF2-40B4-BE49-F238E27FC236}">
                <a16:creationId xmlns:a16="http://schemas.microsoft.com/office/drawing/2014/main" id="{BC2EA8EE-008E-B5CD-97C9-BD3171FEB7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6756" y="0"/>
            <a:ext cx="6568031" cy="6858000"/>
          </a:xfrm>
          <a:prstGeom prst="rect">
            <a:avLst/>
          </a:prstGeom>
        </p:spPr>
      </p:pic>
      <p:sp>
        <p:nvSpPr>
          <p:cNvPr id="5" name="Tekstin paikkamerkki 4">
            <a:extLst>
              <a:ext uri="{FF2B5EF4-FFF2-40B4-BE49-F238E27FC236}">
                <a16:creationId xmlns:a16="http://schemas.microsoft.com/office/drawing/2014/main" id="{046C174B-98F2-3D6A-E02D-CA8AF73673A2}"/>
              </a:ext>
            </a:extLst>
          </p:cNvPr>
          <p:cNvSpPr>
            <a:spLocks noGrp="1"/>
          </p:cNvSpPr>
          <p:nvPr>
            <p:ph type="body" idx="1"/>
          </p:nvPr>
        </p:nvSpPr>
        <p:spPr/>
        <p:txBody>
          <a:bodyPr/>
          <a:lstStyle/>
          <a:p>
            <a:pPr marL="0" indent="0">
              <a:buNone/>
            </a:pPr>
            <a:endParaRPr lang="fi-FI" dirty="0"/>
          </a:p>
        </p:txBody>
      </p:sp>
      <p:sp>
        <p:nvSpPr>
          <p:cNvPr id="7" name="Otsikko 6">
            <a:extLst>
              <a:ext uri="{FF2B5EF4-FFF2-40B4-BE49-F238E27FC236}">
                <a16:creationId xmlns:a16="http://schemas.microsoft.com/office/drawing/2014/main" id="{F0C73F88-79F1-8695-AA5E-D291338C57F4}"/>
              </a:ext>
            </a:extLst>
          </p:cNvPr>
          <p:cNvSpPr>
            <a:spLocks noGrp="1"/>
          </p:cNvSpPr>
          <p:nvPr>
            <p:ph type="title"/>
          </p:nvPr>
        </p:nvSpPr>
        <p:spPr>
          <a:xfrm>
            <a:off x="313765" y="365126"/>
            <a:ext cx="4997823" cy="837734"/>
          </a:xfrm>
        </p:spPr>
        <p:txBody>
          <a:bodyPr/>
          <a:lstStyle/>
          <a:p>
            <a:r>
              <a:rPr lang="fi-FI" dirty="0"/>
              <a:t>Tavoite ja välivaihe</a:t>
            </a:r>
          </a:p>
        </p:txBody>
      </p:sp>
      <p:pic>
        <p:nvPicPr>
          <p:cNvPr id="11" name="Kuva 10" descr="Kuva, joka sisältää kohteen piha-, Koirarotu, koira, lemmikki&#10;&#10;Kuvaus luotu automaattisesti">
            <a:extLst>
              <a:ext uri="{FF2B5EF4-FFF2-40B4-BE49-F238E27FC236}">
                <a16:creationId xmlns:a16="http://schemas.microsoft.com/office/drawing/2014/main" id="{96D4B814-F628-E74B-7C1E-E3E6C6D13D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303" y="1274579"/>
            <a:ext cx="4194913" cy="5522259"/>
          </a:xfrm>
          <a:prstGeom prst="rect">
            <a:avLst/>
          </a:prstGeom>
        </p:spPr>
      </p:pic>
    </p:spTree>
    <p:extLst>
      <p:ext uri="{BB962C8B-B14F-4D97-AF65-F5344CB8AC3E}">
        <p14:creationId xmlns:p14="http://schemas.microsoft.com/office/powerpoint/2010/main" val="604956148"/>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lide Background"/>
          <p:cNvSpPr/>
          <p:nvPr/>
        </p:nvSpPr>
        <p:spPr>
          <a:xfrm>
            <a:off x="-2" y="0"/>
            <a:ext cx="12192001"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38" name="Rectangle 13"/>
          <p:cNvSpPr/>
          <p:nvPr/>
        </p:nvSpPr>
        <p:spPr>
          <a:xfrm>
            <a:off x="1" y="-1"/>
            <a:ext cx="8522446" cy="2286001"/>
          </a:xfrm>
          <a:prstGeom prst="rect">
            <a:avLst/>
          </a:prstGeom>
          <a:solidFill>
            <a:srgbClr val="FFFFFF"/>
          </a:solidFill>
          <a:ln w="12700">
            <a:miter lim="400000"/>
          </a:ln>
          <a:effectLst>
            <a:outerShdw blurRad="596900" dist="304800" dir="7140000" rotWithShape="0">
              <a:srgbClr val="000000">
                <a:alpha val="15000"/>
              </a:srgbClr>
            </a:outerShdw>
          </a:effectLst>
        </p:spPr>
        <p:txBody>
          <a:bodyPr lIns="45719" rIns="45719" anchor="ctr"/>
          <a:lstStyle/>
          <a:p>
            <a:pPr algn="ctr">
              <a:defRPr>
                <a:solidFill>
                  <a:srgbClr val="FFFFFF"/>
                </a:solidFill>
              </a:defRPr>
            </a:pPr>
            <a:endParaRPr/>
          </a:p>
        </p:txBody>
      </p:sp>
      <p:sp>
        <p:nvSpPr>
          <p:cNvPr id="141" name="Rectangle 5"/>
          <p:cNvSpPr/>
          <p:nvPr/>
        </p:nvSpPr>
        <p:spPr>
          <a:xfrm>
            <a:off x="0" y="746550"/>
            <a:ext cx="704554" cy="492369"/>
          </a:xfrm>
          <a:prstGeom prst="rect">
            <a:avLst/>
          </a:prstGeom>
          <a:solidFill>
            <a:srgbClr val="309AB1">
              <a:alpha val="76000"/>
            </a:srgbClr>
          </a:solidFill>
          <a:ln w="12700">
            <a:miter lim="400000"/>
          </a:ln>
        </p:spPr>
        <p:txBody>
          <a:bodyPr lIns="45719" rIns="45719" anchor="ctr"/>
          <a:lstStyle/>
          <a:p>
            <a:pPr algn="ctr">
              <a:defRPr>
                <a:solidFill>
                  <a:srgbClr val="FFFFFF"/>
                </a:solidFill>
              </a:defRPr>
            </a:pPr>
            <a:endParaRPr/>
          </a:p>
        </p:txBody>
      </p:sp>
      <p:sp>
        <p:nvSpPr>
          <p:cNvPr id="5" name="Tekstin paikkamerkki 4">
            <a:extLst>
              <a:ext uri="{FF2B5EF4-FFF2-40B4-BE49-F238E27FC236}">
                <a16:creationId xmlns:a16="http://schemas.microsoft.com/office/drawing/2014/main" id="{046C174B-98F2-3D6A-E02D-CA8AF73673A2}"/>
              </a:ext>
            </a:extLst>
          </p:cNvPr>
          <p:cNvSpPr>
            <a:spLocks noGrp="1"/>
          </p:cNvSpPr>
          <p:nvPr>
            <p:ph type="body" idx="1"/>
          </p:nvPr>
        </p:nvSpPr>
        <p:spPr/>
        <p:txBody>
          <a:bodyPr/>
          <a:lstStyle/>
          <a:p>
            <a:endParaRPr lang="fi-FI" dirty="0"/>
          </a:p>
        </p:txBody>
      </p:sp>
      <p:sp>
        <p:nvSpPr>
          <p:cNvPr id="7" name="Otsikko 6">
            <a:extLst>
              <a:ext uri="{FF2B5EF4-FFF2-40B4-BE49-F238E27FC236}">
                <a16:creationId xmlns:a16="http://schemas.microsoft.com/office/drawing/2014/main" id="{F0C73F88-79F1-8695-AA5E-D291338C57F4}"/>
              </a:ext>
            </a:extLst>
          </p:cNvPr>
          <p:cNvSpPr>
            <a:spLocks noGrp="1"/>
          </p:cNvSpPr>
          <p:nvPr>
            <p:ph type="title"/>
          </p:nvPr>
        </p:nvSpPr>
        <p:spPr/>
        <p:txBody>
          <a:bodyPr/>
          <a:lstStyle/>
          <a:p>
            <a:endParaRPr lang="fi-FI" dirty="0"/>
          </a:p>
        </p:txBody>
      </p:sp>
      <p:pic>
        <p:nvPicPr>
          <p:cNvPr id="9" name="Kuva 8" descr="Kuva, joka sisältää kohteen koira, Koirarotu, nisäkäs, piha-&#10;&#10;Kuvaus luotu automaattisesti">
            <a:extLst>
              <a:ext uri="{FF2B5EF4-FFF2-40B4-BE49-F238E27FC236}">
                <a16:creationId xmlns:a16="http://schemas.microsoft.com/office/drawing/2014/main" id="{D4D83BF0-0878-1934-5B27-561ABB5AFE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4741" y="3035"/>
            <a:ext cx="6179835" cy="6858000"/>
          </a:xfrm>
          <a:prstGeom prst="rect">
            <a:avLst/>
          </a:prstGeom>
        </p:spPr>
      </p:pic>
      <p:pic>
        <p:nvPicPr>
          <p:cNvPr id="4" name="Kuva 3" descr="Kuva, joka sisältää kohteen teksti, koira, Koirarotu, nisäkäs&#10;&#10;Kuvaus luotu automaattisesti">
            <a:extLst>
              <a:ext uri="{FF2B5EF4-FFF2-40B4-BE49-F238E27FC236}">
                <a16:creationId xmlns:a16="http://schemas.microsoft.com/office/drawing/2014/main" id="{16F6CCEA-68D0-26FF-4F97-04E47B53A9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342"/>
            <a:ext cx="5076036" cy="6858000"/>
          </a:xfrm>
          <a:prstGeom prst="rect">
            <a:avLst/>
          </a:prstGeom>
        </p:spPr>
      </p:pic>
    </p:spTree>
    <p:extLst>
      <p:ext uri="{BB962C8B-B14F-4D97-AF65-F5344CB8AC3E}">
        <p14:creationId xmlns:p14="http://schemas.microsoft.com/office/powerpoint/2010/main" val="3882211299"/>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lide Background"/>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54" name="Title 1"/>
          <p:cNvSpPr txBox="1">
            <a:spLocks noGrp="1"/>
          </p:cNvSpPr>
          <p:nvPr>
            <p:ph type="title"/>
          </p:nvPr>
        </p:nvSpPr>
        <p:spPr>
          <a:xfrm>
            <a:off x="733178" y="413658"/>
            <a:ext cx="5334198" cy="1258260"/>
          </a:xfrm>
          <a:prstGeom prst="rect">
            <a:avLst/>
          </a:prstGeom>
        </p:spPr>
        <p:txBody>
          <a:bodyPr>
            <a:normAutofit/>
          </a:bodyPr>
          <a:lstStyle/>
          <a:p>
            <a:r>
              <a:rPr lang="fi-FI" sz="4400" b="1" i="0" dirty="0">
                <a:effectLst/>
                <a:highlight>
                  <a:srgbClr val="FFFFFF"/>
                </a:highlight>
                <a:latin typeface="Arial" panose="020B0604020202020204" pitchFamily="34" charset="0"/>
              </a:rPr>
              <a:t>7. </a:t>
            </a:r>
            <a:r>
              <a:rPr lang="fi-FI" b="1" dirty="0">
                <a:highlight>
                  <a:srgbClr val="FFFFFF"/>
                </a:highlight>
                <a:latin typeface="Arial" panose="020B0604020202020204" pitchFamily="34" charset="0"/>
              </a:rPr>
              <a:t>Visualisointi</a:t>
            </a:r>
            <a:endParaRPr dirty="0"/>
          </a:p>
        </p:txBody>
      </p:sp>
      <p:sp>
        <p:nvSpPr>
          <p:cNvPr id="155" name="Content Placeholder 2"/>
          <p:cNvSpPr txBox="1">
            <a:spLocks noGrp="1"/>
          </p:cNvSpPr>
          <p:nvPr>
            <p:ph type="body" sz="half" idx="1"/>
          </p:nvPr>
        </p:nvSpPr>
        <p:spPr>
          <a:xfrm>
            <a:off x="849144" y="2205318"/>
            <a:ext cx="10276056" cy="4239024"/>
          </a:xfrm>
          <a:prstGeom prst="rect">
            <a:avLst/>
          </a:prstGeom>
        </p:spPr>
        <p:txBody>
          <a:bodyPr anchor="ctr">
            <a:normAutofit lnSpcReduction="10000"/>
          </a:bodyPr>
          <a:lstStyle/>
          <a:p>
            <a:r>
              <a:rPr lang="fi-FI" sz="5200" i="0" dirty="0">
                <a:effectLst/>
                <a:highlight>
                  <a:srgbClr val="FFFFFF"/>
                </a:highlight>
                <a:latin typeface="Arial" panose="020B0604020202020204" pitchFamily="34" charset="0"/>
              </a:rPr>
              <a:t>Esim. app.napkin.ai</a:t>
            </a:r>
          </a:p>
          <a:p>
            <a:r>
              <a:rPr lang="fi-FI" sz="5200" dirty="0">
                <a:highlight>
                  <a:srgbClr val="FFFFFF"/>
                </a:highlight>
                <a:latin typeface="Arial" panose="020B0604020202020204" pitchFamily="34" charset="0"/>
              </a:rPr>
              <a:t>Tuot tekstin, ohjelma tekee erilaisia visualisointivaihtoehtoja.</a:t>
            </a:r>
            <a:endParaRPr lang="fi-FI" sz="5200" i="0" dirty="0">
              <a:effectLst/>
              <a:highlight>
                <a:srgbClr val="FFFFFF"/>
              </a:highlight>
              <a:latin typeface="Arial" panose="020B0604020202020204" pitchFamily="34" charset="0"/>
            </a:endParaRPr>
          </a:p>
          <a:p>
            <a:pPr marL="0" indent="0" algn="l">
              <a:buNone/>
            </a:pPr>
            <a:endParaRPr lang="fi-FI" sz="7200" b="1" dirty="0">
              <a:highlight>
                <a:srgbClr val="FFFFFF"/>
              </a:highlight>
              <a:latin typeface="Arial" panose="020B0604020202020204" pitchFamily="34" charset="0"/>
            </a:endParaRPr>
          </a:p>
          <a:p>
            <a:pPr marL="0" indent="0">
              <a:buNone/>
              <a:defRPr sz="4000"/>
            </a:pPr>
            <a:br>
              <a:rPr dirty="0"/>
            </a:br>
            <a:endParaRPr sz="2000" dirty="0"/>
          </a:p>
        </p:txBody>
      </p:sp>
      <p:sp>
        <p:nvSpPr>
          <p:cNvPr id="156" name="Rectangle 5"/>
          <p:cNvSpPr/>
          <p:nvPr/>
        </p:nvSpPr>
        <p:spPr>
          <a:xfrm>
            <a:off x="0" y="746550"/>
            <a:ext cx="704554" cy="492369"/>
          </a:xfrm>
          <a:prstGeom prst="rect">
            <a:avLst/>
          </a:prstGeom>
          <a:solidFill>
            <a:srgbClr val="309AB1">
              <a:alpha val="76000"/>
            </a:srgbClr>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3530226190"/>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lide Background"/>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54" name="Title 1"/>
          <p:cNvSpPr txBox="1">
            <a:spLocks noGrp="1"/>
          </p:cNvSpPr>
          <p:nvPr>
            <p:ph type="title"/>
          </p:nvPr>
        </p:nvSpPr>
        <p:spPr>
          <a:xfrm>
            <a:off x="733178" y="413658"/>
            <a:ext cx="5334198" cy="1258260"/>
          </a:xfrm>
          <a:prstGeom prst="rect">
            <a:avLst/>
          </a:prstGeom>
        </p:spPr>
        <p:txBody>
          <a:bodyPr>
            <a:normAutofit/>
          </a:bodyPr>
          <a:lstStyle/>
          <a:p>
            <a:r>
              <a:rPr lang="fi-FI" sz="4400" b="1" i="0" dirty="0" err="1">
                <a:effectLst/>
                <a:highlight>
                  <a:srgbClr val="FFFFFF"/>
                </a:highlight>
                <a:latin typeface="Arial" panose="020B0604020202020204" pitchFamily="34" charset="0"/>
              </a:rPr>
              <a:t>Napkin</a:t>
            </a:r>
            <a:endParaRPr dirty="0"/>
          </a:p>
        </p:txBody>
      </p:sp>
      <p:sp>
        <p:nvSpPr>
          <p:cNvPr id="155" name="Content Placeholder 2"/>
          <p:cNvSpPr txBox="1">
            <a:spLocks noGrp="1"/>
          </p:cNvSpPr>
          <p:nvPr>
            <p:ph type="body" sz="half" idx="1"/>
          </p:nvPr>
        </p:nvSpPr>
        <p:spPr>
          <a:xfrm>
            <a:off x="849144" y="2205318"/>
            <a:ext cx="10276056" cy="4239024"/>
          </a:xfrm>
          <a:prstGeom prst="rect">
            <a:avLst/>
          </a:prstGeom>
        </p:spPr>
        <p:txBody>
          <a:bodyPr anchor="ctr">
            <a:normAutofit/>
          </a:bodyPr>
          <a:lstStyle/>
          <a:p>
            <a:pPr marL="0" indent="0" algn="l">
              <a:buNone/>
            </a:pPr>
            <a:endParaRPr lang="fi-FI" sz="7200" b="1" dirty="0">
              <a:highlight>
                <a:srgbClr val="FFFFFF"/>
              </a:highlight>
              <a:latin typeface="Arial" panose="020B0604020202020204" pitchFamily="34" charset="0"/>
            </a:endParaRPr>
          </a:p>
          <a:p>
            <a:pPr marL="0" indent="0">
              <a:buNone/>
              <a:defRPr sz="4000"/>
            </a:pPr>
            <a:br>
              <a:rPr dirty="0"/>
            </a:br>
            <a:endParaRPr sz="2000" dirty="0"/>
          </a:p>
        </p:txBody>
      </p:sp>
      <p:sp>
        <p:nvSpPr>
          <p:cNvPr id="156" name="Rectangle 5"/>
          <p:cNvSpPr/>
          <p:nvPr/>
        </p:nvSpPr>
        <p:spPr>
          <a:xfrm>
            <a:off x="0" y="746550"/>
            <a:ext cx="704554" cy="492369"/>
          </a:xfrm>
          <a:prstGeom prst="rect">
            <a:avLst/>
          </a:prstGeom>
          <a:solidFill>
            <a:srgbClr val="309AB1">
              <a:alpha val="76000"/>
            </a:srgbClr>
          </a:solidFill>
          <a:ln w="12700">
            <a:miter lim="400000"/>
          </a:ln>
        </p:spPr>
        <p:txBody>
          <a:bodyPr lIns="45719" rIns="45719" anchor="ctr"/>
          <a:lstStyle/>
          <a:p>
            <a:pPr algn="ctr">
              <a:defRPr>
                <a:solidFill>
                  <a:srgbClr val="FFFFFF"/>
                </a:solidFill>
              </a:defRPr>
            </a:pPr>
            <a:endParaRPr/>
          </a:p>
        </p:txBody>
      </p:sp>
      <p:pic>
        <p:nvPicPr>
          <p:cNvPr id="3" name="Kuva 2" descr="Kuva, joka sisältää kohteen teksti, kuvakaappaus, Fontti, numero">
            <a:extLst>
              <a:ext uri="{FF2B5EF4-FFF2-40B4-BE49-F238E27FC236}">
                <a16:creationId xmlns:a16="http://schemas.microsoft.com/office/drawing/2014/main" id="{CDF98EF2-2580-C6C6-EBC8-70B6671D5B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8894" y="266769"/>
            <a:ext cx="7022858" cy="6308092"/>
          </a:xfrm>
          <a:prstGeom prst="rect">
            <a:avLst/>
          </a:prstGeom>
        </p:spPr>
      </p:pic>
    </p:spTree>
    <p:extLst>
      <p:ext uri="{BB962C8B-B14F-4D97-AF65-F5344CB8AC3E}">
        <p14:creationId xmlns:p14="http://schemas.microsoft.com/office/powerpoint/2010/main" val="212834238"/>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lide Background"/>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54" name="Title 1"/>
          <p:cNvSpPr txBox="1">
            <a:spLocks noGrp="1"/>
          </p:cNvSpPr>
          <p:nvPr>
            <p:ph type="title"/>
          </p:nvPr>
        </p:nvSpPr>
        <p:spPr>
          <a:xfrm>
            <a:off x="733178" y="413658"/>
            <a:ext cx="5334198" cy="1258260"/>
          </a:xfrm>
          <a:prstGeom prst="rect">
            <a:avLst/>
          </a:prstGeom>
        </p:spPr>
        <p:txBody>
          <a:bodyPr>
            <a:normAutofit fontScale="90000"/>
          </a:bodyPr>
          <a:lstStyle/>
          <a:p>
            <a:r>
              <a:rPr lang="fi-FI" sz="4400" b="1" i="0" dirty="0">
                <a:effectLst/>
                <a:highlight>
                  <a:srgbClr val="FFFFFF"/>
                </a:highlight>
                <a:latin typeface="Arial" panose="020B0604020202020204" pitchFamily="34" charset="0"/>
              </a:rPr>
              <a:t>8. Videon teko-ohjelmia</a:t>
            </a:r>
            <a:endParaRPr dirty="0"/>
          </a:p>
        </p:txBody>
      </p:sp>
      <p:sp>
        <p:nvSpPr>
          <p:cNvPr id="155" name="Content Placeholder 2"/>
          <p:cNvSpPr txBox="1">
            <a:spLocks noGrp="1"/>
          </p:cNvSpPr>
          <p:nvPr>
            <p:ph type="body" sz="half" idx="1"/>
          </p:nvPr>
        </p:nvSpPr>
        <p:spPr>
          <a:xfrm>
            <a:off x="849144" y="2205318"/>
            <a:ext cx="10276056" cy="4239024"/>
          </a:xfrm>
          <a:prstGeom prst="rect">
            <a:avLst/>
          </a:prstGeom>
        </p:spPr>
        <p:txBody>
          <a:bodyPr anchor="ctr">
            <a:normAutofit/>
          </a:bodyPr>
          <a:lstStyle/>
          <a:p>
            <a:r>
              <a:rPr lang="fi-FI" sz="5200" i="0" dirty="0">
                <a:effectLst/>
                <a:highlight>
                  <a:srgbClr val="FFFFFF"/>
                </a:highlight>
                <a:latin typeface="Arial" panose="020B0604020202020204" pitchFamily="34" charset="0"/>
              </a:rPr>
              <a:t>ks. Esa Riutta webopettaja somessa. </a:t>
            </a:r>
          </a:p>
          <a:p>
            <a:pPr marL="0" indent="0" algn="l">
              <a:buNone/>
            </a:pPr>
            <a:endParaRPr lang="fi-FI" sz="7200" b="1" dirty="0">
              <a:highlight>
                <a:srgbClr val="FFFFFF"/>
              </a:highlight>
              <a:latin typeface="Arial" panose="020B0604020202020204" pitchFamily="34" charset="0"/>
            </a:endParaRPr>
          </a:p>
          <a:p>
            <a:pPr marL="0" indent="0">
              <a:buNone/>
              <a:defRPr sz="4000"/>
            </a:pPr>
            <a:br>
              <a:rPr dirty="0"/>
            </a:br>
            <a:endParaRPr sz="2000" dirty="0"/>
          </a:p>
        </p:txBody>
      </p:sp>
      <p:sp>
        <p:nvSpPr>
          <p:cNvPr id="156" name="Rectangle 5"/>
          <p:cNvSpPr/>
          <p:nvPr/>
        </p:nvSpPr>
        <p:spPr>
          <a:xfrm>
            <a:off x="0" y="746550"/>
            <a:ext cx="704554" cy="492369"/>
          </a:xfrm>
          <a:prstGeom prst="rect">
            <a:avLst/>
          </a:prstGeom>
          <a:solidFill>
            <a:srgbClr val="309AB1">
              <a:alpha val="76000"/>
            </a:srgbClr>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4084358306"/>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lide Background"/>
          <p:cNvSpPr/>
          <p:nvPr/>
        </p:nvSpPr>
        <p:spPr>
          <a:xfrm>
            <a:off x="443753" y="-31377"/>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54" name="Title 1"/>
          <p:cNvSpPr txBox="1">
            <a:spLocks noGrp="1"/>
          </p:cNvSpPr>
          <p:nvPr>
            <p:ph type="title"/>
          </p:nvPr>
        </p:nvSpPr>
        <p:spPr>
          <a:xfrm>
            <a:off x="733178" y="413658"/>
            <a:ext cx="9668122" cy="825261"/>
          </a:xfrm>
          <a:prstGeom prst="rect">
            <a:avLst/>
          </a:prstGeom>
        </p:spPr>
        <p:txBody>
          <a:bodyPr>
            <a:normAutofit/>
          </a:bodyPr>
          <a:lstStyle/>
          <a:p>
            <a:r>
              <a:rPr lang="fi-FI" dirty="0"/>
              <a:t>9. Ammattilaisten ohjelmia</a:t>
            </a:r>
            <a:endParaRPr dirty="0"/>
          </a:p>
        </p:txBody>
      </p:sp>
      <p:sp>
        <p:nvSpPr>
          <p:cNvPr id="155" name="Content Placeholder 2"/>
          <p:cNvSpPr txBox="1">
            <a:spLocks noGrp="1"/>
          </p:cNvSpPr>
          <p:nvPr>
            <p:ph type="body" sz="half" idx="1"/>
          </p:nvPr>
        </p:nvSpPr>
        <p:spPr>
          <a:xfrm>
            <a:off x="849144" y="3758685"/>
            <a:ext cx="10276056" cy="731265"/>
          </a:xfrm>
          <a:prstGeom prst="rect">
            <a:avLst/>
          </a:prstGeom>
        </p:spPr>
        <p:txBody>
          <a:bodyPr anchor="ctr">
            <a:normAutofit fontScale="25000" lnSpcReduction="20000"/>
          </a:bodyPr>
          <a:lstStyle/>
          <a:p>
            <a:pPr marL="0" indent="0" algn="l">
              <a:buNone/>
            </a:pPr>
            <a:endParaRPr lang="fi-FI" sz="16000" b="0" i="0" dirty="0">
              <a:effectLst/>
              <a:highlight>
                <a:srgbClr val="FFFFFF"/>
              </a:highlight>
              <a:latin typeface="Arial" panose="020B0604020202020204" pitchFamily="34" charset="0"/>
            </a:endParaRPr>
          </a:p>
          <a:p>
            <a:pPr marL="742950" lvl="1" indent="-285750" algn="l">
              <a:buFont typeface="+mj-lt"/>
              <a:buAutoNum type="arabicPeriod"/>
            </a:pPr>
            <a:r>
              <a:rPr lang="fi-FI" sz="16000" b="0" i="0" dirty="0">
                <a:effectLst/>
                <a:highlight>
                  <a:srgbClr val="FFFFFF"/>
                </a:highlight>
                <a:latin typeface="Arial" panose="020B0604020202020204" pitchFamily="34" charset="0"/>
              </a:rPr>
              <a:t>Koodausta auttavia ohjelmia </a:t>
            </a:r>
          </a:p>
          <a:p>
            <a:pPr marL="742950" lvl="1" indent="-285750" algn="l">
              <a:buFont typeface="+mj-lt"/>
              <a:buAutoNum type="arabicPeriod"/>
            </a:pPr>
            <a:r>
              <a:rPr lang="fi-FI" sz="16000" b="0" i="0" dirty="0">
                <a:effectLst/>
                <a:highlight>
                  <a:srgbClr val="FFFFFF"/>
                </a:highlight>
                <a:latin typeface="Arial" panose="020B0604020202020204" pitchFamily="34" charset="0"/>
              </a:rPr>
              <a:t>Markkinointia auttavia ohjelmia </a:t>
            </a:r>
          </a:p>
          <a:p>
            <a:pPr marL="742950" lvl="1" indent="-285750" algn="l">
              <a:buFont typeface="+mj-lt"/>
              <a:buAutoNum type="arabicPeriod"/>
            </a:pPr>
            <a:r>
              <a:rPr lang="fi-FI" sz="16000" b="0" i="0" dirty="0">
                <a:effectLst/>
                <a:highlight>
                  <a:srgbClr val="FFFFFF"/>
                </a:highlight>
                <a:latin typeface="Arial" panose="020B0604020202020204" pitchFamily="34" charset="0"/>
              </a:rPr>
              <a:t>Pelintekoa avustavia ohjelmia </a:t>
            </a:r>
          </a:p>
          <a:p>
            <a:pPr marL="742950" lvl="1" indent="-285750" algn="l">
              <a:buFont typeface="+mj-lt"/>
              <a:buAutoNum type="arabicPeriod"/>
            </a:pPr>
            <a:r>
              <a:rPr lang="fi-FI" sz="16000" b="0" i="0" dirty="0">
                <a:effectLst/>
                <a:highlight>
                  <a:srgbClr val="FFFFFF"/>
                </a:highlight>
                <a:latin typeface="Arial" panose="020B0604020202020204" pitchFamily="34" charset="0"/>
              </a:rPr>
              <a:t>Ennusteita tekeviä ohjelmia (mm. pörssikurssit) </a:t>
            </a:r>
          </a:p>
          <a:p>
            <a:pPr marL="742950" lvl="1" indent="-285750" algn="l">
              <a:buFont typeface="+mj-lt"/>
              <a:buAutoNum type="arabicPeriod"/>
            </a:pPr>
            <a:r>
              <a:rPr lang="fi-FI" sz="16000" b="0" i="0" dirty="0">
                <a:effectLst/>
                <a:highlight>
                  <a:srgbClr val="FFFFFF"/>
                </a:highlight>
                <a:latin typeface="Arial" panose="020B0604020202020204" pitchFamily="34" charset="0"/>
              </a:rPr>
              <a:t>Terveydenhuoltoa avustavat ohjelmat</a:t>
            </a:r>
          </a:p>
          <a:p>
            <a:pPr marL="0" indent="0">
              <a:buNone/>
              <a:defRPr sz="4000"/>
            </a:pPr>
            <a:br>
              <a:rPr dirty="0"/>
            </a:br>
            <a:endParaRPr sz="2000" dirty="0"/>
          </a:p>
        </p:txBody>
      </p:sp>
      <p:sp>
        <p:nvSpPr>
          <p:cNvPr id="156" name="Rectangle 5"/>
          <p:cNvSpPr/>
          <p:nvPr/>
        </p:nvSpPr>
        <p:spPr>
          <a:xfrm>
            <a:off x="0" y="746550"/>
            <a:ext cx="704554" cy="492369"/>
          </a:xfrm>
          <a:prstGeom prst="rect">
            <a:avLst/>
          </a:prstGeom>
          <a:solidFill>
            <a:srgbClr val="309AB1">
              <a:alpha val="76000"/>
            </a:srgbClr>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368872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6569" name="Rectangle 236568">
            <a:extLst>
              <a:ext uri="{FF2B5EF4-FFF2-40B4-BE49-F238E27FC236}">
                <a16:creationId xmlns:a16="http://schemas.microsoft.com/office/drawing/2014/main" id="{3301E07F-4F79-4B58-8698-EF24DC1EC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6571" name="Arc 236570">
            <a:extLst>
              <a:ext uri="{FF2B5EF4-FFF2-40B4-BE49-F238E27FC236}">
                <a16:creationId xmlns:a16="http://schemas.microsoft.com/office/drawing/2014/main" id="{E58B2195-5055-402F-A3E7-53FF0E498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91583" y="775849"/>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36573" name="Oval 236572">
            <a:extLst>
              <a:ext uri="{FF2B5EF4-FFF2-40B4-BE49-F238E27FC236}">
                <a16:creationId xmlns:a16="http://schemas.microsoft.com/office/drawing/2014/main" id="{9EE6F773-742A-491A-9A00-A2A150DF50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9419" y="366810"/>
            <a:ext cx="6124381" cy="61243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546" name="Rectangle 2"/>
          <p:cNvSpPr>
            <a:spLocks noGrp="1" noChangeArrowheads="1"/>
          </p:cNvSpPr>
          <p:nvPr>
            <p:ph type="title"/>
          </p:nvPr>
        </p:nvSpPr>
        <p:spPr>
          <a:xfrm>
            <a:off x="838200" y="647593"/>
            <a:ext cx="4467792" cy="3060541"/>
          </a:xfrm>
        </p:spPr>
        <p:txBody>
          <a:bodyPr vert="horz" lIns="91440" tIns="45720" rIns="91440" bIns="45720" rtlCol="0" anchor="b">
            <a:normAutofit/>
          </a:bodyPr>
          <a:lstStyle/>
          <a:p>
            <a:pPr algn="ctr">
              <a:spcBef>
                <a:spcPct val="0"/>
              </a:spcBef>
            </a:pPr>
            <a:r>
              <a:rPr lang="en-US" altLang="fi-FI" sz="6000" kern="1200">
                <a:solidFill>
                  <a:srgbClr val="FFFFFF"/>
                </a:solidFill>
                <a:latin typeface="+mj-lt"/>
                <a:ea typeface="+mj-ea"/>
                <a:cs typeface="+mj-cs"/>
              </a:rPr>
              <a:t>9. Some ja suosittelu- järjestelmät</a:t>
            </a:r>
          </a:p>
        </p:txBody>
      </p:sp>
      <p:pic>
        <p:nvPicPr>
          <p:cNvPr id="236551" name="Content Placeholder 236550" descr="Tutkija">
            <a:extLst>
              <a:ext uri="{FF2B5EF4-FFF2-40B4-BE49-F238E27FC236}">
                <a16:creationId xmlns:a16="http://schemas.microsoft.com/office/drawing/2014/main" id="{EB7C2C09-4A06-C06C-01B1-711C1CC80D00}"/>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23623" y="1374798"/>
            <a:ext cx="4108404" cy="4108404"/>
          </a:xfrm>
          <a:custGeom>
            <a:avLst/>
            <a:gdLst/>
            <a:ahLst/>
            <a:cxnLst/>
            <a:rect l="l" t="t" r="r" b="b"/>
            <a:pathLst>
              <a:path w="4273177" h="4470400">
                <a:moveTo>
                  <a:pt x="75080" y="0"/>
                </a:moveTo>
                <a:lnTo>
                  <a:pt x="4198097" y="0"/>
                </a:lnTo>
                <a:cubicBezTo>
                  <a:pt x="4239563" y="0"/>
                  <a:pt x="4273177" y="33614"/>
                  <a:pt x="4273177" y="75080"/>
                </a:cubicBezTo>
                <a:lnTo>
                  <a:pt x="4273177" y="4395320"/>
                </a:lnTo>
                <a:cubicBezTo>
                  <a:pt x="4273177" y="4436786"/>
                  <a:pt x="4239563" y="4470400"/>
                  <a:pt x="4198097" y="4470400"/>
                </a:cubicBezTo>
                <a:lnTo>
                  <a:pt x="75080" y="4470400"/>
                </a:lnTo>
                <a:cubicBezTo>
                  <a:pt x="33614" y="4470400"/>
                  <a:pt x="0" y="4436786"/>
                  <a:pt x="0" y="4395320"/>
                </a:cubicBezTo>
                <a:lnTo>
                  <a:pt x="0" y="75080"/>
                </a:lnTo>
                <a:cubicBezTo>
                  <a:pt x="0" y="33614"/>
                  <a:pt x="33614" y="0"/>
                  <a:pt x="75080" y="0"/>
                </a:cubicBezTo>
                <a:close/>
              </a:path>
            </a:pathLst>
          </a:custGeom>
        </p:spPr>
      </p:pic>
    </p:spTree>
    <p:extLst>
      <p:ext uri="{BB962C8B-B14F-4D97-AF65-F5344CB8AC3E}">
        <p14:creationId xmlns:p14="http://schemas.microsoft.com/office/powerpoint/2010/main" val="29993923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266F64C6-E919-5BF1-3D96-B8B9544B58DD}"/>
              </a:ext>
            </a:extLst>
          </p:cNvPr>
          <p:cNvSpPr>
            <a:spLocks noGrp="1"/>
          </p:cNvSpPr>
          <p:nvPr>
            <p:ph type="title"/>
          </p:nvPr>
        </p:nvSpPr>
        <p:spPr/>
        <p:txBody>
          <a:bodyPr/>
          <a:lstStyle/>
          <a:p>
            <a:r>
              <a:rPr lang="fi-FI" dirty="0"/>
              <a:t>Some on erilainen erilaisilla käyttäjillä</a:t>
            </a:r>
          </a:p>
        </p:txBody>
      </p:sp>
      <p:pic>
        <p:nvPicPr>
          <p:cNvPr id="8" name="Kuva 7" descr="Kuva, joka sisältää kohteen teksti, kuvakaappaus, Verkkomainonta, Verkkosivusto&#10;&#10;Kuvaus luotu automaattisesti">
            <a:extLst>
              <a:ext uri="{FF2B5EF4-FFF2-40B4-BE49-F238E27FC236}">
                <a16:creationId xmlns:a16="http://schemas.microsoft.com/office/drawing/2014/main" id="{7916BB74-4B19-467B-F9AB-9853E7D8C9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934" y="1690688"/>
            <a:ext cx="2553056" cy="4572638"/>
          </a:xfrm>
          <a:prstGeom prst="rect">
            <a:avLst/>
          </a:prstGeom>
        </p:spPr>
      </p:pic>
    </p:spTree>
    <p:extLst>
      <p:ext uri="{BB962C8B-B14F-4D97-AF65-F5344CB8AC3E}">
        <p14:creationId xmlns:p14="http://schemas.microsoft.com/office/powerpoint/2010/main" val="3419319484"/>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266F64C6-E919-5BF1-3D96-B8B9544B58DD}"/>
              </a:ext>
            </a:extLst>
          </p:cNvPr>
          <p:cNvSpPr>
            <a:spLocks noGrp="1"/>
          </p:cNvSpPr>
          <p:nvPr>
            <p:ph type="title"/>
          </p:nvPr>
        </p:nvSpPr>
        <p:spPr/>
        <p:txBody>
          <a:bodyPr/>
          <a:lstStyle/>
          <a:p>
            <a:r>
              <a:rPr lang="fi-FI" dirty="0" err="1"/>
              <a:t>TikTok</a:t>
            </a:r>
            <a:r>
              <a:rPr lang="fi-FI" dirty="0"/>
              <a:t>: Seurataan, Sinulle</a:t>
            </a:r>
          </a:p>
        </p:txBody>
      </p:sp>
      <p:pic>
        <p:nvPicPr>
          <p:cNvPr id="12" name="Kuva 11" descr="Kuva, joka sisältää kohteen teksti, kuvakaappaus, ohjelmisto, Verkkosivusto&#10;&#10;Kuvaus luotu automaattisesti">
            <a:extLst>
              <a:ext uri="{FF2B5EF4-FFF2-40B4-BE49-F238E27FC236}">
                <a16:creationId xmlns:a16="http://schemas.microsoft.com/office/drawing/2014/main" id="{A37A7CD8-E263-1A04-5AAA-CA6E56DA6B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557" y="1529537"/>
            <a:ext cx="5016492" cy="5131276"/>
          </a:xfrm>
          <a:prstGeom prst="rect">
            <a:avLst/>
          </a:prstGeom>
        </p:spPr>
      </p:pic>
      <p:pic>
        <p:nvPicPr>
          <p:cNvPr id="14" name="Kuva 13" descr="Kuva, joka sisältää kohteen kuvakaappaus, piha-&#10;&#10;Kuvaus luotu automaattisesti">
            <a:extLst>
              <a:ext uri="{FF2B5EF4-FFF2-40B4-BE49-F238E27FC236}">
                <a16:creationId xmlns:a16="http://schemas.microsoft.com/office/drawing/2014/main" id="{DD90FC2F-E4C0-2CD7-E82F-BD8023F106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5390" y="1529537"/>
            <a:ext cx="5917444" cy="5271247"/>
          </a:xfrm>
          <a:prstGeom prst="rect">
            <a:avLst/>
          </a:prstGeom>
        </p:spPr>
      </p:pic>
    </p:spTree>
    <p:extLst>
      <p:ext uri="{BB962C8B-B14F-4D97-AF65-F5344CB8AC3E}">
        <p14:creationId xmlns:p14="http://schemas.microsoft.com/office/powerpoint/2010/main" val="105970257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lide Background"/>
          <p:cNvSpPr/>
          <p:nvPr/>
        </p:nvSpPr>
        <p:spPr>
          <a:xfrm>
            <a:off x="300319" y="992734"/>
            <a:ext cx="11362764" cy="164422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54" name="Title 1"/>
          <p:cNvSpPr txBox="1">
            <a:spLocks noGrp="1"/>
          </p:cNvSpPr>
          <p:nvPr>
            <p:ph type="title"/>
          </p:nvPr>
        </p:nvSpPr>
        <p:spPr>
          <a:xfrm>
            <a:off x="1666874" y="510718"/>
            <a:ext cx="5238701" cy="1057944"/>
          </a:xfrm>
          <a:prstGeom prst="rect">
            <a:avLst/>
          </a:prstGeom>
        </p:spPr>
        <p:txBody>
          <a:bodyPr/>
          <a:lstStyle/>
          <a:p>
            <a:r>
              <a:rPr lang="fi-FI" dirty="0"/>
              <a:t>Mitä on tekoäly?</a:t>
            </a:r>
            <a:endParaRPr dirty="0"/>
          </a:p>
        </p:txBody>
      </p:sp>
      <p:sp>
        <p:nvSpPr>
          <p:cNvPr id="155" name="Content Placeholder 2"/>
          <p:cNvSpPr txBox="1">
            <a:spLocks noGrp="1"/>
          </p:cNvSpPr>
          <p:nvPr>
            <p:ph type="body" sz="half" idx="1"/>
          </p:nvPr>
        </p:nvSpPr>
        <p:spPr>
          <a:xfrm>
            <a:off x="1085849" y="2486026"/>
            <a:ext cx="9744273" cy="3028950"/>
          </a:xfrm>
          <a:prstGeom prst="rect">
            <a:avLst/>
          </a:prstGeom>
        </p:spPr>
        <p:txBody>
          <a:bodyPr anchor="ctr">
            <a:normAutofit fontScale="25000" lnSpcReduction="20000"/>
          </a:bodyPr>
          <a:lstStyle/>
          <a:p>
            <a:pPr marL="0" indent="0">
              <a:buNone/>
              <a:defRPr sz="4000"/>
            </a:pPr>
            <a:r>
              <a:rPr lang="fi-FI" sz="14400" dirty="0">
                <a:hlinkClick r:id="rId2"/>
              </a:rPr>
              <a:t>Opas</a:t>
            </a:r>
            <a:r>
              <a:rPr lang="fi-FI" sz="14400" dirty="0"/>
              <a:t>: tekoäly oppii, päättelee, sopeutuu ja reagoi muuttuviin olosuhteisiin. </a:t>
            </a:r>
          </a:p>
          <a:p>
            <a:pPr marL="0" indent="0">
              <a:buNone/>
              <a:defRPr sz="4000"/>
            </a:pPr>
            <a:endParaRPr lang="fi-FI" sz="14400" dirty="0"/>
          </a:p>
          <a:p>
            <a:pPr>
              <a:defRPr sz="4000"/>
            </a:pPr>
            <a:r>
              <a:rPr lang="fi-FI" sz="14400" dirty="0"/>
              <a:t>Ei ole hakukone, </a:t>
            </a:r>
          </a:p>
          <a:p>
            <a:pPr>
              <a:defRPr sz="4000"/>
            </a:pPr>
            <a:r>
              <a:rPr lang="fi-FI" sz="14400" dirty="0"/>
              <a:t>Ei ole </a:t>
            </a:r>
            <a:r>
              <a:rPr lang="fi-FI" sz="14400" dirty="0" err="1"/>
              <a:t>ChatGPT</a:t>
            </a:r>
            <a:r>
              <a:rPr lang="fi-FI" sz="14400" dirty="0"/>
              <a:t>, </a:t>
            </a:r>
          </a:p>
          <a:p>
            <a:pPr>
              <a:defRPr sz="4000"/>
            </a:pPr>
            <a:r>
              <a:rPr lang="fi-FI" sz="14400" dirty="0"/>
              <a:t>vaan sitä on ympärillämme moninaisissa muodoissa.</a:t>
            </a:r>
          </a:p>
          <a:p>
            <a:pPr algn="l">
              <a:buFont typeface="+mj-lt"/>
              <a:buAutoNum type="arabicPeriod"/>
            </a:pPr>
            <a:endParaRPr sz="2000" dirty="0"/>
          </a:p>
        </p:txBody>
      </p:sp>
      <p:sp>
        <p:nvSpPr>
          <p:cNvPr id="156" name="Rectangle 5"/>
          <p:cNvSpPr/>
          <p:nvPr/>
        </p:nvSpPr>
        <p:spPr>
          <a:xfrm>
            <a:off x="0" y="746550"/>
            <a:ext cx="704554" cy="492369"/>
          </a:xfrm>
          <a:prstGeom prst="rect">
            <a:avLst/>
          </a:prstGeom>
          <a:solidFill>
            <a:srgbClr val="309AB1">
              <a:alpha val="76000"/>
            </a:srgbClr>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1892940713"/>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Title 1"/>
          <p:cNvSpPr txBox="1">
            <a:spLocks noGrp="1"/>
          </p:cNvSpPr>
          <p:nvPr>
            <p:ph type="title"/>
          </p:nvPr>
        </p:nvSpPr>
        <p:spPr>
          <a:xfrm>
            <a:off x="838199" y="234785"/>
            <a:ext cx="10515601" cy="1325564"/>
          </a:xfrm>
          <a:prstGeom prst="rect">
            <a:avLst/>
          </a:prstGeom>
        </p:spPr>
        <p:txBody>
          <a:bodyPr>
            <a:normAutofit/>
          </a:bodyPr>
          <a:lstStyle/>
          <a:p>
            <a:r>
              <a:rPr lang="fi-FI" dirty="0"/>
              <a:t>Algoritmi </a:t>
            </a:r>
            <a:r>
              <a:rPr lang="fi-FI" sz="2700" b="0" i="0" dirty="0">
                <a:solidFill>
                  <a:srgbClr val="040C28"/>
                </a:solidFill>
                <a:effectLst/>
                <a:highlight>
                  <a:srgbClr val="D3E3FD"/>
                </a:highlight>
                <a:latin typeface="Google Sans"/>
              </a:rPr>
              <a:t>(sääntöjoukko, jonka mukaan sosiaalisen median palveluissa valikoidaan mitä sisältöä meille näytetään tai suositellaan)</a:t>
            </a:r>
            <a:endParaRPr dirty="0"/>
          </a:p>
        </p:txBody>
      </p:sp>
      <p:sp>
        <p:nvSpPr>
          <p:cNvPr id="160" name="Content Placeholder 2"/>
          <p:cNvSpPr txBox="1">
            <a:spLocks noGrp="1"/>
          </p:cNvSpPr>
          <p:nvPr>
            <p:ph type="body" sz="half" idx="1"/>
          </p:nvPr>
        </p:nvSpPr>
        <p:spPr>
          <a:xfrm>
            <a:off x="838200" y="1639147"/>
            <a:ext cx="9058275" cy="4904528"/>
          </a:xfrm>
          <a:prstGeom prst="rect">
            <a:avLst/>
          </a:prstGeom>
        </p:spPr>
        <p:txBody>
          <a:bodyPr>
            <a:normAutofit/>
          </a:bodyPr>
          <a:lstStyle/>
          <a:p>
            <a:pPr>
              <a:spcBef>
                <a:spcPts val="0"/>
              </a:spcBef>
            </a:pPr>
            <a:r>
              <a:rPr lang="fi-FI" dirty="0"/>
              <a:t>Algoritmi seuraa, miten käyttäjä reagoi sisältöön. </a:t>
            </a:r>
          </a:p>
          <a:p>
            <a:pPr>
              <a:spcBef>
                <a:spcPts val="0"/>
              </a:spcBef>
            </a:pPr>
            <a:r>
              <a:rPr lang="fi-FI" dirty="0"/>
              <a:t>Se rakentaa käyttäjäprofiilin, joka sisältää tietoja siitä, mitä käyttäjä on aikaisemmin katsonut ja millaisista sisällöistä hän on pitänyt.</a:t>
            </a:r>
          </a:p>
          <a:p>
            <a:pPr>
              <a:spcBef>
                <a:spcPts val="0"/>
              </a:spcBef>
            </a:pPr>
            <a:r>
              <a:rPr lang="fi-FI" dirty="0"/>
              <a:t>Jos ystävät tai seuraajat pitävät tietyistä videoista, algoritmi voi suositella niitä.</a:t>
            </a:r>
          </a:p>
          <a:p>
            <a:pPr>
              <a:spcBef>
                <a:spcPts val="0"/>
              </a:spcBef>
            </a:pPr>
            <a:r>
              <a:rPr lang="fi-FI" dirty="0"/>
              <a:t>Algoritmi voi ottaa huomioon käyttäjän sijainnin.</a:t>
            </a:r>
          </a:p>
          <a:p>
            <a:pPr>
              <a:spcBef>
                <a:spcPts val="0"/>
              </a:spcBef>
            </a:pPr>
            <a:r>
              <a:rPr lang="fi-FI" dirty="0"/>
              <a:t>Edes ”ystävän” postaus ei ehkä näy sinulle, jos algoritmi ei sitä suosi (esim. linkki ohjaa pois alustalta jne.)</a:t>
            </a:r>
            <a:br>
              <a:rPr dirty="0"/>
            </a:br>
            <a:endParaRPr dirty="0"/>
          </a:p>
        </p:txBody>
      </p:sp>
      <p:sp>
        <p:nvSpPr>
          <p:cNvPr id="161" name="Rectangle 8"/>
          <p:cNvSpPr/>
          <p:nvPr/>
        </p:nvSpPr>
        <p:spPr>
          <a:xfrm>
            <a:off x="0" y="746550"/>
            <a:ext cx="704554" cy="492369"/>
          </a:xfrm>
          <a:prstGeom prst="rect">
            <a:avLst/>
          </a:prstGeom>
          <a:solidFill>
            <a:srgbClr val="309AB1">
              <a:alpha val="76000"/>
            </a:srgbClr>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2682989855"/>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Title 1"/>
          <p:cNvSpPr txBox="1">
            <a:spLocks noGrp="1"/>
          </p:cNvSpPr>
          <p:nvPr>
            <p:ph type="title"/>
          </p:nvPr>
        </p:nvSpPr>
        <p:spPr>
          <a:xfrm>
            <a:off x="838199" y="234785"/>
            <a:ext cx="5948083" cy="1325564"/>
          </a:xfrm>
          <a:prstGeom prst="rect">
            <a:avLst/>
          </a:prstGeom>
        </p:spPr>
        <p:txBody>
          <a:bodyPr/>
          <a:lstStyle/>
          <a:p>
            <a:r>
              <a:rPr lang="fi-FI" dirty="0"/>
              <a:t>Seuraus algoritmien ohjaamasta maailmasta</a:t>
            </a:r>
            <a:endParaRPr dirty="0"/>
          </a:p>
        </p:txBody>
      </p:sp>
      <p:sp>
        <p:nvSpPr>
          <p:cNvPr id="160" name="Content Placeholder 2"/>
          <p:cNvSpPr txBox="1">
            <a:spLocks noGrp="1"/>
          </p:cNvSpPr>
          <p:nvPr>
            <p:ph type="body" sz="half" idx="1"/>
          </p:nvPr>
        </p:nvSpPr>
        <p:spPr>
          <a:xfrm>
            <a:off x="838200" y="1639147"/>
            <a:ext cx="7400925" cy="4904528"/>
          </a:xfrm>
          <a:prstGeom prst="rect">
            <a:avLst/>
          </a:prstGeom>
        </p:spPr>
        <p:txBody>
          <a:bodyPr>
            <a:normAutofit/>
          </a:bodyPr>
          <a:lstStyle/>
          <a:p>
            <a:pPr>
              <a:spcBef>
                <a:spcPts val="0"/>
              </a:spcBef>
            </a:pPr>
            <a:r>
              <a:rPr lang="fi-FI" dirty="0"/>
              <a:t>Jos tiedonsaanti perustuu algoritmeja käyttäviin kanaviin: </a:t>
            </a:r>
          </a:p>
          <a:p>
            <a:pPr lvl="1">
              <a:spcBef>
                <a:spcPts val="0"/>
              </a:spcBef>
            </a:pPr>
            <a:r>
              <a:rPr lang="fi-FI" dirty="0"/>
              <a:t>Käsitys maailmasta eriytyy/vinoutuu/radikalisoituu.</a:t>
            </a:r>
          </a:p>
          <a:p>
            <a:pPr lvl="1">
              <a:spcBef>
                <a:spcPts val="0"/>
              </a:spcBef>
            </a:pPr>
            <a:r>
              <a:rPr lang="fi-FI" dirty="0"/>
              <a:t>Kuvakaappaus </a:t>
            </a:r>
            <a:r>
              <a:rPr lang="fi-FI" dirty="0" err="1"/>
              <a:t>TikTokista</a:t>
            </a:r>
            <a:r>
              <a:rPr lang="fi-FI" dirty="0"/>
              <a:t> ennen </a:t>
            </a:r>
            <a:r>
              <a:rPr lang="fi-FI" dirty="0" err="1"/>
              <a:t>USAn</a:t>
            </a:r>
            <a:r>
              <a:rPr lang="fi-FI" dirty="0"/>
              <a:t> presidentin vaaleja. </a:t>
            </a:r>
            <a:endParaRPr dirty="0"/>
          </a:p>
        </p:txBody>
      </p:sp>
      <p:sp>
        <p:nvSpPr>
          <p:cNvPr id="161" name="Rectangle 8"/>
          <p:cNvSpPr/>
          <p:nvPr/>
        </p:nvSpPr>
        <p:spPr>
          <a:xfrm>
            <a:off x="0" y="746550"/>
            <a:ext cx="704554" cy="492369"/>
          </a:xfrm>
          <a:prstGeom prst="rect">
            <a:avLst/>
          </a:prstGeom>
          <a:solidFill>
            <a:srgbClr val="309AB1">
              <a:alpha val="76000"/>
            </a:srgbClr>
          </a:solidFill>
          <a:ln w="12700">
            <a:miter lim="400000"/>
          </a:ln>
        </p:spPr>
        <p:txBody>
          <a:bodyPr lIns="45719" rIns="45719" anchor="ctr"/>
          <a:lstStyle/>
          <a:p>
            <a:pPr algn="ctr">
              <a:defRPr>
                <a:solidFill>
                  <a:srgbClr val="FFFFFF"/>
                </a:solidFill>
              </a:defRPr>
            </a:pPr>
            <a:endParaRPr/>
          </a:p>
        </p:txBody>
      </p:sp>
      <p:pic>
        <p:nvPicPr>
          <p:cNvPr id="1026" name="Picture 2">
            <a:extLst>
              <a:ext uri="{FF2B5EF4-FFF2-40B4-BE49-F238E27FC236}">
                <a16:creationId xmlns:a16="http://schemas.microsoft.com/office/drawing/2014/main" id="{478362DD-8D19-F418-CE66-94ED44339F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6300" y="95250"/>
            <a:ext cx="3695700" cy="6749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3945623"/>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6569" name="Rectangle 236568">
            <a:extLst>
              <a:ext uri="{FF2B5EF4-FFF2-40B4-BE49-F238E27FC236}">
                <a16:creationId xmlns:a16="http://schemas.microsoft.com/office/drawing/2014/main" id="{3301E07F-4F79-4B58-8698-EF24DC1EC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6571" name="Arc 236570">
            <a:extLst>
              <a:ext uri="{FF2B5EF4-FFF2-40B4-BE49-F238E27FC236}">
                <a16:creationId xmlns:a16="http://schemas.microsoft.com/office/drawing/2014/main" id="{E58B2195-5055-402F-A3E7-53FF0E498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91583" y="775849"/>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36573" name="Oval 236572">
            <a:extLst>
              <a:ext uri="{FF2B5EF4-FFF2-40B4-BE49-F238E27FC236}">
                <a16:creationId xmlns:a16="http://schemas.microsoft.com/office/drawing/2014/main" id="{9EE6F773-742A-491A-9A00-A2A150DF50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9419" y="366810"/>
            <a:ext cx="6124381" cy="61243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546" name="Rectangle 2"/>
          <p:cNvSpPr>
            <a:spLocks noGrp="1" noChangeArrowheads="1"/>
          </p:cNvSpPr>
          <p:nvPr>
            <p:ph type="title"/>
          </p:nvPr>
        </p:nvSpPr>
        <p:spPr>
          <a:xfrm>
            <a:off x="838200" y="647593"/>
            <a:ext cx="4467792" cy="3060541"/>
          </a:xfrm>
        </p:spPr>
        <p:txBody>
          <a:bodyPr vert="horz" lIns="91440" tIns="45720" rIns="91440" bIns="45720" rtlCol="0" anchor="b">
            <a:normAutofit/>
          </a:bodyPr>
          <a:lstStyle/>
          <a:p>
            <a:pPr algn="ctr">
              <a:spcBef>
                <a:spcPct val="0"/>
              </a:spcBef>
            </a:pPr>
            <a:r>
              <a:rPr lang="en-US" altLang="fi-FI" sz="6000" kern="1200">
                <a:solidFill>
                  <a:srgbClr val="FFFFFF"/>
                </a:solidFill>
                <a:latin typeface="+mj-lt"/>
                <a:ea typeface="+mj-ea"/>
                <a:cs typeface="+mj-cs"/>
              </a:rPr>
              <a:t>Lopuksi: Maailma muuttuu</a:t>
            </a:r>
          </a:p>
        </p:txBody>
      </p:sp>
      <p:pic>
        <p:nvPicPr>
          <p:cNvPr id="236551" name="Content Placeholder 236550" descr="Tutkija">
            <a:extLst>
              <a:ext uri="{FF2B5EF4-FFF2-40B4-BE49-F238E27FC236}">
                <a16:creationId xmlns:a16="http://schemas.microsoft.com/office/drawing/2014/main" id="{EB7C2C09-4A06-C06C-01B1-711C1CC80D00}"/>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23623" y="1374798"/>
            <a:ext cx="4108404" cy="4108404"/>
          </a:xfrm>
          <a:custGeom>
            <a:avLst/>
            <a:gdLst/>
            <a:ahLst/>
            <a:cxnLst/>
            <a:rect l="l" t="t" r="r" b="b"/>
            <a:pathLst>
              <a:path w="4273177" h="4470400">
                <a:moveTo>
                  <a:pt x="75080" y="0"/>
                </a:moveTo>
                <a:lnTo>
                  <a:pt x="4198097" y="0"/>
                </a:lnTo>
                <a:cubicBezTo>
                  <a:pt x="4239563" y="0"/>
                  <a:pt x="4273177" y="33614"/>
                  <a:pt x="4273177" y="75080"/>
                </a:cubicBezTo>
                <a:lnTo>
                  <a:pt x="4273177" y="4395320"/>
                </a:lnTo>
                <a:cubicBezTo>
                  <a:pt x="4273177" y="4436786"/>
                  <a:pt x="4239563" y="4470400"/>
                  <a:pt x="4198097" y="4470400"/>
                </a:cubicBezTo>
                <a:lnTo>
                  <a:pt x="75080" y="4470400"/>
                </a:lnTo>
                <a:cubicBezTo>
                  <a:pt x="33614" y="4470400"/>
                  <a:pt x="0" y="4436786"/>
                  <a:pt x="0" y="4395320"/>
                </a:cubicBezTo>
                <a:lnTo>
                  <a:pt x="0" y="75080"/>
                </a:lnTo>
                <a:cubicBezTo>
                  <a:pt x="0" y="33614"/>
                  <a:pt x="33614" y="0"/>
                  <a:pt x="75080" y="0"/>
                </a:cubicBezTo>
                <a:close/>
              </a:path>
            </a:pathLst>
          </a:custGeom>
        </p:spPr>
      </p:pic>
    </p:spTree>
    <p:extLst>
      <p:ext uri="{BB962C8B-B14F-4D97-AF65-F5344CB8AC3E}">
        <p14:creationId xmlns:p14="http://schemas.microsoft.com/office/powerpoint/2010/main" val="11971478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lide Background"/>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54" name="Title 1"/>
          <p:cNvSpPr txBox="1">
            <a:spLocks noGrp="1"/>
          </p:cNvSpPr>
          <p:nvPr>
            <p:ph type="title"/>
          </p:nvPr>
        </p:nvSpPr>
        <p:spPr>
          <a:xfrm>
            <a:off x="733178" y="413658"/>
            <a:ext cx="9724056" cy="1708243"/>
          </a:xfrm>
          <a:prstGeom prst="rect">
            <a:avLst/>
          </a:prstGeom>
        </p:spPr>
        <p:txBody>
          <a:bodyPr>
            <a:normAutofit/>
          </a:bodyPr>
          <a:lstStyle/>
          <a:p>
            <a:r>
              <a:rPr lang="fi-FI" dirty="0"/>
              <a:t>Tekoäly muuttaa maailmaa, kun tekoälylle annetaan tärkeitä tehtäviä</a:t>
            </a:r>
            <a:endParaRPr dirty="0"/>
          </a:p>
        </p:txBody>
      </p:sp>
      <p:sp>
        <p:nvSpPr>
          <p:cNvPr id="155" name="Content Placeholder 2"/>
          <p:cNvSpPr txBox="1">
            <a:spLocks noGrp="1"/>
          </p:cNvSpPr>
          <p:nvPr>
            <p:ph type="body" sz="half" idx="1"/>
          </p:nvPr>
        </p:nvSpPr>
        <p:spPr>
          <a:xfrm>
            <a:off x="477965" y="1992885"/>
            <a:ext cx="10752010" cy="3769836"/>
          </a:xfrm>
          <a:prstGeom prst="rect">
            <a:avLst/>
          </a:prstGeom>
        </p:spPr>
        <p:txBody>
          <a:bodyPr anchor="ctr">
            <a:normAutofit/>
          </a:bodyPr>
          <a:lstStyle/>
          <a:p>
            <a:pPr>
              <a:defRPr sz="4000"/>
            </a:pPr>
            <a:r>
              <a:rPr lang="fi-FI" dirty="0"/>
              <a:t>tekee raportteja, ohjeita, suunnitelmia</a:t>
            </a:r>
          </a:p>
          <a:p>
            <a:pPr>
              <a:defRPr sz="4000"/>
            </a:pPr>
            <a:r>
              <a:rPr lang="fi-FI" dirty="0"/>
              <a:t>analysoi hakemuksia, tieteellisiä käsikirjoituksia jne.</a:t>
            </a:r>
          </a:p>
          <a:p>
            <a:pPr marL="0" indent="0">
              <a:buNone/>
              <a:defRPr sz="4000"/>
            </a:pPr>
            <a:br>
              <a:rPr dirty="0"/>
            </a:br>
            <a:endParaRPr sz="2000" dirty="0"/>
          </a:p>
        </p:txBody>
      </p:sp>
      <p:sp>
        <p:nvSpPr>
          <p:cNvPr id="156" name="Rectangle 5"/>
          <p:cNvSpPr/>
          <p:nvPr/>
        </p:nvSpPr>
        <p:spPr>
          <a:xfrm>
            <a:off x="0" y="746550"/>
            <a:ext cx="704554" cy="492369"/>
          </a:xfrm>
          <a:prstGeom prst="rect">
            <a:avLst/>
          </a:prstGeom>
          <a:solidFill>
            <a:srgbClr val="309AB1">
              <a:alpha val="76000"/>
            </a:srgbClr>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3955943447"/>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lide Background"/>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54" name="Title 1"/>
          <p:cNvSpPr txBox="1">
            <a:spLocks noGrp="1"/>
          </p:cNvSpPr>
          <p:nvPr>
            <p:ph type="title"/>
          </p:nvPr>
        </p:nvSpPr>
        <p:spPr>
          <a:xfrm>
            <a:off x="733178" y="413658"/>
            <a:ext cx="3067857" cy="1708243"/>
          </a:xfrm>
          <a:prstGeom prst="rect">
            <a:avLst/>
          </a:prstGeom>
        </p:spPr>
        <p:txBody>
          <a:bodyPr>
            <a:normAutofit fontScale="90000"/>
          </a:bodyPr>
          <a:lstStyle/>
          <a:p>
            <a:r>
              <a:rPr lang="fi-FI" dirty="0"/>
              <a:t>Osaa arvioida vastauksia</a:t>
            </a:r>
            <a:endParaRPr dirty="0"/>
          </a:p>
        </p:txBody>
      </p:sp>
      <p:sp>
        <p:nvSpPr>
          <p:cNvPr id="155" name="Content Placeholder 2"/>
          <p:cNvSpPr txBox="1">
            <a:spLocks noGrp="1"/>
          </p:cNvSpPr>
          <p:nvPr>
            <p:ph type="body" sz="half" idx="1"/>
          </p:nvPr>
        </p:nvSpPr>
        <p:spPr>
          <a:xfrm>
            <a:off x="477965" y="1992885"/>
            <a:ext cx="10752010" cy="3769836"/>
          </a:xfrm>
          <a:prstGeom prst="rect">
            <a:avLst/>
          </a:prstGeom>
        </p:spPr>
        <p:txBody>
          <a:bodyPr anchor="ctr">
            <a:normAutofit/>
          </a:bodyPr>
          <a:lstStyle/>
          <a:p>
            <a:pPr marL="0" indent="0">
              <a:buNone/>
              <a:defRPr sz="4000"/>
            </a:pPr>
            <a:br>
              <a:rPr dirty="0"/>
            </a:br>
            <a:endParaRPr sz="2000" dirty="0"/>
          </a:p>
        </p:txBody>
      </p:sp>
      <p:sp>
        <p:nvSpPr>
          <p:cNvPr id="156" name="Rectangle 5"/>
          <p:cNvSpPr/>
          <p:nvPr/>
        </p:nvSpPr>
        <p:spPr>
          <a:xfrm>
            <a:off x="0" y="746550"/>
            <a:ext cx="704554" cy="492369"/>
          </a:xfrm>
          <a:prstGeom prst="rect">
            <a:avLst/>
          </a:prstGeom>
          <a:solidFill>
            <a:srgbClr val="309AB1">
              <a:alpha val="76000"/>
            </a:srgbClr>
          </a:solidFill>
          <a:ln w="12700">
            <a:miter lim="400000"/>
          </a:ln>
        </p:spPr>
        <p:txBody>
          <a:bodyPr lIns="45719" rIns="45719" anchor="ctr"/>
          <a:lstStyle/>
          <a:p>
            <a:pPr algn="ctr">
              <a:defRPr>
                <a:solidFill>
                  <a:srgbClr val="FFFFFF"/>
                </a:solidFill>
              </a:defRPr>
            </a:pPr>
            <a:endParaRPr/>
          </a:p>
        </p:txBody>
      </p:sp>
      <p:pic>
        <p:nvPicPr>
          <p:cNvPr id="3" name="Kuva 2" descr="Kuva, joka sisältää kohteen teksti, kuvakaappaus, Fontti, Verkkosivusto&#10;&#10;Kuvaus luotu automaattisesti">
            <a:extLst>
              <a:ext uri="{FF2B5EF4-FFF2-40B4-BE49-F238E27FC236}">
                <a16:creationId xmlns:a16="http://schemas.microsoft.com/office/drawing/2014/main" id="{1F24A781-C255-9E22-757B-5D37C9F6C1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7918" y="746549"/>
            <a:ext cx="7414604" cy="5692359"/>
          </a:xfrm>
          <a:prstGeom prst="rect">
            <a:avLst/>
          </a:prstGeom>
        </p:spPr>
      </p:pic>
    </p:spTree>
    <p:extLst>
      <p:ext uri="{BB962C8B-B14F-4D97-AF65-F5344CB8AC3E}">
        <p14:creationId xmlns:p14="http://schemas.microsoft.com/office/powerpoint/2010/main" val="1410760108"/>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lide Background"/>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54" name="Title 1"/>
          <p:cNvSpPr txBox="1">
            <a:spLocks noGrp="1"/>
          </p:cNvSpPr>
          <p:nvPr>
            <p:ph type="title"/>
          </p:nvPr>
        </p:nvSpPr>
        <p:spPr>
          <a:xfrm>
            <a:off x="733178" y="413658"/>
            <a:ext cx="9724056" cy="1708243"/>
          </a:xfrm>
          <a:prstGeom prst="rect">
            <a:avLst/>
          </a:prstGeom>
        </p:spPr>
        <p:txBody>
          <a:bodyPr>
            <a:normAutofit/>
          </a:bodyPr>
          <a:lstStyle/>
          <a:p>
            <a:r>
              <a:rPr lang="fi-FI" dirty="0"/>
              <a:t>Tekoäly muuttaa maailmaa, kun tekoälylle annetaan tärkeitä tehtäviä</a:t>
            </a:r>
            <a:endParaRPr dirty="0"/>
          </a:p>
        </p:txBody>
      </p:sp>
      <p:sp>
        <p:nvSpPr>
          <p:cNvPr id="155" name="Content Placeholder 2"/>
          <p:cNvSpPr txBox="1">
            <a:spLocks noGrp="1"/>
          </p:cNvSpPr>
          <p:nvPr>
            <p:ph type="body" sz="half" idx="1"/>
          </p:nvPr>
        </p:nvSpPr>
        <p:spPr>
          <a:xfrm>
            <a:off x="477965" y="1992885"/>
            <a:ext cx="10752010" cy="3769836"/>
          </a:xfrm>
          <a:prstGeom prst="rect">
            <a:avLst/>
          </a:prstGeom>
        </p:spPr>
        <p:txBody>
          <a:bodyPr anchor="ctr">
            <a:normAutofit/>
          </a:bodyPr>
          <a:lstStyle/>
          <a:p>
            <a:pPr>
              <a:defRPr sz="4000"/>
            </a:pPr>
            <a:r>
              <a:rPr lang="fi-FI" dirty="0"/>
              <a:t>tekee opinnäytetöitä tai niiden osia, ei pidetä enää pelkästään negatiivisena asiana</a:t>
            </a:r>
          </a:p>
          <a:p>
            <a:pPr marL="0" indent="0">
              <a:buNone/>
              <a:defRPr sz="4000"/>
            </a:pPr>
            <a:br>
              <a:rPr dirty="0"/>
            </a:br>
            <a:endParaRPr sz="2000" dirty="0"/>
          </a:p>
        </p:txBody>
      </p:sp>
      <p:sp>
        <p:nvSpPr>
          <p:cNvPr id="156" name="Rectangle 5"/>
          <p:cNvSpPr/>
          <p:nvPr/>
        </p:nvSpPr>
        <p:spPr>
          <a:xfrm>
            <a:off x="0" y="746550"/>
            <a:ext cx="704554" cy="492369"/>
          </a:xfrm>
          <a:prstGeom prst="rect">
            <a:avLst/>
          </a:prstGeom>
          <a:solidFill>
            <a:srgbClr val="309AB1">
              <a:alpha val="76000"/>
            </a:srgbClr>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1453543563"/>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lide Background"/>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54" name="Title 1"/>
          <p:cNvSpPr txBox="1">
            <a:spLocks noGrp="1"/>
          </p:cNvSpPr>
          <p:nvPr>
            <p:ph type="title"/>
          </p:nvPr>
        </p:nvSpPr>
        <p:spPr>
          <a:xfrm>
            <a:off x="733178" y="413658"/>
            <a:ext cx="9724056" cy="1708243"/>
          </a:xfrm>
          <a:prstGeom prst="rect">
            <a:avLst/>
          </a:prstGeom>
        </p:spPr>
        <p:txBody>
          <a:bodyPr>
            <a:normAutofit/>
          </a:bodyPr>
          <a:lstStyle/>
          <a:p>
            <a:r>
              <a:rPr lang="fi-FI" dirty="0"/>
              <a:t>Mitä kaikkea tekoäly jo tekee?</a:t>
            </a:r>
            <a:endParaRPr dirty="0"/>
          </a:p>
        </p:txBody>
      </p:sp>
      <p:sp>
        <p:nvSpPr>
          <p:cNvPr id="155" name="Content Placeholder 2"/>
          <p:cNvSpPr txBox="1">
            <a:spLocks noGrp="1"/>
          </p:cNvSpPr>
          <p:nvPr>
            <p:ph type="body" sz="half" idx="1"/>
          </p:nvPr>
        </p:nvSpPr>
        <p:spPr>
          <a:xfrm>
            <a:off x="477965" y="1992885"/>
            <a:ext cx="10752010" cy="3769836"/>
          </a:xfrm>
          <a:prstGeom prst="rect">
            <a:avLst/>
          </a:prstGeom>
        </p:spPr>
        <p:txBody>
          <a:bodyPr anchor="ctr">
            <a:normAutofit/>
          </a:bodyPr>
          <a:lstStyle/>
          <a:p>
            <a:pPr>
              <a:defRPr sz="4000"/>
            </a:pPr>
            <a:r>
              <a:rPr lang="fi-FI" dirty="0"/>
              <a:t>Emme tiedä koska asiaa ei kerrota.</a:t>
            </a:r>
            <a:br>
              <a:rPr dirty="0"/>
            </a:br>
            <a:endParaRPr sz="2000" dirty="0"/>
          </a:p>
        </p:txBody>
      </p:sp>
      <p:sp>
        <p:nvSpPr>
          <p:cNvPr id="156" name="Rectangle 5"/>
          <p:cNvSpPr/>
          <p:nvPr/>
        </p:nvSpPr>
        <p:spPr>
          <a:xfrm>
            <a:off x="0" y="746550"/>
            <a:ext cx="704554" cy="492369"/>
          </a:xfrm>
          <a:prstGeom prst="rect">
            <a:avLst/>
          </a:prstGeom>
          <a:solidFill>
            <a:srgbClr val="309AB1">
              <a:alpha val="76000"/>
            </a:srgbClr>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412144246"/>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lide Background"/>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54" name="Title 1"/>
          <p:cNvSpPr txBox="1">
            <a:spLocks noGrp="1"/>
          </p:cNvSpPr>
          <p:nvPr>
            <p:ph type="title"/>
          </p:nvPr>
        </p:nvSpPr>
        <p:spPr>
          <a:xfrm>
            <a:off x="733178" y="413658"/>
            <a:ext cx="9724056" cy="1708243"/>
          </a:xfrm>
          <a:prstGeom prst="rect">
            <a:avLst/>
          </a:prstGeom>
        </p:spPr>
        <p:txBody>
          <a:bodyPr>
            <a:normAutofit/>
          </a:bodyPr>
          <a:lstStyle/>
          <a:p>
            <a:r>
              <a:rPr lang="fi-FI" dirty="0"/>
              <a:t>Tekoäly pitää ottaa huomioon</a:t>
            </a:r>
            <a:endParaRPr dirty="0"/>
          </a:p>
        </p:txBody>
      </p:sp>
      <p:sp>
        <p:nvSpPr>
          <p:cNvPr id="155" name="Content Placeholder 2"/>
          <p:cNvSpPr txBox="1">
            <a:spLocks noGrp="1"/>
          </p:cNvSpPr>
          <p:nvPr>
            <p:ph type="body" sz="half" idx="1"/>
          </p:nvPr>
        </p:nvSpPr>
        <p:spPr>
          <a:xfrm>
            <a:off x="477965" y="1992885"/>
            <a:ext cx="10752010" cy="3769836"/>
          </a:xfrm>
          <a:prstGeom prst="rect">
            <a:avLst/>
          </a:prstGeom>
        </p:spPr>
        <p:txBody>
          <a:bodyPr anchor="ctr"/>
          <a:lstStyle/>
          <a:p>
            <a:pPr>
              <a:defRPr sz="4000"/>
            </a:pPr>
            <a:r>
              <a:rPr lang="fi-FI" dirty="0"/>
              <a:t>Hybridivaikuttaminen pitää tunnistaa.</a:t>
            </a:r>
          </a:p>
          <a:p>
            <a:pPr>
              <a:defRPr sz="4000"/>
            </a:pPr>
            <a:r>
              <a:rPr lang="fi-FI" dirty="0"/>
              <a:t>Valtion ja yksilöiden turvallisuus?</a:t>
            </a:r>
          </a:p>
          <a:p>
            <a:pPr>
              <a:defRPr sz="4000"/>
            </a:pPr>
            <a:r>
              <a:rPr lang="fi-FI" dirty="0"/>
              <a:t>Voiko tekoäly ohjata maailmaa?</a:t>
            </a:r>
          </a:p>
          <a:p>
            <a:pPr>
              <a:defRPr sz="4000"/>
            </a:pPr>
            <a:r>
              <a:rPr lang="fi-FI" dirty="0"/>
              <a:t>Mitä uhkakuvia sinä näet tulevaisuudessa?</a:t>
            </a:r>
            <a:br>
              <a:rPr dirty="0"/>
            </a:br>
            <a:endParaRPr sz="2000" dirty="0"/>
          </a:p>
        </p:txBody>
      </p:sp>
      <p:sp>
        <p:nvSpPr>
          <p:cNvPr id="156" name="Rectangle 5"/>
          <p:cNvSpPr/>
          <p:nvPr/>
        </p:nvSpPr>
        <p:spPr>
          <a:xfrm>
            <a:off x="0" y="746550"/>
            <a:ext cx="704554" cy="492369"/>
          </a:xfrm>
          <a:prstGeom prst="rect">
            <a:avLst/>
          </a:prstGeom>
          <a:solidFill>
            <a:srgbClr val="309AB1">
              <a:alpha val="76000"/>
            </a:srgbClr>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398035809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lide Background"/>
          <p:cNvSpPr/>
          <p:nvPr/>
        </p:nvSpPr>
        <p:spPr>
          <a:xfrm>
            <a:off x="300319" y="992734"/>
            <a:ext cx="11362764" cy="164422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54" name="Title 1"/>
          <p:cNvSpPr txBox="1">
            <a:spLocks noGrp="1"/>
          </p:cNvSpPr>
          <p:nvPr>
            <p:ph type="title"/>
          </p:nvPr>
        </p:nvSpPr>
        <p:spPr>
          <a:xfrm>
            <a:off x="1666874" y="510718"/>
            <a:ext cx="5238701" cy="1057944"/>
          </a:xfrm>
          <a:prstGeom prst="rect">
            <a:avLst/>
          </a:prstGeom>
        </p:spPr>
        <p:txBody>
          <a:bodyPr/>
          <a:lstStyle/>
          <a:p>
            <a:r>
              <a:rPr lang="fi-FI" dirty="0"/>
              <a:t>Mikä on botti?</a:t>
            </a:r>
            <a:endParaRPr dirty="0"/>
          </a:p>
        </p:txBody>
      </p:sp>
      <p:sp>
        <p:nvSpPr>
          <p:cNvPr id="155" name="Content Placeholder 2"/>
          <p:cNvSpPr txBox="1">
            <a:spLocks noGrp="1"/>
          </p:cNvSpPr>
          <p:nvPr>
            <p:ph type="body" sz="half" idx="1"/>
          </p:nvPr>
        </p:nvSpPr>
        <p:spPr>
          <a:xfrm>
            <a:off x="1085849" y="2486026"/>
            <a:ext cx="9744273" cy="3028950"/>
          </a:xfrm>
          <a:prstGeom prst="rect">
            <a:avLst/>
          </a:prstGeom>
        </p:spPr>
        <p:txBody>
          <a:bodyPr anchor="ctr">
            <a:normAutofit fontScale="25000" lnSpcReduction="20000"/>
          </a:bodyPr>
          <a:lstStyle/>
          <a:p>
            <a:r>
              <a:rPr lang="fi-FI" sz="9600" b="1" dirty="0"/>
              <a:t>Botti</a:t>
            </a:r>
            <a:r>
              <a:rPr lang="fi-FI" sz="9600" dirty="0"/>
              <a:t> on tietokoneohjelma, joka on suunniteltu suorittamaan automaattisesti tehtäviä, joita normaalisti tekisi ihminen. </a:t>
            </a:r>
          </a:p>
          <a:p>
            <a:r>
              <a:rPr lang="fi-FI" sz="9600" b="1"/>
              <a:t>Chatbotit</a:t>
            </a:r>
            <a:r>
              <a:rPr lang="fi-FI" sz="9600" dirty="0"/>
              <a:t>: Keskustelevat ihmisten kanssa esimerkiksi asiakaspalvelussa, vastaavat kysymyksiin tai tarjoavat tietoa.</a:t>
            </a:r>
          </a:p>
          <a:p>
            <a:pPr>
              <a:buFont typeface="Arial" panose="020B0604020202020204" pitchFamily="34" charset="0"/>
              <a:buChar char="•"/>
            </a:pPr>
            <a:r>
              <a:rPr lang="fi-FI" sz="9600" b="1" dirty="0"/>
              <a:t>Hakubotit</a:t>
            </a:r>
            <a:r>
              <a:rPr lang="fi-FI" sz="9600" dirty="0"/>
              <a:t>: Käytetään hakukoneissa, joissa ne indeksoivat verkkoa ja keräävät tietoa verkkosivuilta.</a:t>
            </a:r>
          </a:p>
          <a:p>
            <a:pPr>
              <a:buFont typeface="Arial" panose="020B0604020202020204" pitchFamily="34" charset="0"/>
              <a:buChar char="•"/>
            </a:pPr>
            <a:r>
              <a:rPr lang="fi-FI" sz="9600" b="1" dirty="0"/>
              <a:t>Pelibotit</a:t>
            </a:r>
            <a:r>
              <a:rPr lang="fi-FI" sz="9600" dirty="0"/>
              <a:t>: Pelaavat pelejä, voivat olla esim. harjoitusvastustajia.</a:t>
            </a:r>
          </a:p>
          <a:p>
            <a:pPr>
              <a:buFont typeface="Arial" panose="020B0604020202020204" pitchFamily="34" charset="0"/>
              <a:buChar char="•"/>
            </a:pPr>
            <a:r>
              <a:rPr lang="fi-FI" sz="9600" b="1" dirty="0"/>
              <a:t>Sosiaalisen median botit</a:t>
            </a:r>
            <a:r>
              <a:rPr lang="fi-FI" sz="9600" dirty="0"/>
              <a:t>: Luovat automaattisesti postauksia, seuraavat tilejä tai jopa käyvät keskusteluja tiettyjen algoritmien mukaan.</a:t>
            </a:r>
          </a:p>
          <a:p>
            <a:pPr algn="l">
              <a:buFont typeface="+mj-lt"/>
              <a:buAutoNum type="arabicPeriod"/>
            </a:pPr>
            <a:endParaRPr sz="2000" dirty="0"/>
          </a:p>
        </p:txBody>
      </p:sp>
      <p:sp>
        <p:nvSpPr>
          <p:cNvPr id="156" name="Rectangle 5"/>
          <p:cNvSpPr/>
          <p:nvPr/>
        </p:nvSpPr>
        <p:spPr>
          <a:xfrm>
            <a:off x="0" y="746550"/>
            <a:ext cx="704554" cy="492369"/>
          </a:xfrm>
          <a:prstGeom prst="rect">
            <a:avLst/>
          </a:prstGeom>
          <a:solidFill>
            <a:srgbClr val="309AB1">
              <a:alpha val="76000"/>
            </a:srgbClr>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423060972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lide Background"/>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r>
              <a:rPr lang="fi-FI" dirty="0"/>
              <a:t>s</a:t>
            </a:r>
            <a:endParaRPr dirty="0"/>
          </a:p>
        </p:txBody>
      </p:sp>
      <p:sp>
        <p:nvSpPr>
          <p:cNvPr id="154" name="Title 1"/>
          <p:cNvSpPr txBox="1">
            <a:spLocks noGrp="1"/>
          </p:cNvSpPr>
          <p:nvPr>
            <p:ph type="title"/>
          </p:nvPr>
        </p:nvSpPr>
        <p:spPr>
          <a:xfrm>
            <a:off x="733177" y="413658"/>
            <a:ext cx="9978365" cy="1258260"/>
          </a:xfrm>
          <a:prstGeom prst="rect">
            <a:avLst/>
          </a:prstGeom>
        </p:spPr>
        <p:txBody>
          <a:bodyPr>
            <a:normAutofit fontScale="90000"/>
          </a:bodyPr>
          <a:lstStyle/>
          <a:p>
            <a:r>
              <a:rPr lang="fi-FI" sz="4400" b="1" i="0" dirty="0">
                <a:effectLst/>
                <a:highlight>
                  <a:srgbClr val="FFFFFF"/>
                </a:highlight>
                <a:latin typeface="Arial" panose="020B0604020202020204" pitchFamily="34" charset="0"/>
              </a:rPr>
              <a:t>1. Chatbotit keskustelevat ihmisen kanssa</a:t>
            </a:r>
            <a:endParaRPr dirty="0"/>
          </a:p>
        </p:txBody>
      </p:sp>
      <p:sp>
        <p:nvSpPr>
          <p:cNvPr id="155" name="Content Placeholder 2"/>
          <p:cNvSpPr txBox="1">
            <a:spLocks noGrp="1"/>
          </p:cNvSpPr>
          <p:nvPr>
            <p:ph type="body" sz="half" idx="1"/>
          </p:nvPr>
        </p:nvSpPr>
        <p:spPr>
          <a:xfrm>
            <a:off x="849144" y="1586753"/>
            <a:ext cx="5410142" cy="4857589"/>
          </a:xfrm>
          <a:prstGeom prst="rect">
            <a:avLst/>
          </a:prstGeom>
        </p:spPr>
        <p:txBody>
          <a:bodyPr anchor="ctr">
            <a:normAutofit fontScale="92500" lnSpcReduction="10000"/>
          </a:bodyPr>
          <a:lstStyle/>
          <a:p>
            <a:r>
              <a:rPr lang="fi-FI" sz="4400" dirty="0">
                <a:highlight>
                  <a:srgbClr val="FFFFFF"/>
                </a:highlight>
                <a:latin typeface="Arial" panose="020B0604020202020204" pitchFamily="34" charset="0"/>
              </a:rPr>
              <a:t>Keskustelubotit </a:t>
            </a:r>
          </a:p>
          <a:p>
            <a:r>
              <a:rPr lang="fi-FI" sz="4400" dirty="0">
                <a:highlight>
                  <a:srgbClr val="FFFFFF"/>
                </a:highlight>
                <a:latin typeface="Arial" panose="020B0604020202020204" pitchFamily="34" charset="0"/>
              </a:rPr>
              <a:t>Osaaminen vaihtelee suuresti.</a:t>
            </a:r>
          </a:p>
          <a:p>
            <a:r>
              <a:rPr lang="fi-FI" sz="4400" b="0" i="0" dirty="0">
                <a:effectLst/>
                <a:highlight>
                  <a:srgbClr val="FFFFFF"/>
                </a:highlight>
                <a:latin typeface="Arial" panose="020B0604020202020204" pitchFamily="34" charset="0"/>
              </a:rPr>
              <a:t>Alkeellisimmat vastaavat ennalta määriteltyihin kysymyksiin.</a:t>
            </a:r>
            <a:endParaRPr lang="fi-FI" sz="4400" b="1" dirty="0">
              <a:highlight>
                <a:srgbClr val="FFFFFF"/>
              </a:highlight>
              <a:latin typeface="Arial" panose="020B0604020202020204" pitchFamily="34" charset="0"/>
            </a:endParaRPr>
          </a:p>
          <a:p>
            <a:pPr marL="0" indent="0">
              <a:buNone/>
              <a:defRPr sz="4000"/>
            </a:pPr>
            <a:br>
              <a:rPr dirty="0"/>
            </a:br>
            <a:endParaRPr sz="2000" dirty="0"/>
          </a:p>
        </p:txBody>
      </p:sp>
      <p:sp>
        <p:nvSpPr>
          <p:cNvPr id="156" name="Rectangle 5"/>
          <p:cNvSpPr/>
          <p:nvPr/>
        </p:nvSpPr>
        <p:spPr>
          <a:xfrm>
            <a:off x="0" y="746550"/>
            <a:ext cx="704554" cy="492369"/>
          </a:xfrm>
          <a:prstGeom prst="rect">
            <a:avLst/>
          </a:prstGeom>
          <a:solidFill>
            <a:srgbClr val="309AB1">
              <a:alpha val="76000"/>
            </a:srgbClr>
          </a:solidFill>
          <a:ln w="12700">
            <a:miter lim="400000"/>
          </a:ln>
        </p:spPr>
        <p:txBody>
          <a:bodyPr lIns="45719" rIns="45719" anchor="ctr"/>
          <a:lstStyle/>
          <a:p>
            <a:pPr algn="ctr">
              <a:defRPr>
                <a:solidFill>
                  <a:srgbClr val="FFFFFF"/>
                </a:solidFill>
              </a:defRPr>
            </a:pPr>
            <a:endParaRPr/>
          </a:p>
        </p:txBody>
      </p:sp>
      <p:pic>
        <p:nvPicPr>
          <p:cNvPr id="5" name="Kuva 4" descr="Kuva, joka sisältää kohteen teksti, kuvakaappaus, puu, käyntikortti&#10;&#10;Kuvaus luotu automaattisesti">
            <a:extLst>
              <a:ext uri="{FF2B5EF4-FFF2-40B4-BE49-F238E27FC236}">
                <a16:creationId xmlns:a16="http://schemas.microsoft.com/office/drawing/2014/main" id="{6A627A96-56CB-1D88-C704-9DAA29BE30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2224" y="1894114"/>
            <a:ext cx="4049318" cy="3844442"/>
          </a:xfrm>
          <a:prstGeom prst="rect">
            <a:avLst/>
          </a:prstGeom>
        </p:spPr>
      </p:pic>
      <p:sp>
        <p:nvSpPr>
          <p:cNvPr id="7" name="Tekstiruutu 6">
            <a:extLst>
              <a:ext uri="{FF2B5EF4-FFF2-40B4-BE49-F238E27FC236}">
                <a16:creationId xmlns:a16="http://schemas.microsoft.com/office/drawing/2014/main" id="{84399FDF-8382-9618-C9C7-18914A16ACF3}"/>
              </a:ext>
            </a:extLst>
          </p:cNvPr>
          <p:cNvSpPr txBox="1"/>
          <p:nvPr/>
        </p:nvSpPr>
        <p:spPr>
          <a:xfrm>
            <a:off x="6542315" y="5960752"/>
            <a:ext cx="360317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i-FI" sz="1800" b="0" i="0" u="none" strike="noStrike" cap="none" spc="0" normalizeH="0" baseline="0" dirty="0">
                <a:ln>
                  <a:noFill/>
                </a:ln>
                <a:solidFill>
                  <a:srgbClr val="000000"/>
                </a:solidFill>
                <a:effectLst/>
                <a:uFillTx/>
                <a:latin typeface="Arial"/>
                <a:ea typeface="Arial"/>
                <a:cs typeface="Arial"/>
                <a:sym typeface="Arial"/>
              </a:rPr>
              <a:t>Kuvakaappaus: forssa.fi</a:t>
            </a:r>
          </a:p>
        </p:txBody>
      </p:sp>
    </p:spTree>
    <p:extLst>
      <p:ext uri="{BB962C8B-B14F-4D97-AF65-F5344CB8AC3E}">
        <p14:creationId xmlns:p14="http://schemas.microsoft.com/office/powerpoint/2010/main" val="167784730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lide Background"/>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r>
              <a:rPr lang="fi-FI" dirty="0"/>
              <a:t>s</a:t>
            </a:r>
            <a:endParaRPr dirty="0"/>
          </a:p>
        </p:txBody>
      </p:sp>
      <p:sp>
        <p:nvSpPr>
          <p:cNvPr id="154" name="Title 1"/>
          <p:cNvSpPr txBox="1">
            <a:spLocks noGrp="1"/>
          </p:cNvSpPr>
          <p:nvPr>
            <p:ph type="title"/>
          </p:nvPr>
        </p:nvSpPr>
        <p:spPr>
          <a:xfrm>
            <a:off x="733177" y="413658"/>
            <a:ext cx="9978365" cy="1258260"/>
          </a:xfrm>
          <a:prstGeom prst="rect">
            <a:avLst/>
          </a:prstGeom>
        </p:spPr>
        <p:txBody>
          <a:bodyPr>
            <a:normAutofit fontScale="90000"/>
          </a:bodyPr>
          <a:lstStyle/>
          <a:p>
            <a:r>
              <a:rPr lang="fi-FI" sz="4400" b="1" i="0" dirty="0">
                <a:effectLst/>
                <a:highlight>
                  <a:srgbClr val="FFFFFF"/>
                </a:highlight>
                <a:latin typeface="Arial" panose="020B0604020202020204" pitchFamily="34" charset="0"/>
              </a:rPr>
              <a:t>Chatbotit keskustelevat ihmisen kanssa</a:t>
            </a:r>
            <a:endParaRPr dirty="0"/>
          </a:p>
        </p:txBody>
      </p:sp>
      <p:sp>
        <p:nvSpPr>
          <p:cNvPr id="155" name="Content Placeholder 2"/>
          <p:cNvSpPr txBox="1">
            <a:spLocks noGrp="1"/>
          </p:cNvSpPr>
          <p:nvPr>
            <p:ph type="body" sz="half" idx="1"/>
          </p:nvPr>
        </p:nvSpPr>
        <p:spPr>
          <a:xfrm>
            <a:off x="849144" y="1586753"/>
            <a:ext cx="5410142" cy="4857589"/>
          </a:xfrm>
          <a:prstGeom prst="rect">
            <a:avLst/>
          </a:prstGeom>
        </p:spPr>
        <p:txBody>
          <a:bodyPr anchor="ctr">
            <a:normAutofit/>
          </a:bodyPr>
          <a:lstStyle/>
          <a:p>
            <a:r>
              <a:rPr lang="fi-FI" sz="4400" dirty="0">
                <a:highlight>
                  <a:srgbClr val="FFFFFF"/>
                </a:highlight>
                <a:latin typeface="Arial" panose="020B0604020202020204" pitchFamily="34" charset="0"/>
              </a:rPr>
              <a:t>Verkkokaupat</a:t>
            </a:r>
            <a:endParaRPr lang="fi-FI" sz="4400" b="1" dirty="0">
              <a:highlight>
                <a:srgbClr val="FFFFFF"/>
              </a:highlight>
              <a:latin typeface="Arial" panose="020B0604020202020204" pitchFamily="34" charset="0"/>
            </a:endParaRPr>
          </a:p>
          <a:p>
            <a:r>
              <a:rPr lang="fi-FI" sz="4400" dirty="0">
                <a:highlight>
                  <a:srgbClr val="FFFFFF"/>
                </a:highlight>
                <a:latin typeface="Arial" panose="020B0604020202020204" pitchFamily="34" charset="0"/>
              </a:rPr>
              <a:t>Terveydenhuolto</a:t>
            </a:r>
          </a:p>
          <a:p>
            <a:r>
              <a:rPr lang="fi-FI" sz="4400" dirty="0">
                <a:highlight>
                  <a:srgbClr val="FFFFFF"/>
                </a:highlight>
                <a:latin typeface="Arial" panose="020B0604020202020204" pitchFamily="34" charset="0"/>
              </a:rPr>
              <a:t>Erilaiset yritykset</a:t>
            </a:r>
          </a:p>
          <a:p>
            <a:pPr marL="0" indent="0">
              <a:buNone/>
            </a:pPr>
            <a:endParaRPr lang="fi-FI" sz="4400" b="1" dirty="0">
              <a:highlight>
                <a:srgbClr val="FFFFFF"/>
              </a:highlight>
              <a:latin typeface="Arial" panose="020B0604020202020204" pitchFamily="34" charset="0"/>
            </a:endParaRPr>
          </a:p>
          <a:p>
            <a:pPr marL="0" indent="0">
              <a:buNone/>
              <a:defRPr sz="4000"/>
            </a:pPr>
            <a:br>
              <a:rPr dirty="0"/>
            </a:br>
            <a:endParaRPr sz="2000" dirty="0"/>
          </a:p>
        </p:txBody>
      </p:sp>
      <p:sp>
        <p:nvSpPr>
          <p:cNvPr id="156" name="Rectangle 5"/>
          <p:cNvSpPr/>
          <p:nvPr/>
        </p:nvSpPr>
        <p:spPr>
          <a:xfrm>
            <a:off x="0" y="746550"/>
            <a:ext cx="704554" cy="492369"/>
          </a:xfrm>
          <a:prstGeom prst="rect">
            <a:avLst/>
          </a:prstGeom>
          <a:solidFill>
            <a:srgbClr val="309AB1">
              <a:alpha val="76000"/>
            </a:srgbClr>
          </a:solidFill>
          <a:ln w="12700">
            <a:miter lim="400000"/>
          </a:ln>
        </p:spPr>
        <p:txBody>
          <a:bodyPr lIns="45719" rIns="45719" anchor="ctr"/>
          <a:lstStyle/>
          <a:p>
            <a:pPr algn="ctr">
              <a:defRPr>
                <a:solidFill>
                  <a:srgbClr val="FFFFFF"/>
                </a:solidFill>
              </a:defRPr>
            </a:pPr>
            <a:endParaRPr/>
          </a:p>
        </p:txBody>
      </p:sp>
      <p:sp>
        <p:nvSpPr>
          <p:cNvPr id="7" name="Tekstiruutu 6">
            <a:extLst>
              <a:ext uri="{FF2B5EF4-FFF2-40B4-BE49-F238E27FC236}">
                <a16:creationId xmlns:a16="http://schemas.microsoft.com/office/drawing/2014/main" id="{84399FDF-8382-9618-C9C7-18914A16ACF3}"/>
              </a:ext>
            </a:extLst>
          </p:cNvPr>
          <p:cNvSpPr txBox="1"/>
          <p:nvPr/>
        </p:nvSpPr>
        <p:spPr>
          <a:xfrm>
            <a:off x="6542315" y="5960752"/>
            <a:ext cx="507274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i-FI" sz="1800" b="0" i="0" u="none" strike="noStrike" cap="none" spc="0" normalizeH="0" baseline="0" dirty="0">
                <a:ln>
                  <a:noFill/>
                </a:ln>
                <a:solidFill>
                  <a:srgbClr val="000000"/>
                </a:solidFill>
                <a:effectLst/>
                <a:uFillTx/>
                <a:latin typeface="Arial"/>
                <a:ea typeface="Arial"/>
                <a:cs typeface="Arial"/>
                <a:sym typeface="Arial"/>
              </a:rPr>
              <a:t>Kuvakaappaus: verkkokauppa.com</a:t>
            </a:r>
          </a:p>
        </p:txBody>
      </p:sp>
      <p:pic>
        <p:nvPicPr>
          <p:cNvPr id="3" name="Kuva 2" descr="Kuva, joka sisältää kohteen teksti, kuvakaappaus, Verkkosivusto, Verkkomainonta&#10;&#10;Kuvaus luotu automaattisesti">
            <a:extLst>
              <a:ext uri="{FF2B5EF4-FFF2-40B4-BE49-F238E27FC236}">
                <a16:creationId xmlns:a16="http://schemas.microsoft.com/office/drawing/2014/main" id="{650A9EFC-717D-F273-81E4-C3056EE9D3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6315" y="1748049"/>
            <a:ext cx="4013966" cy="4136571"/>
          </a:xfrm>
          <a:prstGeom prst="rect">
            <a:avLst/>
          </a:prstGeom>
        </p:spPr>
      </p:pic>
    </p:spTree>
    <p:extLst>
      <p:ext uri="{BB962C8B-B14F-4D97-AF65-F5344CB8AC3E}">
        <p14:creationId xmlns:p14="http://schemas.microsoft.com/office/powerpoint/2010/main" val="12678020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lide Background"/>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54" name="Title 1"/>
          <p:cNvSpPr txBox="1">
            <a:spLocks noGrp="1"/>
          </p:cNvSpPr>
          <p:nvPr>
            <p:ph type="title"/>
          </p:nvPr>
        </p:nvSpPr>
        <p:spPr>
          <a:xfrm>
            <a:off x="733177" y="413658"/>
            <a:ext cx="9978365" cy="1258260"/>
          </a:xfrm>
          <a:prstGeom prst="rect">
            <a:avLst/>
          </a:prstGeom>
        </p:spPr>
        <p:txBody>
          <a:bodyPr>
            <a:normAutofit/>
          </a:bodyPr>
          <a:lstStyle/>
          <a:p>
            <a:r>
              <a:rPr lang="fi-FI" sz="4400" b="1" i="0" dirty="0">
                <a:effectLst/>
                <a:highlight>
                  <a:srgbClr val="FFFFFF"/>
                </a:highlight>
                <a:latin typeface="Arial" panose="020B0604020202020204" pitchFamily="34" charset="0"/>
              </a:rPr>
              <a:t>Kehittyneet chatbotit</a:t>
            </a:r>
            <a:endParaRPr dirty="0"/>
          </a:p>
        </p:txBody>
      </p:sp>
      <p:sp>
        <p:nvSpPr>
          <p:cNvPr id="155" name="Content Placeholder 2"/>
          <p:cNvSpPr txBox="1">
            <a:spLocks noGrp="1"/>
          </p:cNvSpPr>
          <p:nvPr>
            <p:ph type="body" sz="half" idx="1"/>
          </p:nvPr>
        </p:nvSpPr>
        <p:spPr>
          <a:xfrm>
            <a:off x="849144" y="1586753"/>
            <a:ext cx="10276056" cy="4857589"/>
          </a:xfrm>
          <a:prstGeom prst="rect">
            <a:avLst/>
          </a:prstGeom>
        </p:spPr>
        <p:txBody>
          <a:bodyPr anchor="ctr">
            <a:normAutofit fontScale="85000" lnSpcReduction="20000"/>
          </a:bodyPr>
          <a:lstStyle/>
          <a:p>
            <a:r>
              <a:rPr lang="fi-FI" sz="5200" dirty="0"/>
              <a:t>Tekoälypohjaiset mallit (esim. GPT-4) ymmärtävät viestejä ja tuottavat vastauksia sekä oppivat käyttäjästä keskustelun edetessä.</a:t>
            </a:r>
          </a:p>
          <a:p>
            <a:r>
              <a:rPr lang="fi-FI" sz="5200" b="0" i="0" dirty="0">
                <a:effectLst/>
                <a:highlight>
                  <a:srgbClr val="FFFFFF"/>
                </a:highlight>
                <a:latin typeface="Arial" panose="020B0604020202020204" pitchFamily="34" charset="0"/>
              </a:rPr>
              <a:t>esim. </a:t>
            </a:r>
            <a:r>
              <a:rPr lang="fi-FI" sz="5200" b="0" i="0" dirty="0" err="1">
                <a:effectLst/>
                <a:highlight>
                  <a:srgbClr val="FFFFFF"/>
                </a:highlight>
                <a:latin typeface="Arial" panose="020B0604020202020204" pitchFamily="34" charset="0"/>
              </a:rPr>
              <a:t>ChatGPT</a:t>
            </a:r>
            <a:r>
              <a:rPr lang="fi-FI" sz="5200" b="0" i="0" dirty="0">
                <a:effectLst/>
                <a:highlight>
                  <a:srgbClr val="FFFFFF"/>
                </a:highlight>
                <a:latin typeface="Arial" panose="020B0604020202020204" pitchFamily="34" charset="0"/>
              </a:rPr>
              <a:t>, Bing/</a:t>
            </a:r>
            <a:r>
              <a:rPr lang="fi-FI" sz="5200" b="0" i="0" dirty="0" err="1">
                <a:effectLst/>
                <a:highlight>
                  <a:srgbClr val="FFFFFF"/>
                </a:highlight>
                <a:latin typeface="Arial" panose="020B0604020202020204" pitchFamily="34" charset="0"/>
              </a:rPr>
              <a:t>Copilot</a:t>
            </a:r>
            <a:r>
              <a:rPr lang="fi-FI" sz="5200" b="0" i="0" dirty="0">
                <a:effectLst/>
                <a:highlight>
                  <a:srgbClr val="FFFFFF"/>
                </a:highlight>
                <a:latin typeface="Arial" panose="020B0604020202020204" pitchFamily="34" charset="0"/>
              </a:rPr>
              <a:t>, Google/</a:t>
            </a:r>
            <a:r>
              <a:rPr lang="fi-FI" sz="5200" b="0" i="0" dirty="0" err="1">
                <a:effectLst/>
                <a:highlight>
                  <a:srgbClr val="FFFFFF"/>
                </a:highlight>
                <a:latin typeface="Arial" panose="020B0604020202020204" pitchFamily="34" charset="0"/>
              </a:rPr>
              <a:t>Gemini</a:t>
            </a:r>
            <a:r>
              <a:rPr lang="fi-FI" sz="5200" b="0" i="0" dirty="0">
                <a:effectLst/>
                <a:highlight>
                  <a:srgbClr val="FFFFFF"/>
                </a:highlight>
                <a:latin typeface="Arial" panose="020B0604020202020204" pitchFamily="34" charset="0"/>
              </a:rPr>
              <a:t> ovat ohjelmia, jotka kykenevät kommunikoimaan ihmisten kanssa</a:t>
            </a:r>
            <a:endParaRPr lang="fi-FI" sz="5200" b="1" dirty="0">
              <a:highlight>
                <a:srgbClr val="FFFFFF"/>
              </a:highlight>
              <a:latin typeface="Arial" panose="020B0604020202020204" pitchFamily="34" charset="0"/>
            </a:endParaRPr>
          </a:p>
          <a:p>
            <a:pPr marL="0" indent="0">
              <a:buNone/>
              <a:defRPr sz="4000"/>
            </a:pPr>
            <a:br>
              <a:rPr dirty="0"/>
            </a:br>
            <a:endParaRPr sz="2000" dirty="0"/>
          </a:p>
        </p:txBody>
      </p:sp>
      <p:sp>
        <p:nvSpPr>
          <p:cNvPr id="156" name="Rectangle 5"/>
          <p:cNvSpPr/>
          <p:nvPr/>
        </p:nvSpPr>
        <p:spPr>
          <a:xfrm>
            <a:off x="0" y="746550"/>
            <a:ext cx="704554" cy="492369"/>
          </a:xfrm>
          <a:prstGeom prst="rect">
            <a:avLst/>
          </a:prstGeom>
          <a:solidFill>
            <a:srgbClr val="309AB1">
              <a:alpha val="76000"/>
            </a:srgbClr>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218214875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B95CD2-09C7-3C8D-AEC0-00FA7856CEAD}"/>
              </a:ext>
            </a:extLst>
          </p:cNvPr>
          <p:cNvSpPr>
            <a:spLocks noGrp="1"/>
          </p:cNvSpPr>
          <p:nvPr>
            <p:ph type="title"/>
          </p:nvPr>
        </p:nvSpPr>
        <p:spPr/>
        <p:txBody>
          <a:bodyPr/>
          <a:lstStyle/>
          <a:p>
            <a:r>
              <a:rPr lang="fi-FI" dirty="0" err="1"/>
              <a:t>ChatGPT</a:t>
            </a:r>
            <a:endParaRPr lang="fi-FI" dirty="0"/>
          </a:p>
        </p:txBody>
      </p:sp>
      <p:sp>
        <p:nvSpPr>
          <p:cNvPr id="3" name="Tekstin paikkamerkki 2">
            <a:extLst>
              <a:ext uri="{FF2B5EF4-FFF2-40B4-BE49-F238E27FC236}">
                <a16:creationId xmlns:a16="http://schemas.microsoft.com/office/drawing/2014/main" id="{0F75A2C3-D55C-FC9E-839F-AA2C717D0E30}"/>
              </a:ext>
            </a:extLst>
          </p:cNvPr>
          <p:cNvSpPr>
            <a:spLocks noGrp="1"/>
          </p:cNvSpPr>
          <p:nvPr>
            <p:ph type="body" idx="1"/>
          </p:nvPr>
        </p:nvSpPr>
        <p:spPr>
          <a:xfrm>
            <a:off x="838200" y="1825625"/>
            <a:ext cx="6448425" cy="4351338"/>
          </a:xfrm>
        </p:spPr>
        <p:txBody>
          <a:bodyPr/>
          <a:lstStyle/>
          <a:p>
            <a:r>
              <a:rPr lang="fi-FI" dirty="0"/>
              <a:t>Ehkä yleisimmin käytetty kielimalliohjelma. </a:t>
            </a:r>
          </a:p>
        </p:txBody>
      </p:sp>
      <p:pic>
        <p:nvPicPr>
          <p:cNvPr id="5" name="Kuva 4" descr="Kuva, joka sisältää kohteen teksti, kuvakaappaus, Fontti, dokumentti&#10;&#10;Kuvaus luotu automaattisesti">
            <a:extLst>
              <a:ext uri="{FF2B5EF4-FFF2-40B4-BE49-F238E27FC236}">
                <a16:creationId xmlns:a16="http://schemas.microsoft.com/office/drawing/2014/main" id="{3639EA37-3016-3964-ED24-6F3DD9B65D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0330" y="1027906"/>
            <a:ext cx="5839640" cy="5363323"/>
          </a:xfrm>
          <a:prstGeom prst="rect">
            <a:avLst/>
          </a:prstGeom>
        </p:spPr>
      </p:pic>
    </p:spTree>
    <p:extLst>
      <p:ext uri="{BB962C8B-B14F-4D97-AF65-F5344CB8AC3E}">
        <p14:creationId xmlns:p14="http://schemas.microsoft.com/office/powerpoint/2010/main" val="2864806899"/>
      </p:ext>
    </p:extLst>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12064</TotalTime>
  <Words>1014</Words>
  <Application>Microsoft Office PowerPoint</Application>
  <PresentationFormat>Laajakuva</PresentationFormat>
  <Paragraphs>199</Paragraphs>
  <Slides>47</Slides>
  <Notes>0</Notes>
  <HiddenSlides>0</HiddenSlides>
  <MMClips>2</MMClips>
  <ScaleCrop>false</ScaleCrop>
  <HeadingPairs>
    <vt:vector size="6" baseType="variant">
      <vt:variant>
        <vt:lpstr>Käytetyt fontit</vt:lpstr>
      </vt:variant>
      <vt:variant>
        <vt:i4>7</vt:i4>
      </vt:variant>
      <vt:variant>
        <vt:lpstr>Teema</vt:lpstr>
      </vt:variant>
      <vt:variant>
        <vt:i4>1</vt:i4>
      </vt:variant>
      <vt:variant>
        <vt:lpstr>Dian otsikot</vt:lpstr>
      </vt:variant>
      <vt:variant>
        <vt:i4>47</vt:i4>
      </vt:variant>
    </vt:vector>
  </HeadingPairs>
  <TitlesOfParts>
    <vt:vector size="55" baseType="lpstr">
      <vt:lpstr>Arial</vt:lpstr>
      <vt:lpstr>Calibri</vt:lpstr>
      <vt:lpstr>Fira Sans Condensed SemiBold</vt:lpstr>
      <vt:lpstr>Fira Sans Extra Condensed SemiB</vt:lpstr>
      <vt:lpstr>Google Sans</vt:lpstr>
      <vt:lpstr>SBonusText-Regular</vt:lpstr>
      <vt:lpstr>Times</vt:lpstr>
      <vt:lpstr>Office Theme</vt:lpstr>
      <vt:lpstr>Tervetuloa!</vt:lpstr>
      <vt:lpstr>Simo Veistola</vt:lpstr>
      <vt:lpstr>Mitä on tekoäly?</vt:lpstr>
      <vt:lpstr>Mitä on tekoäly?</vt:lpstr>
      <vt:lpstr>Mikä on botti?</vt:lpstr>
      <vt:lpstr>1. Chatbotit keskustelevat ihmisen kanssa</vt:lpstr>
      <vt:lpstr>Chatbotit keskustelevat ihmisen kanssa</vt:lpstr>
      <vt:lpstr>Kehittyneet chatbotit</vt:lpstr>
      <vt:lpstr>ChatGPT</vt:lpstr>
      <vt:lpstr>Erilaisia tehtäviä..</vt:lpstr>
      <vt:lpstr>Piilosanatehtävä</vt:lpstr>
      <vt:lpstr>Tehtävänantoa voi täydentää</vt:lpstr>
      <vt:lpstr>Tehtävänantoja voi olla monenlaisia</vt:lpstr>
      <vt:lpstr>Auttaa matemaattisissa tehtävissä </vt:lpstr>
      <vt:lpstr>Sovelluksia, joiden sisällä ChatGPT</vt:lpstr>
      <vt:lpstr>Chatbotteihin uskotaan</vt:lpstr>
      <vt:lpstr>2. ChatGPT – maksullisessa versiossa myös hakutoiminto</vt:lpstr>
      <vt:lpstr>Google: Miksi sudet ovat lisääntyneet?</vt:lpstr>
      <vt:lpstr>Hakutoiminto</vt:lpstr>
      <vt:lpstr>3. Puheentunnistusohjelmat</vt:lpstr>
      <vt:lpstr>4. Konekäännössovellukset</vt:lpstr>
      <vt:lpstr>Sisällöntuotto vieraissa kielissä</vt:lpstr>
      <vt:lpstr>5. Kuvantunnistusohjelmat</vt:lpstr>
      <vt:lpstr>Kuvantunnistusohjelmat</vt:lpstr>
      <vt:lpstr>Kuvantunnistusohjelmat</vt:lpstr>
      <vt:lpstr>Opetettava kone</vt:lpstr>
      <vt:lpstr>Kuvantunnistusohjelmat</vt:lpstr>
      <vt:lpstr>Kuvantunnistusohjelmat</vt:lpstr>
      <vt:lpstr>Kuvantunnistusohjelmat</vt:lpstr>
      <vt:lpstr>6. Piirrosohjelmat: Kuvan luominen ja muokkaaminen</vt:lpstr>
      <vt:lpstr>Tavoite ja välivaihe</vt:lpstr>
      <vt:lpstr>PowerPoint-esitys</vt:lpstr>
      <vt:lpstr>7. Visualisointi</vt:lpstr>
      <vt:lpstr>Napkin</vt:lpstr>
      <vt:lpstr>8. Videon teko-ohjelmia</vt:lpstr>
      <vt:lpstr>9. Ammattilaisten ohjelmia</vt:lpstr>
      <vt:lpstr>9. Some ja suosittelu- järjestelmät</vt:lpstr>
      <vt:lpstr>Some on erilainen erilaisilla käyttäjillä</vt:lpstr>
      <vt:lpstr>TikTok: Seurataan, Sinulle</vt:lpstr>
      <vt:lpstr>Algoritmi (sääntöjoukko, jonka mukaan sosiaalisen median palveluissa valikoidaan mitä sisältöä meille näytetään tai suositellaan)</vt:lpstr>
      <vt:lpstr>Seuraus algoritmien ohjaamasta maailmasta</vt:lpstr>
      <vt:lpstr>Lopuksi: Maailma muuttuu</vt:lpstr>
      <vt:lpstr>Tekoäly muuttaa maailmaa, kun tekoälylle annetaan tärkeitä tehtäviä</vt:lpstr>
      <vt:lpstr>Osaa arvioida vastauksia</vt:lpstr>
      <vt:lpstr>Tekoäly muuttaa maailmaa, kun tekoälylle annetaan tärkeitä tehtäviä</vt:lpstr>
      <vt:lpstr>Mitä kaikkea tekoäly jo tekee?</vt:lpstr>
      <vt:lpstr>Tekoäly pitää ottaa huomioon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Needs ICT and Other Things – A Finnish Perspective</dc:title>
  <dc:creator>Simo Veistola</dc:creator>
  <cp:lastModifiedBy>Simo Veistola</cp:lastModifiedBy>
  <cp:revision>34</cp:revision>
  <dcterms:modified xsi:type="dcterms:W3CDTF">2024-11-26T13:27:13Z</dcterms:modified>
</cp:coreProperties>
</file>