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41D605-7ED7-4751-9353-140019F492B0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568119B-19C2-4239-BB2D-C4E571BB811D}">
      <dgm:prSet/>
      <dgm:spPr/>
      <dgm:t>
        <a:bodyPr/>
        <a:lstStyle/>
        <a:p>
          <a:r>
            <a:rPr lang="en-US" dirty="0" err="1"/>
            <a:t>Kuulu</a:t>
          </a:r>
          <a:r>
            <a:rPr lang="en-US" dirty="0"/>
            <a:t> </a:t>
          </a:r>
          <a:r>
            <a:rPr lang="en-US" dirty="0" err="1"/>
            <a:t>liittoon</a:t>
          </a:r>
          <a:r>
            <a:rPr lang="en-US" dirty="0"/>
            <a:t>!</a:t>
          </a:r>
        </a:p>
      </dgm:t>
    </dgm:pt>
    <dgm:pt modelId="{1ABEB632-1934-4CB7-BDB6-92C5E81F2236}" type="parTrans" cxnId="{C9DDC73C-6A47-4ADB-A6C8-4F82C7BB3C7B}">
      <dgm:prSet/>
      <dgm:spPr/>
      <dgm:t>
        <a:bodyPr/>
        <a:lstStyle/>
        <a:p>
          <a:endParaRPr lang="en-US"/>
        </a:p>
      </dgm:t>
    </dgm:pt>
    <dgm:pt modelId="{68D22959-70C4-4A40-A7BB-9DFC5278A44B}" type="sibTrans" cxnId="{C9DDC73C-6A47-4ADB-A6C8-4F82C7BB3C7B}">
      <dgm:prSet/>
      <dgm:spPr/>
      <dgm:t>
        <a:bodyPr/>
        <a:lstStyle/>
        <a:p>
          <a:endParaRPr lang="en-US"/>
        </a:p>
      </dgm:t>
    </dgm:pt>
    <dgm:pt modelId="{66C579A1-351B-4417-8372-534BDB8CC6E2}">
      <dgm:prSet/>
      <dgm:spPr/>
      <dgm:t>
        <a:bodyPr/>
        <a:lstStyle/>
        <a:p>
          <a:r>
            <a:rPr lang="en-US"/>
            <a:t>Äänestä! </a:t>
          </a:r>
        </a:p>
      </dgm:t>
    </dgm:pt>
    <dgm:pt modelId="{FD5D5C3C-CD92-424D-B8A5-C55A02E33437}" type="parTrans" cxnId="{EB489147-8E44-4B7A-8CEB-9C5B9A74398D}">
      <dgm:prSet/>
      <dgm:spPr/>
      <dgm:t>
        <a:bodyPr/>
        <a:lstStyle/>
        <a:p>
          <a:endParaRPr lang="en-US"/>
        </a:p>
      </dgm:t>
    </dgm:pt>
    <dgm:pt modelId="{FA49C4C4-368F-445D-B3EE-7A0588FD7508}" type="sibTrans" cxnId="{EB489147-8E44-4B7A-8CEB-9C5B9A74398D}">
      <dgm:prSet/>
      <dgm:spPr/>
      <dgm:t>
        <a:bodyPr/>
        <a:lstStyle/>
        <a:p>
          <a:endParaRPr lang="en-US"/>
        </a:p>
      </dgm:t>
    </dgm:pt>
    <dgm:pt modelId="{DC41C1FF-298C-412B-852D-CBBE5362A931}">
      <dgm:prSet/>
      <dgm:spPr/>
      <dgm:t>
        <a:bodyPr/>
        <a:lstStyle/>
        <a:p>
          <a:r>
            <a:rPr lang="en-US" dirty="0"/>
            <a:t>Ole kiinnnostunut!</a:t>
          </a:r>
        </a:p>
      </dgm:t>
    </dgm:pt>
    <dgm:pt modelId="{C8B46924-3296-4E6A-9AEA-9505D1324843}" type="parTrans" cxnId="{E3EBDC63-A4F4-4734-969A-269A30A97AD9}">
      <dgm:prSet/>
      <dgm:spPr/>
      <dgm:t>
        <a:bodyPr/>
        <a:lstStyle/>
        <a:p>
          <a:endParaRPr lang="en-US"/>
        </a:p>
      </dgm:t>
    </dgm:pt>
    <dgm:pt modelId="{2BB79139-6725-4383-960C-1752D97515AC}" type="sibTrans" cxnId="{E3EBDC63-A4F4-4734-969A-269A30A97AD9}">
      <dgm:prSet/>
      <dgm:spPr/>
      <dgm:t>
        <a:bodyPr/>
        <a:lstStyle/>
        <a:p>
          <a:endParaRPr lang="en-US"/>
        </a:p>
      </dgm:t>
    </dgm:pt>
    <dgm:pt modelId="{D3CEB863-9C56-48BE-8C91-94BBB60B3FE5}" type="pres">
      <dgm:prSet presAssocID="{9841D605-7ED7-4751-9353-140019F492B0}" presName="diagram" presStyleCnt="0">
        <dgm:presLayoutVars>
          <dgm:dir/>
          <dgm:resizeHandles val="exact"/>
        </dgm:presLayoutVars>
      </dgm:prSet>
      <dgm:spPr/>
    </dgm:pt>
    <dgm:pt modelId="{58ABEDEC-1555-496F-ACE1-527914A5078E}" type="pres">
      <dgm:prSet presAssocID="{8568119B-19C2-4239-BB2D-C4E571BB811D}" presName="node" presStyleLbl="node1" presStyleIdx="0" presStyleCnt="3">
        <dgm:presLayoutVars>
          <dgm:bulletEnabled val="1"/>
        </dgm:presLayoutVars>
      </dgm:prSet>
      <dgm:spPr/>
    </dgm:pt>
    <dgm:pt modelId="{94917F5F-2C63-479D-9BEA-8BA091B94E47}" type="pres">
      <dgm:prSet presAssocID="{68D22959-70C4-4A40-A7BB-9DFC5278A44B}" presName="sibTrans" presStyleCnt="0"/>
      <dgm:spPr/>
    </dgm:pt>
    <dgm:pt modelId="{15F02608-A88B-4D1B-AE82-861CACE3A46D}" type="pres">
      <dgm:prSet presAssocID="{66C579A1-351B-4417-8372-534BDB8CC6E2}" presName="node" presStyleLbl="node1" presStyleIdx="1" presStyleCnt="3">
        <dgm:presLayoutVars>
          <dgm:bulletEnabled val="1"/>
        </dgm:presLayoutVars>
      </dgm:prSet>
      <dgm:spPr/>
    </dgm:pt>
    <dgm:pt modelId="{64363EE0-B35A-4F78-9EB8-F30D58B523F6}" type="pres">
      <dgm:prSet presAssocID="{FA49C4C4-368F-445D-B3EE-7A0588FD7508}" presName="sibTrans" presStyleCnt="0"/>
      <dgm:spPr/>
    </dgm:pt>
    <dgm:pt modelId="{FF355070-E5AC-47FD-BD66-54951D57C92B}" type="pres">
      <dgm:prSet presAssocID="{DC41C1FF-298C-412B-852D-CBBE5362A931}" presName="node" presStyleLbl="node1" presStyleIdx="2" presStyleCnt="3">
        <dgm:presLayoutVars>
          <dgm:bulletEnabled val="1"/>
        </dgm:presLayoutVars>
      </dgm:prSet>
      <dgm:spPr/>
    </dgm:pt>
  </dgm:ptLst>
  <dgm:cxnLst>
    <dgm:cxn modelId="{C9DDC73C-6A47-4ADB-A6C8-4F82C7BB3C7B}" srcId="{9841D605-7ED7-4751-9353-140019F492B0}" destId="{8568119B-19C2-4239-BB2D-C4E571BB811D}" srcOrd="0" destOrd="0" parTransId="{1ABEB632-1934-4CB7-BDB6-92C5E81F2236}" sibTransId="{68D22959-70C4-4A40-A7BB-9DFC5278A44B}"/>
    <dgm:cxn modelId="{E3EBDC63-A4F4-4734-969A-269A30A97AD9}" srcId="{9841D605-7ED7-4751-9353-140019F492B0}" destId="{DC41C1FF-298C-412B-852D-CBBE5362A931}" srcOrd="2" destOrd="0" parTransId="{C8B46924-3296-4E6A-9AEA-9505D1324843}" sibTransId="{2BB79139-6725-4383-960C-1752D97515AC}"/>
    <dgm:cxn modelId="{EB489147-8E44-4B7A-8CEB-9C5B9A74398D}" srcId="{9841D605-7ED7-4751-9353-140019F492B0}" destId="{66C579A1-351B-4417-8372-534BDB8CC6E2}" srcOrd="1" destOrd="0" parTransId="{FD5D5C3C-CD92-424D-B8A5-C55A02E33437}" sibTransId="{FA49C4C4-368F-445D-B3EE-7A0588FD7508}"/>
    <dgm:cxn modelId="{646995A5-E050-441F-A217-D4798FB66464}" type="presOf" srcId="{DC41C1FF-298C-412B-852D-CBBE5362A931}" destId="{FF355070-E5AC-47FD-BD66-54951D57C92B}" srcOrd="0" destOrd="0" presId="urn:microsoft.com/office/officeart/2005/8/layout/default"/>
    <dgm:cxn modelId="{E0A25DB6-F470-4744-B260-4E0272DFD879}" type="presOf" srcId="{66C579A1-351B-4417-8372-534BDB8CC6E2}" destId="{15F02608-A88B-4D1B-AE82-861CACE3A46D}" srcOrd="0" destOrd="0" presId="urn:microsoft.com/office/officeart/2005/8/layout/default"/>
    <dgm:cxn modelId="{EE9965D8-437B-41EF-A664-E75ACE91924E}" type="presOf" srcId="{8568119B-19C2-4239-BB2D-C4E571BB811D}" destId="{58ABEDEC-1555-496F-ACE1-527914A5078E}" srcOrd="0" destOrd="0" presId="urn:microsoft.com/office/officeart/2005/8/layout/default"/>
    <dgm:cxn modelId="{BA55FDE0-2655-49FB-AABB-F5E392C047DE}" type="presOf" srcId="{9841D605-7ED7-4751-9353-140019F492B0}" destId="{D3CEB863-9C56-48BE-8C91-94BBB60B3FE5}" srcOrd="0" destOrd="0" presId="urn:microsoft.com/office/officeart/2005/8/layout/default"/>
    <dgm:cxn modelId="{0603CA4C-07D8-4DA1-9BA3-34BD850F3B60}" type="presParOf" srcId="{D3CEB863-9C56-48BE-8C91-94BBB60B3FE5}" destId="{58ABEDEC-1555-496F-ACE1-527914A5078E}" srcOrd="0" destOrd="0" presId="urn:microsoft.com/office/officeart/2005/8/layout/default"/>
    <dgm:cxn modelId="{38AB6B70-86CE-49CA-BE17-990B057782AE}" type="presParOf" srcId="{D3CEB863-9C56-48BE-8C91-94BBB60B3FE5}" destId="{94917F5F-2C63-479D-9BEA-8BA091B94E47}" srcOrd="1" destOrd="0" presId="urn:microsoft.com/office/officeart/2005/8/layout/default"/>
    <dgm:cxn modelId="{A8583368-8D63-4D1D-8F0A-D7E035A5BDA1}" type="presParOf" srcId="{D3CEB863-9C56-48BE-8C91-94BBB60B3FE5}" destId="{15F02608-A88B-4D1B-AE82-861CACE3A46D}" srcOrd="2" destOrd="0" presId="urn:microsoft.com/office/officeart/2005/8/layout/default"/>
    <dgm:cxn modelId="{2300A12F-348F-49CE-BB98-514F266DB847}" type="presParOf" srcId="{D3CEB863-9C56-48BE-8C91-94BBB60B3FE5}" destId="{64363EE0-B35A-4F78-9EB8-F30D58B523F6}" srcOrd="3" destOrd="0" presId="urn:microsoft.com/office/officeart/2005/8/layout/default"/>
    <dgm:cxn modelId="{2F9C9998-9B55-44BB-94A3-D870536A5DA3}" type="presParOf" srcId="{D3CEB863-9C56-48BE-8C91-94BBB60B3FE5}" destId="{FF355070-E5AC-47FD-BD66-54951D57C92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ABEDEC-1555-496F-ACE1-527914A5078E}">
      <dsp:nvSpPr>
        <dsp:cNvPr id="0" name=""/>
        <dsp:cNvSpPr/>
      </dsp:nvSpPr>
      <dsp:spPr>
        <a:xfrm>
          <a:off x="0" y="1071918"/>
          <a:ext cx="3414946" cy="204896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Kuulu</a:t>
          </a:r>
          <a:r>
            <a:rPr lang="en-US" sz="4000" kern="1200" dirty="0"/>
            <a:t> </a:t>
          </a:r>
          <a:r>
            <a:rPr lang="en-US" sz="4000" kern="1200" dirty="0" err="1"/>
            <a:t>liittoon</a:t>
          </a:r>
          <a:r>
            <a:rPr lang="en-US" sz="4000" kern="1200" dirty="0"/>
            <a:t>!</a:t>
          </a:r>
        </a:p>
      </dsp:txBody>
      <dsp:txXfrm>
        <a:off x="0" y="1071918"/>
        <a:ext cx="3414946" cy="2048967"/>
      </dsp:txXfrm>
    </dsp:sp>
    <dsp:sp modelId="{15F02608-A88B-4D1B-AE82-861CACE3A46D}">
      <dsp:nvSpPr>
        <dsp:cNvPr id="0" name=""/>
        <dsp:cNvSpPr/>
      </dsp:nvSpPr>
      <dsp:spPr>
        <a:xfrm>
          <a:off x="3756441" y="1071918"/>
          <a:ext cx="3414946" cy="20489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Äänestä! </a:t>
          </a:r>
        </a:p>
      </dsp:txBody>
      <dsp:txXfrm>
        <a:off x="3756441" y="1071918"/>
        <a:ext cx="3414946" cy="2048967"/>
      </dsp:txXfrm>
    </dsp:sp>
    <dsp:sp modelId="{FF355070-E5AC-47FD-BD66-54951D57C92B}">
      <dsp:nvSpPr>
        <dsp:cNvPr id="0" name=""/>
        <dsp:cNvSpPr/>
      </dsp:nvSpPr>
      <dsp:spPr>
        <a:xfrm>
          <a:off x="7512882" y="1071918"/>
          <a:ext cx="3414946" cy="204896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Ole kiinnnostunut!</a:t>
          </a:r>
        </a:p>
      </dsp:txBody>
      <dsp:txXfrm>
        <a:off x="7512882" y="1071918"/>
        <a:ext cx="3414946" cy="20489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87F67C-CF5A-FC57-F6F6-4FBD2E1F7D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BF7224-0D8E-09E8-5E01-7F850D8DBB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AD3B0B-13C6-FCFB-FBEA-00EE5A721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B696AB-6007-1D41-4782-78C8435F2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D679A8-B0C4-6655-A011-163AA3C79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5656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80D9D3-DBEE-3212-2148-37F0401C1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2159CE8-22E0-1C1D-2B1B-3BDA4B83DE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6726D9-7431-6561-A9C0-EFC32D131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F0CC8E-032D-10B8-D42D-AE0E823C9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288BF4-0212-B0C9-0F7D-9F227C286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28965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4A42409-7D8D-02A4-9041-941D54DAA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5BB23C9-50F6-4DEE-2EE7-5D6D86E3E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EA9D98-01EF-7F59-4755-671644A11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8EB0D7-8F19-8CE8-3E5D-44ABB5A3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E0A592-6A27-F996-8B65-928736D01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890541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10B55E-7646-392E-05F2-91B85C57D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4AFF85-03C3-AF1B-4BCB-4A035FF77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B18E23-BEFC-7A92-07D4-56513846A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DE7768-B9ED-145C-B1D7-33B0C19B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AA6008-93E6-C7C3-3EF4-58ED94843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22816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4AD346-0507-A1F4-D110-175FDF055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B895418-C496-D288-BC9E-2134646A7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E8D012-E638-053C-1C35-AFE15CCE2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594DBC-1310-367A-53A0-912D8ABCA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FEA88B-9641-1B80-B7FD-49D405D7A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5975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CB5514-06D4-76FC-37E3-FFF05A49A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85F7FA-D1A6-2CFB-F194-A653106E3A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809081-D721-1C3F-D097-8162C14D7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9B89EF6-CEE6-E9D1-0FDD-AA3A09DE3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BC765B1-7DDF-36D5-75BE-784EC1E6B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E5590F-DAAB-E23E-E40E-80018ABAB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4332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DD01A3-C3CE-0C4B-31FB-68FF90D36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AB8BD2-097C-669C-98D4-4D983B2F9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F53268E-D887-05E6-00A9-AAF795E857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9BD2984-7227-1923-E2C5-590F75B99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BF9B341-631E-3541-969C-C781562E94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1DCCF38-6533-8DD4-87AE-C94609F5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F832CBB-8F36-4F2B-7838-E0E20F7DA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3608A2E-DD51-7D0D-940A-706ABB27B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5550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26E7DB-3747-EEF8-5A45-9CEF9D78F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679A7CE-31CD-9398-FDE3-D182DE528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9BC925F-3226-9F18-941B-D99A1030A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EF74485-7CF2-95F9-1D00-C2237997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3534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76AD057-869C-72E1-538D-9CA095934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133948E-6EF3-031A-F7A8-31C44AEF5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21DF6FF-1A17-8F8C-8ED3-884909E46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5738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5D7D5F-CFEB-D999-189C-EE0CD50F4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9F3C93-3E5B-61A5-B0C1-FB82C16EA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EA1E905-3768-6ACD-61CC-DEEE4DCF7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E22988D-CC64-BE3A-6094-927E2B652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F8FACDB-2981-C8E6-D366-D804D6114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80046C1-37F6-A545-FFB7-6D90DA94E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135927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E81D91-E870-F595-623D-150FDD29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4EBD6C8-9D93-543B-CC6F-961BBF16D3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B13E0B6-88C3-DB43-99A7-4478E35CB4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3504361-E3AC-2BAD-1B30-FE388195C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02489E6-D35F-314D-20A7-E24AEFADC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361FDAD-F477-E15F-30D2-BF176276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60567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49414FE6-1C14-C5CF-4CE3-5D1BBF01A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E0DABC8-ED6B-6BD6-8CC4-C1C7C2647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C614688-24D2-F2A2-A4DF-6C6C96FEE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07141-A4A7-4549-BA70-1073CDA6A54D}" type="datetimeFigureOut">
              <a:rPr lang="en-FI" smtClean="0"/>
              <a:t>15/05/2023</a:t>
            </a:fld>
            <a:endParaRPr lang="en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0B962A-1C9C-086A-FF48-1156F063C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FD3089-F369-9C54-AA9A-35FB2CBF44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BC83E-9CEC-4006-AF6E-22950EF410A2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88587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E18265-1277-A0E3-A3DC-4C6889532B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Hyvinvoivan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opettajan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</a:t>
            </a:r>
            <a:endParaRPr lang="en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BA5DD18-E6F0-6B8E-45E0-B5B48153CE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Ryhmät</a:t>
            </a:r>
            <a:r>
              <a:rPr lang="en-US" dirty="0"/>
              <a:t> 7 &amp; 8</a:t>
            </a:r>
            <a:endParaRPr lang="en-FI" dirty="0"/>
          </a:p>
        </p:txBody>
      </p:sp>
    </p:spTree>
    <p:extLst>
      <p:ext uri="{BB962C8B-B14F-4D97-AF65-F5344CB8AC3E}">
        <p14:creationId xmlns:p14="http://schemas.microsoft.com/office/powerpoint/2010/main" val="3767525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62E8ADE-D18D-B2FD-AFD2-A650F4DBF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r>
              <a:rPr lang="en-US" sz="3800"/>
              <a:t>Yksilöllinen taso – oman toiminnan vaikutukset hyvinvointiin</a:t>
            </a:r>
            <a:endParaRPr lang="en-FI" sz="3800"/>
          </a:p>
        </p:txBody>
      </p:sp>
      <p:pic>
        <p:nvPicPr>
          <p:cNvPr id="5" name="Picture 4" descr="Kasvi versoo betonissa olevasta halkeamasta">
            <a:extLst>
              <a:ext uri="{FF2B5EF4-FFF2-40B4-BE49-F238E27FC236}">
                <a16:creationId xmlns:a16="http://schemas.microsoft.com/office/drawing/2014/main" id="{BB07FC6E-E0FF-F85C-E460-C8088697BB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17" r="36651" b="-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BCCE24EB-27FC-DD09-4FEE-19592E8EC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 fontScale="77500" lnSpcReduction="20000"/>
          </a:bodyPr>
          <a:lstStyle/>
          <a:p>
            <a:r>
              <a:rPr lang="en-US" sz="2200" dirty="0" err="1"/>
              <a:t>Yksilön</a:t>
            </a:r>
            <a:r>
              <a:rPr lang="en-US" sz="2200" dirty="0"/>
              <a:t> </a:t>
            </a:r>
            <a:r>
              <a:rPr lang="en-US" sz="2200" dirty="0" err="1"/>
              <a:t>rajat</a:t>
            </a:r>
            <a:r>
              <a:rPr lang="en-US" sz="2200" dirty="0"/>
              <a:t> – </a:t>
            </a:r>
            <a:r>
              <a:rPr lang="en-US" sz="2200" dirty="0" err="1"/>
              <a:t>työ</a:t>
            </a:r>
            <a:r>
              <a:rPr lang="en-US" sz="2200" dirty="0"/>
              <a:t> ja </a:t>
            </a:r>
            <a:r>
              <a:rPr lang="en-US" sz="2200" dirty="0" err="1"/>
              <a:t>yksityiselämä</a:t>
            </a:r>
            <a:r>
              <a:rPr lang="en-US" sz="2200" dirty="0"/>
              <a:t> </a:t>
            </a:r>
            <a:r>
              <a:rPr lang="en-US" sz="2200" dirty="0" err="1"/>
              <a:t>tasapainoon</a:t>
            </a:r>
            <a:endParaRPr lang="en-US" sz="2200" dirty="0"/>
          </a:p>
          <a:p>
            <a:r>
              <a:rPr lang="en-US" sz="2200" dirty="0" err="1"/>
              <a:t>Armollisuus</a:t>
            </a:r>
            <a:r>
              <a:rPr lang="en-US" sz="2200" dirty="0"/>
              <a:t> ja </a:t>
            </a:r>
            <a:r>
              <a:rPr lang="en-US" sz="2200" dirty="0" err="1"/>
              <a:t>itsetuntemus</a:t>
            </a:r>
            <a:r>
              <a:rPr lang="en-US" sz="2200" dirty="0"/>
              <a:t> </a:t>
            </a:r>
          </a:p>
          <a:p>
            <a:r>
              <a:rPr lang="en-US" sz="2200" dirty="0" err="1"/>
              <a:t>Teoriasta</a:t>
            </a:r>
            <a:r>
              <a:rPr lang="en-US" sz="2200" dirty="0"/>
              <a:t> ja </a:t>
            </a:r>
            <a:r>
              <a:rPr lang="en-US" sz="2200" dirty="0" err="1"/>
              <a:t>tutkimuksesta</a:t>
            </a:r>
            <a:r>
              <a:rPr lang="en-US" sz="2200" dirty="0"/>
              <a:t> </a:t>
            </a:r>
            <a:r>
              <a:rPr lang="en-US" sz="2200" dirty="0" err="1"/>
              <a:t>tukea</a:t>
            </a:r>
            <a:r>
              <a:rPr lang="en-US" sz="2200" dirty="0"/>
              <a:t> </a:t>
            </a:r>
            <a:r>
              <a:rPr lang="en-US" sz="2200" dirty="0" err="1"/>
              <a:t>omalle</a:t>
            </a:r>
            <a:r>
              <a:rPr lang="en-US" sz="2200" dirty="0"/>
              <a:t> </a:t>
            </a:r>
            <a:r>
              <a:rPr lang="en-US" sz="2200" dirty="0" err="1"/>
              <a:t>pedagogiikalle</a:t>
            </a:r>
            <a:r>
              <a:rPr lang="en-US" sz="2200" dirty="0"/>
              <a:t>: Kuinka </a:t>
            </a:r>
            <a:r>
              <a:rPr lang="en-US" sz="2200" dirty="0" err="1"/>
              <a:t>omaa</a:t>
            </a:r>
            <a:r>
              <a:rPr lang="en-US" sz="2200" dirty="0"/>
              <a:t> </a:t>
            </a:r>
            <a:r>
              <a:rPr lang="en-US" sz="2200" dirty="0" err="1"/>
              <a:t>opettajuutta</a:t>
            </a:r>
            <a:r>
              <a:rPr lang="en-US" sz="2200" dirty="0"/>
              <a:t> </a:t>
            </a:r>
            <a:r>
              <a:rPr lang="en-US" sz="2200" dirty="0" err="1"/>
              <a:t>voi</a:t>
            </a:r>
            <a:r>
              <a:rPr lang="en-US" sz="2200" dirty="0"/>
              <a:t> </a:t>
            </a:r>
            <a:r>
              <a:rPr lang="en-US" sz="2200" dirty="0" err="1"/>
              <a:t>muuttaa</a:t>
            </a:r>
            <a:r>
              <a:rPr lang="en-US" sz="2200" dirty="0"/>
              <a:t> </a:t>
            </a:r>
            <a:r>
              <a:rPr lang="en-US" sz="2200" dirty="0" err="1"/>
              <a:t>tilanteen</a:t>
            </a:r>
            <a:r>
              <a:rPr lang="en-US" sz="2200" dirty="0"/>
              <a:t> </a:t>
            </a:r>
            <a:r>
              <a:rPr lang="en-US" sz="2200" dirty="0" err="1"/>
              <a:t>vaatimalla</a:t>
            </a:r>
            <a:r>
              <a:rPr lang="en-US" sz="2200" dirty="0"/>
              <a:t> </a:t>
            </a:r>
            <a:r>
              <a:rPr lang="en-US" sz="2200" dirty="0" err="1"/>
              <a:t>tavalla</a:t>
            </a:r>
            <a:r>
              <a:rPr lang="en-US" sz="2200" dirty="0"/>
              <a:t>? </a:t>
            </a:r>
          </a:p>
          <a:p>
            <a:pPr marL="0" indent="0">
              <a:buNone/>
            </a:pPr>
            <a:r>
              <a:rPr lang="en-US" sz="2200" dirty="0">
                <a:sym typeface="Wingdings" panose="05000000000000000000" pitchFamily="2" charset="2"/>
              </a:rPr>
              <a:t> </a:t>
            </a:r>
            <a:r>
              <a:rPr lang="en-US" sz="2200" dirty="0" err="1">
                <a:sym typeface="Wingdings" panose="05000000000000000000" pitchFamily="2" charset="2"/>
              </a:rPr>
              <a:t>Mitä</a:t>
            </a:r>
            <a:r>
              <a:rPr lang="en-US" sz="2200" dirty="0">
                <a:sym typeface="Wingdings" panose="05000000000000000000" pitchFamily="2" charset="2"/>
              </a:rPr>
              <a:t> on hyvä </a:t>
            </a:r>
            <a:r>
              <a:rPr lang="en-US" sz="2200" dirty="0" err="1">
                <a:sym typeface="Wingdings" panose="05000000000000000000" pitchFamily="2" charset="2"/>
              </a:rPr>
              <a:t>opettajuus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nykypäivänä</a:t>
            </a:r>
            <a:r>
              <a:rPr lang="en-US" sz="2200" dirty="0">
                <a:sym typeface="Wingdings" panose="05000000000000000000" pitchFamily="2" charset="2"/>
              </a:rPr>
              <a:t>? </a:t>
            </a:r>
            <a:endParaRPr lang="en-US" sz="2200" dirty="0"/>
          </a:p>
          <a:p>
            <a:r>
              <a:rPr lang="en-US" sz="2200" dirty="0" err="1"/>
              <a:t>Elämän</a:t>
            </a:r>
            <a:r>
              <a:rPr lang="en-US" sz="2200" dirty="0"/>
              <a:t>- ja </a:t>
            </a:r>
            <a:r>
              <a:rPr lang="en-US" sz="2200" dirty="0" err="1"/>
              <a:t>ajanhallinta</a:t>
            </a:r>
            <a:r>
              <a:rPr lang="en-US" sz="2200" dirty="0"/>
              <a:t> </a:t>
            </a:r>
            <a:r>
              <a:rPr lang="en-US" sz="2200" dirty="0">
                <a:sym typeface="Wingdings" panose="05000000000000000000" pitchFamily="2" charset="2"/>
              </a:rPr>
              <a:t> Kuinka </a:t>
            </a:r>
            <a:r>
              <a:rPr lang="en-US" sz="2200" dirty="0" err="1">
                <a:sym typeface="Wingdings" panose="05000000000000000000" pitchFamily="2" charset="2"/>
              </a:rPr>
              <a:t>suunnittelet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elämääsi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omaa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hyvinvointia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tukevaksi</a:t>
            </a:r>
            <a:r>
              <a:rPr lang="en-US" sz="2200" dirty="0">
                <a:sym typeface="Wingdings" panose="05000000000000000000" pitchFamily="2" charset="2"/>
              </a:rPr>
              <a:t>?</a:t>
            </a:r>
          </a:p>
          <a:p>
            <a:r>
              <a:rPr lang="en-US" sz="2200" dirty="0" err="1">
                <a:sym typeface="Wingdings" panose="05000000000000000000" pitchFamily="2" charset="2"/>
              </a:rPr>
              <a:t>Itsensä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kehittäminen</a:t>
            </a:r>
            <a:r>
              <a:rPr lang="en-US" sz="2200" dirty="0">
                <a:sym typeface="Wingdings" panose="05000000000000000000" pitchFamily="2" charset="2"/>
              </a:rPr>
              <a:t>, </a:t>
            </a:r>
            <a:r>
              <a:rPr lang="en-US" sz="2200" dirty="0" err="1">
                <a:sym typeface="Wingdings" panose="05000000000000000000" pitchFamily="2" charset="2"/>
              </a:rPr>
              <a:t>muuntautumiskyky</a:t>
            </a:r>
            <a:r>
              <a:rPr lang="en-US" sz="2200" dirty="0">
                <a:sym typeface="Wingdings" panose="05000000000000000000" pitchFamily="2" charset="2"/>
              </a:rPr>
              <a:t> ja </a:t>
            </a:r>
            <a:r>
              <a:rPr lang="en-US" sz="2200" dirty="0" err="1">
                <a:sym typeface="Wingdings" panose="05000000000000000000" pitchFamily="2" charset="2"/>
              </a:rPr>
              <a:t>kiinnostus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omasta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alasta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pitävät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mielen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virkeänä</a:t>
            </a:r>
            <a:r>
              <a:rPr lang="en-US" sz="2200" dirty="0">
                <a:sym typeface="Wingdings" panose="05000000000000000000" pitchFamily="2" charset="2"/>
              </a:rPr>
              <a:t>!</a:t>
            </a:r>
          </a:p>
          <a:p>
            <a:r>
              <a:rPr lang="en-US" sz="2200" dirty="0" err="1">
                <a:sym typeface="Wingdings" panose="05000000000000000000" pitchFamily="2" charset="2"/>
              </a:rPr>
              <a:t>Rohkeus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pyytää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apua</a:t>
            </a:r>
            <a:r>
              <a:rPr lang="en-US" sz="2200" dirty="0">
                <a:sym typeface="Wingdings" panose="05000000000000000000" pitchFamily="2" charset="2"/>
              </a:rPr>
              <a:t> ja </a:t>
            </a:r>
            <a:r>
              <a:rPr lang="en-US" sz="2200" dirty="0" err="1">
                <a:sym typeface="Wingdings" panose="05000000000000000000" pitchFamily="2" charset="2"/>
              </a:rPr>
              <a:t>tukea</a:t>
            </a:r>
            <a:r>
              <a:rPr lang="en-US" sz="2200" dirty="0">
                <a:sym typeface="Wingdings" panose="05000000000000000000" pitchFamily="2" charset="2"/>
              </a:rPr>
              <a:t> – </a:t>
            </a:r>
            <a:r>
              <a:rPr lang="en-US" sz="2200" dirty="0" err="1">
                <a:sym typeface="Wingdings" panose="05000000000000000000" pitchFamily="2" charset="2"/>
              </a:rPr>
              <a:t>inhmillisyyden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osoittaminen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ei</a:t>
            </a:r>
            <a:r>
              <a:rPr lang="en-US" sz="2200" dirty="0">
                <a:sym typeface="Wingdings" panose="05000000000000000000" pitchFamily="2" charset="2"/>
              </a:rPr>
              <a:t> tee </a:t>
            </a:r>
            <a:r>
              <a:rPr lang="en-US" sz="2200" dirty="0" err="1">
                <a:sym typeface="Wingdings" panose="05000000000000000000" pitchFamily="2" charset="2"/>
              </a:rPr>
              <a:t>sinusta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yhtään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huonompaa</a:t>
            </a:r>
            <a:r>
              <a:rPr lang="en-US" sz="2200" dirty="0">
                <a:sym typeface="Wingdings" panose="05000000000000000000" pitchFamily="2" charset="2"/>
              </a:rPr>
              <a:t>. </a:t>
            </a:r>
          </a:p>
          <a:p>
            <a:r>
              <a:rPr lang="en-US" sz="2200" dirty="0" err="1">
                <a:sym typeface="Wingdings" panose="05000000000000000000" pitchFamily="2" charset="2"/>
              </a:rPr>
              <a:t>Opettaja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ei</a:t>
            </a:r>
            <a:r>
              <a:rPr lang="en-US" sz="2200" dirty="0">
                <a:sym typeface="Wingdings" panose="05000000000000000000" pitchFamily="2" charset="2"/>
              </a:rPr>
              <a:t> ole </a:t>
            </a:r>
            <a:r>
              <a:rPr lang="en-US" sz="2200" dirty="0" err="1">
                <a:sym typeface="Wingdings" panose="05000000000000000000" pitchFamily="2" charset="2"/>
              </a:rPr>
              <a:t>kaikkivoipa</a:t>
            </a:r>
            <a:r>
              <a:rPr lang="en-US" sz="2200" dirty="0">
                <a:sym typeface="Wingdings" panose="05000000000000000000" pitchFamily="2" charset="2"/>
              </a:rPr>
              <a:t>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99969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7B1311F-8C2E-9902-BA74-250E82342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/>
              <a:t>Yhteisöllinen taso</a:t>
            </a:r>
            <a:endParaRPr lang="en-FI" sz="5400"/>
          </a:p>
        </p:txBody>
      </p:sp>
      <p:sp>
        <p:nvSpPr>
          <p:cNvPr id="2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BF0B175-EB4A-421C-DEA6-82316CED6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 fontScale="92500" lnSpcReduction="10000"/>
          </a:bodyPr>
          <a:lstStyle/>
          <a:p>
            <a:r>
              <a:rPr lang="en-US" sz="2200" dirty="0" err="1"/>
              <a:t>Verkostoituminen</a:t>
            </a:r>
            <a:r>
              <a:rPr lang="en-US" sz="2200" dirty="0"/>
              <a:t> jo </a:t>
            </a:r>
            <a:r>
              <a:rPr lang="en-US" sz="2200" dirty="0" err="1"/>
              <a:t>opiskeluaikoina</a:t>
            </a:r>
            <a:r>
              <a:rPr lang="en-US" sz="2200" dirty="0"/>
              <a:t> – </a:t>
            </a:r>
            <a:r>
              <a:rPr lang="en-US" sz="2200" dirty="0" err="1"/>
              <a:t>eri</a:t>
            </a:r>
            <a:r>
              <a:rPr lang="en-US" sz="2200" dirty="0"/>
              <a:t> </a:t>
            </a:r>
            <a:r>
              <a:rPr lang="en-US" sz="2200" dirty="0" err="1"/>
              <a:t>koulumaailman</a:t>
            </a:r>
            <a:r>
              <a:rPr lang="en-US" sz="2200" dirty="0"/>
              <a:t> </a:t>
            </a:r>
            <a:r>
              <a:rPr lang="en-US" sz="2200" dirty="0" err="1"/>
              <a:t>toimijoiden</a:t>
            </a:r>
            <a:r>
              <a:rPr lang="en-US" sz="2200" dirty="0"/>
              <a:t> </a:t>
            </a:r>
            <a:r>
              <a:rPr lang="en-US" sz="2200" dirty="0" err="1"/>
              <a:t>tuleminen</a:t>
            </a:r>
            <a:r>
              <a:rPr lang="en-US" sz="2200" dirty="0"/>
              <a:t> </a:t>
            </a:r>
            <a:r>
              <a:rPr lang="en-US" sz="2200" dirty="0" err="1"/>
              <a:t>tutuksi</a:t>
            </a:r>
            <a:r>
              <a:rPr lang="en-US" sz="2200" dirty="0"/>
              <a:t> jo </a:t>
            </a:r>
            <a:r>
              <a:rPr lang="en-US" sz="2200" dirty="0" err="1"/>
              <a:t>ennen</a:t>
            </a:r>
            <a:r>
              <a:rPr lang="en-US" sz="2200" dirty="0"/>
              <a:t> </a:t>
            </a:r>
            <a:r>
              <a:rPr lang="en-US" sz="2200" dirty="0" err="1"/>
              <a:t>työelämään</a:t>
            </a:r>
            <a:r>
              <a:rPr lang="en-US" sz="2200" dirty="0"/>
              <a:t> </a:t>
            </a:r>
            <a:r>
              <a:rPr lang="en-US" sz="2200" dirty="0" err="1"/>
              <a:t>siirtymistä</a:t>
            </a:r>
            <a:r>
              <a:rPr lang="en-US" sz="2200" dirty="0"/>
              <a:t>. </a:t>
            </a:r>
          </a:p>
          <a:p>
            <a:r>
              <a:rPr lang="en-US" sz="2200" dirty="0" err="1"/>
              <a:t>Vuorovaikutukseen</a:t>
            </a:r>
            <a:r>
              <a:rPr lang="en-US" sz="2200" dirty="0"/>
              <a:t> </a:t>
            </a:r>
            <a:r>
              <a:rPr lang="en-US" sz="2200" dirty="0" err="1"/>
              <a:t>panostaminen</a:t>
            </a:r>
            <a:r>
              <a:rPr lang="en-US" sz="2200" dirty="0"/>
              <a:t> </a:t>
            </a:r>
            <a:r>
              <a:rPr lang="en-US" sz="2200" dirty="0" err="1"/>
              <a:t>kouluyhteisössä</a:t>
            </a:r>
            <a:r>
              <a:rPr lang="en-US" sz="2200" dirty="0"/>
              <a:t>. </a:t>
            </a:r>
            <a:r>
              <a:rPr lang="en-US" sz="2200" dirty="0" err="1"/>
              <a:t>Avoimuus</a:t>
            </a:r>
            <a:r>
              <a:rPr lang="en-US" sz="2200" dirty="0"/>
              <a:t> ja </a:t>
            </a:r>
            <a:r>
              <a:rPr lang="en-US" sz="2200" dirty="0" err="1"/>
              <a:t>tuki</a:t>
            </a:r>
            <a:r>
              <a:rPr lang="en-US" sz="2200" dirty="0"/>
              <a:t> </a:t>
            </a:r>
            <a:r>
              <a:rPr lang="en-US" sz="2200" dirty="0" err="1"/>
              <a:t>ympäriltä</a:t>
            </a:r>
            <a:r>
              <a:rPr lang="en-US" sz="2200" dirty="0"/>
              <a:t>.  </a:t>
            </a:r>
            <a:r>
              <a:rPr lang="en-US" sz="2200" dirty="0">
                <a:sym typeface="Wingdings" panose="05000000000000000000" pitchFamily="2" charset="2"/>
              </a:rPr>
              <a:t> </a:t>
            </a:r>
            <a:r>
              <a:rPr lang="en-US" sz="2200" dirty="0" err="1">
                <a:sym typeface="Wingdings" panose="05000000000000000000" pitchFamily="2" charset="2"/>
              </a:rPr>
              <a:t>ei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lakaista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vaikeita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asioita</a:t>
            </a:r>
            <a:r>
              <a:rPr lang="en-US" sz="2200" dirty="0">
                <a:sym typeface="Wingdings" panose="05000000000000000000" pitchFamily="2" charset="2"/>
              </a:rPr>
              <a:t> </a:t>
            </a:r>
            <a:r>
              <a:rPr lang="en-US" sz="2200" dirty="0" err="1">
                <a:sym typeface="Wingdings" panose="05000000000000000000" pitchFamily="2" charset="2"/>
              </a:rPr>
              <a:t>maton</a:t>
            </a:r>
            <a:r>
              <a:rPr lang="en-US" sz="2200" dirty="0">
                <a:sym typeface="Wingdings" panose="05000000000000000000" pitchFamily="2" charset="2"/>
              </a:rPr>
              <a:t> alle!</a:t>
            </a:r>
            <a:endParaRPr lang="en-US" sz="2200" dirty="0"/>
          </a:p>
          <a:p>
            <a:r>
              <a:rPr lang="en-US" sz="2200" dirty="0" err="1"/>
              <a:t>Mentorointi</a:t>
            </a:r>
            <a:r>
              <a:rPr lang="en-US" sz="2200" dirty="0"/>
              <a:t> ja </a:t>
            </a:r>
            <a:r>
              <a:rPr lang="en-US" sz="2200" dirty="0" err="1"/>
              <a:t>perehdyttäminen</a:t>
            </a:r>
            <a:r>
              <a:rPr lang="en-US" sz="2200" dirty="0"/>
              <a:t> </a:t>
            </a:r>
            <a:r>
              <a:rPr lang="en-US" sz="2200" dirty="0" err="1"/>
              <a:t>koulun</a:t>
            </a:r>
            <a:r>
              <a:rPr lang="en-US" sz="2200" dirty="0"/>
              <a:t> </a:t>
            </a:r>
            <a:r>
              <a:rPr lang="en-US" sz="2200" dirty="0" err="1"/>
              <a:t>toimintakulttuuriin</a:t>
            </a:r>
            <a:r>
              <a:rPr lang="en-US" sz="2200" dirty="0"/>
              <a:t>. </a:t>
            </a:r>
          </a:p>
          <a:p>
            <a:r>
              <a:rPr lang="en-US" sz="2200" dirty="0" err="1"/>
              <a:t>Yhteisöllisyyteen</a:t>
            </a:r>
            <a:r>
              <a:rPr lang="en-US" sz="2200" dirty="0"/>
              <a:t> </a:t>
            </a:r>
            <a:r>
              <a:rPr lang="en-US" sz="2200" dirty="0" err="1"/>
              <a:t>panostaminen</a:t>
            </a:r>
            <a:r>
              <a:rPr lang="en-US" sz="2200" dirty="0"/>
              <a:t> – </a:t>
            </a:r>
            <a:r>
              <a:rPr lang="en-US" sz="2200" dirty="0" err="1"/>
              <a:t>niin</a:t>
            </a:r>
            <a:r>
              <a:rPr lang="en-US" sz="2200" dirty="0"/>
              <a:t> </a:t>
            </a:r>
            <a:r>
              <a:rPr lang="en-US" sz="2200" dirty="0" err="1"/>
              <a:t>koulussa</a:t>
            </a:r>
            <a:r>
              <a:rPr lang="en-US" sz="2200" dirty="0"/>
              <a:t> </a:t>
            </a:r>
            <a:r>
              <a:rPr lang="en-US" sz="2200" dirty="0" err="1"/>
              <a:t>kuin</a:t>
            </a:r>
            <a:r>
              <a:rPr lang="en-US" sz="2200" dirty="0"/>
              <a:t> </a:t>
            </a:r>
            <a:r>
              <a:rPr lang="en-US" sz="2200" dirty="0" err="1"/>
              <a:t>kodin</a:t>
            </a:r>
            <a:r>
              <a:rPr lang="en-US" sz="2200" dirty="0"/>
              <a:t> ja </a:t>
            </a:r>
            <a:r>
              <a:rPr lang="en-US" sz="2200" dirty="0" err="1"/>
              <a:t>koulun</a:t>
            </a:r>
            <a:r>
              <a:rPr lang="en-US" sz="2200" dirty="0"/>
              <a:t> </a:t>
            </a:r>
            <a:r>
              <a:rPr lang="en-US" sz="2200" dirty="0" err="1"/>
              <a:t>välilläkin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Johtajuus</a:t>
            </a:r>
            <a:r>
              <a:rPr lang="en-US" sz="2200" dirty="0"/>
              <a:t> – </a:t>
            </a:r>
            <a:r>
              <a:rPr lang="en-US" sz="2200" dirty="0" err="1"/>
              <a:t>toimiva</a:t>
            </a:r>
            <a:r>
              <a:rPr lang="en-US" sz="2200" dirty="0"/>
              <a:t> </a:t>
            </a:r>
            <a:r>
              <a:rPr lang="en-US" sz="2200" dirty="0" err="1"/>
              <a:t>suhde</a:t>
            </a:r>
            <a:r>
              <a:rPr lang="en-US" sz="2200" dirty="0"/>
              <a:t> </a:t>
            </a:r>
            <a:r>
              <a:rPr lang="en-US" sz="2200" dirty="0" err="1"/>
              <a:t>henkilöstön</a:t>
            </a:r>
            <a:r>
              <a:rPr lang="en-US" sz="2200" dirty="0"/>
              <a:t> ja </a:t>
            </a:r>
            <a:r>
              <a:rPr lang="en-US" sz="2200" dirty="0" err="1"/>
              <a:t>esihenkilöiden</a:t>
            </a:r>
            <a:r>
              <a:rPr lang="en-US" sz="2200" dirty="0"/>
              <a:t> </a:t>
            </a:r>
            <a:r>
              <a:rPr lang="en-US" sz="2200" dirty="0" err="1"/>
              <a:t>välillä</a:t>
            </a:r>
            <a:r>
              <a:rPr lang="en-US" sz="2200" dirty="0"/>
              <a:t>. </a:t>
            </a:r>
          </a:p>
          <a:p>
            <a:r>
              <a:rPr lang="en-US" sz="2200" dirty="0" err="1"/>
              <a:t>Avunsaannin</a:t>
            </a:r>
            <a:r>
              <a:rPr lang="en-US" sz="2200" dirty="0"/>
              <a:t> </a:t>
            </a:r>
            <a:r>
              <a:rPr lang="en-US" sz="2200" dirty="0" err="1"/>
              <a:t>mahdollisuudet</a:t>
            </a:r>
            <a:r>
              <a:rPr lang="en-US" sz="2200" dirty="0"/>
              <a:t> – </a:t>
            </a:r>
            <a:r>
              <a:rPr lang="en-US" sz="2200" dirty="0" err="1"/>
              <a:t>tuki</a:t>
            </a:r>
            <a:r>
              <a:rPr lang="en-US" sz="2200" dirty="0"/>
              <a:t>, </a:t>
            </a:r>
            <a:r>
              <a:rPr lang="en-US" sz="2200" dirty="0" err="1"/>
              <a:t>neuvot</a:t>
            </a:r>
            <a:r>
              <a:rPr lang="en-US" sz="2200" dirty="0"/>
              <a:t> ja </a:t>
            </a:r>
            <a:r>
              <a:rPr lang="en-US" sz="2200" dirty="0" err="1"/>
              <a:t>kannustus</a:t>
            </a:r>
            <a:r>
              <a:rPr lang="en-US" sz="2200" dirty="0"/>
              <a:t> </a:t>
            </a:r>
            <a:r>
              <a:rPr lang="en-US" sz="2200" dirty="0" err="1"/>
              <a:t>haastavan</a:t>
            </a:r>
            <a:r>
              <a:rPr lang="en-US" sz="2200" dirty="0"/>
              <a:t> </a:t>
            </a:r>
            <a:r>
              <a:rPr lang="en-US" sz="2200" dirty="0" err="1"/>
              <a:t>työn</a:t>
            </a:r>
            <a:r>
              <a:rPr lang="en-US" sz="2200" dirty="0"/>
              <a:t> </a:t>
            </a:r>
            <a:r>
              <a:rPr lang="en-US" sz="2200" dirty="0" err="1"/>
              <a:t>tukena</a:t>
            </a:r>
            <a:r>
              <a:rPr lang="en-US" sz="2200" dirty="0"/>
              <a:t>. </a:t>
            </a:r>
          </a:p>
          <a:p>
            <a:endParaRPr lang="en-FI" sz="2200" dirty="0"/>
          </a:p>
        </p:txBody>
      </p:sp>
      <p:pic>
        <p:nvPicPr>
          <p:cNvPr id="15" name="Picture 4" descr="Solmuverkosta muodostuva pallopinta">
            <a:extLst>
              <a:ext uri="{FF2B5EF4-FFF2-40B4-BE49-F238E27FC236}">
                <a16:creationId xmlns:a16="http://schemas.microsoft.com/office/drawing/2014/main" id="{77E86D12-31B7-C430-EBC3-02D68218F1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46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43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E5AED61-C345-B7DE-C935-119769D13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Yhteiskunnallinen taso</a:t>
            </a:r>
            <a:endParaRPr lang="en-FI" sz="4000">
              <a:solidFill>
                <a:srgbClr val="FFFFFF"/>
              </a:solidFill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CA125A6-302B-8CAD-73D3-0C3B04054B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424338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790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211D43-DCBF-60EB-E5F5-1F7D77316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4200"/>
              <a:t>Opettaja yhteiskunnallisena vaikuttajana</a:t>
            </a:r>
            <a:endParaRPr lang="en-FI" sz="42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5B4154-00B7-607F-5FA2-A43F50BEF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lnSpcReduction="10000"/>
          </a:bodyPr>
          <a:lstStyle/>
          <a:p>
            <a:r>
              <a:rPr lang="en-US" sz="2000" dirty="0" err="1"/>
              <a:t>Opettaja</a:t>
            </a:r>
            <a:r>
              <a:rPr lang="en-US" sz="2000" dirty="0"/>
              <a:t> </a:t>
            </a:r>
            <a:r>
              <a:rPr lang="en-US" sz="2000" dirty="0" err="1"/>
              <a:t>tekee</a:t>
            </a:r>
            <a:r>
              <a:rPr lang="en-US" sz="2000" dirty="0"/>
              <a:t> </a:t>
            </a:r>
            <a:r>
              <a:rPr lang="en-US" sz="2000" dirty="0" err="1"/>
              <a:t>arvokasta</a:t>
            </a:r>
            <a:r>
              <a:rPr lang="en-US" sz="2000" dirty="0"/>
              <a:t> </a:t>
            </a:r>
            <a:r>
              <a:rPr lang="en-US" sz="2000" dirty="0" err="1"/>
              <a:t>yhteiskunnallista</a:t>
            </a:r>
            <a:r>
              <a:rPr lang="en-US" sz="2000" dirty="0"/>
              <a:t> </a:t>
            </a:r>
            <a:r>
              <a:rPr lang="en-US" sz="2000" dirty="0" err="1"/>
              <a:t>työtä</a:t>
            </a:r>
            <a:r>
              <a:rPr lang="en-US" sz="2000" dirty="0"/>
              <a:t> – </a:t>
            </a:r>
            <a:r>
              <a:rPr lang="en-US" sz="2000" dirty="0" err="1"/>
              <a:t>kasvatamme</a:t>
            </a:r>
            <a:r>
              <a:rPr lang="en-US" sz="2000" dirty="0"/>
              <a:t> </a:t>
            </a:r>
            <a:r>
              <a:rPr lang="en-US" sz="2000" dirty="0" err="1"/>
              <a:t>tulevia</a:t>
            </a:r>
            <a:r>
              <a:rPr lang="en-US" sz="2000" dirty="0"/>
              <a:t> </a:t>
            </a:r>
            <a:r>
              <a:rPr lang="en-US" sz="2000" dirty="0" err="1"/>
              <a:t>kansalaisia</a:t>
            </a:r>
            <a:r>
              <a:rPr lang="en-US" sz="2000" dirty="0"/>
              <a:t>!</a:t>
            </a:r>
          </a:p>
          <a:p>
            <a:r>
              <a:rPr lang="en-US" sz="2000" dirty="0" err="1"/>
              <a:t>Omien</a:t>
            </a:r>
            <a:r>
              <a:rPr lang="en-US" sz="2000" dirty="0"/>
              <a:t> </a:t>
            </a:r>
            <a:r>
              <a:rPr lang="en-US" sz="2000" dirty="0" err="1"/>
              <a:t>taustavaikuttajien</a:t>
            </a:r>
            <a:r>
              <a:rPr lang="en-US" sz="2000" dirty="0"/>
              <a:t>, </a:t>
            </a:r>
            <a:r>
              <a:rPr lang="en-US" sz="2000" dirty="0" err="1"/>
              <a:t>aktiivisen</a:t>
            </a:r>
            <a:r>
              <a:rPr lang="en-US" sz="2000" dirty="0"/>
              <a:t> </a:t>
            </a:r>
            <a:r>
              <a:rPr lang="en-US" sz="2000" dirty="0" err="1"/>
              <a:t>toiminnan</a:t>
            </a:r>
            <a:r>
              <a:rPr lang="en-US" sz="2000" dirty="0"/>
              <a:t> ja </a:t>
            </a:r>
            <a:r>
              <a:rPr lang="en-US" sz="2000" dirty="0" err="1"/>
              <a:t>valintojen</a:t>
            </a:r>
            <a:r>
              <a:rPr lang="en-US" sz="2000" dirty="0"/>
              <a:t> </a:t>
            </a:r>
            <a:r>
              <a:rPr lang="en-US" sz="2000" dirty="0" err="1"/>
              <a:t>vaikutus</a:t>
            </a:r>
            <a:r>
              <a:rPr lang="en-US" sz="2000" dirty="0"/>
              <a:t> on </a:t>
            </a:r>
            <a:r>
              <a:rPr lang="en-US" sz="2000" dirty="0" err="1"/>
              <a:t>päivittäistä</a:t>
            </a:r>
            <a:r>
              <a:rPr lang="en-US" sz="2000" dirty="0"/>
              <a:t>. </a:t>
            </a:r>
            <a:r>
              <a:rPr lang="en-US" sz="2000" dirty="0">
                <a:sym typeface="Wingdings" panose="05000000000000000000" pitchFamily="2" charset="2"/>
              </a:rPr>
              <a:t> Oman </a:t>
            </a:r>
            <a:r>
              <a:rPr lang="en-US" sz="2000" dirty="0" err="1">
                <a:sym typeface="Wingdings" panose="05000000000000000000" pitchFamily="2" charset="2"/>
              </a:rPr>
              <a:t>toiminnan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jatkuva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reflektointi</a:t>
            </a:r>
            <a:r>
              <a:rPr lang="en-US" sz="2000" dirty="0">
                <a:sym typeface="Wingdings" panose="05000000000000000000" pitchFamily="2" charset="2"/>
              </a:rPr>
              <a:t> on </a:t>
            </a:r>
            <a:r>
              <a:rPr lang="en-US" sz="2000" dirty="0" err="1">
                <a:sym typeface="Wingdings" panose="05000000000000000000" pitchFamily="2" charset="2"/>
              </a:rPr>
              <a:t>tärkeä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suunnannäyttäjä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omalle</a:t>
            </a:r>
            <a:r>
              <a:rPr lang="en-US" sz="2000" dirty="0">
                <a:sym typeface="Wingdings" panose="05000000000000000000" pitchFamily="2" charset="2"/>
              </a:rPr>
              <a:t> </a:t>
            </a:r>
            <a:r>
              <a:rPr lang="en-US" sz="2000" dirty="0" err="1">
                <a:sym typeface="Wingdings" panose="05000000000000000000" pitchFamily="2" charset="2"/>
              </a:rPr>
              <a:t>työlle</a:t>
            </a:r>
            <a:r>
              <a:rPr lang="en-US" sz="2000" dirty="0">
                <a:sym typeface="Wingdings" panose="05000000000000000000" pitchFamily="2" charset="2"/>
              </a:rPr>
              <a:t>. </a:t>
            </a:r>
            <a:endParaRPr lang="en-US" sz="2000" dirty="0"/>
          </a:p>
          <a:p>
            <a:r>
              <a:rPr lang="en-US" sz="2000" dirty="0"/>
              <a:t>On hyvä olla kiinnnostunut </a:t>
            </a:r>
            <a:r>
              <a:rPr lang="en-US" sz="2000" dirty="0" err="1"/>
              <a:t>omaan</a:t>
            </a:r>
            <a:r>
              <a:rPr lang="en-US" sz="2000" dirty="0"/>
              <a:t> </a:t>
            </a:r>
            <a:r>
              <a:rPr lang="en-US" sz="2000" dirty="0" err="1"/>
              <a:t>ammattiin</a:t>
            </a:r>
            <a:r>
              <a:rPr lang="en-US" sz="2000" dirty="0"/>
              <a:t> </a:t>
            </a:r>
            <a:r>
              <a:rPr lang="en-US" sz="2000" dirty="0" err="1"/>
              <a:t>liittyvistä</a:t>
            </a:r>
            <a:r>
              <a:rPr lang="en-US" sz="2000" dirty="0"/>
              <a:t> </a:t>
            </a:r>
            <a:r>
              <a:rPr lang="en-US" sz="2000" dirty="0" err="1"/>
              <a:t>kysymyksistä</a:t>
            </a:r>
            <a:r>
              <a:rPr lang="en-US" sz="2000" dirty="0"/>
              <a:t> </a:t>
            </a:r>
            <a:r>
              <a:rPr lang="en-US" sz="2000" dirty="0" err="1"/>
              <a:t>jollain</a:t>
            </a:r>
            <a:r>
              <a:rPr lang="en-US" sz="2000" dirty="0"/>
              <a:t> </a:t>
            </a:r>
            <a:r>
              <a:rPr lang="en-US" sz="2000" dirty="0" err="1"/>
              <a:t>tasolla</a:t>
            </a:r>
            <a:r>
              <a:rPr lang="en-US" sz="2000" dirty="0"/>
              <a:t>. </a:t>
            </a:r>
          </a:p>
          <a:p>
            <a:endParaRPr lang="en-US" sz="2000" dirty="0"/>
          </a:p>
        </p:txBody>
      </p:sp>
      <p:pic>
        <p:nvPicPr>
          <p:cNvPr id="5" name="Picture 4" descr="Abstrakti sumennettu kuva kirjastosta ja kirjahyllyistä">
            <a:extLst>
              <a:ext uri="{FF2B5EF4-FFF2-40B4-BE49-F238E27FC236}">
                <a16:creationId xmlns:a16="http://schemas.microsoft.com/office/drawing/2014/main" id="{65469B1B-7AFC-50CA-A421-B0720738DC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54" r="27693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54516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44FAC83D8AB02439DF39B2685DE53F0" ma:contentTypeVersion="6" ma:contentTypeDescription="Luo uusi asiakirja." ma:contentTypeScope="" ma:versionID="1b90c3f4ac2844435aed2f3f507451e6">
  <xsd:schema xmlns:xsd="http://www.w3.org/2001/XMLSchema" xmlns:xs="http://www.w3.org/2001/XMLSchema" xmlns:p="http://schemas.microsoft.com/office/2006/metadata/properties" xmlns:ns3="ea9e11af-363c-43b7-8606-97a07f798e17" xmlns:ns4="fea012fa-dae3-47a6-8bf5-57edf8c1ff84" targetNamespace="http://schemas.microsoft.com/office/2006/metadata/properties" ma:root="true" ma:fieldsID="cc8a02f430bb855f7e968691dccd0513" ns3:_="" ns4:_="">
    <xsd:import namespace="ea9e11af-363c-43b7-8606-97a07f798e17"/>
    <xsd:import namespace="fea012fa-dae3-47a6-8bf5-57edf8c1ff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9e11af-363c-43b7-8606-97a07f798e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a012fa-dae3-47a6-8bf5-57edf8c1ff8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a9e11af-363c-43b7-8606-97a07f798e17" xsi:nil="true"/>
  </documentManagement>
</p:properties>
</file>

<file path=customXml/itemProps1.xml><?xml version="1.0" encoding="utf-8"?>
<ds:datastoreItem xmlns:ds="http://schemas.openxmlformats.org/officeDocument/2006/customXml" ds:itemID="{2A275F22-B783-4B88-AE82-589A515ED0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9e11af-363c-43b7-8606-97a07f798e17"/>
    <ds:schemaRef ds:uri="fea012fa-dae3-47a6-8bf5-57edf8c1ff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FC2C3E-AED9-4F46-9BCE-68C47E608C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807FE0-9676-4351-B69A-2BE9499301B3}">
  <ds:schemaRefs>
    <ds:schemaRef ds:uri="ea9e11af-363c-43b7-8606-97a07f798e17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fea012fa-dae3-47a6-8bf5-57edf8c1ff84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216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Office-teema</vt:lpstr>
      <vt:lpstr>Hyvinvoivan opettajan ABC</vt:lpstr>
      <vt:lpstr>Yksilöllinen taso – oman toiminnan vaikutukset hyvinvointiin</vt:lpstr>
      <vt:lpstr>Yhteisöllinen taso</vt:lpstr>
      <vt:lpstr>Yhteiskunnallinen taso</vt:lpstr>
      <vt:lpstr>Opettaja yhteiskunnallisena vaikuttajana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Hyvinvoivan opettajan ABC</dc:title>
  <dc:creator>Eskelinen, Ville</dc:creator>
  <cp:lastModifiedBy>Eskelinen, Ville</cp:lastModifiedBy>
  <cp:revision>1</cp:revision>
  <dcterms:created xsi:type="dcterms:W3CDTF">2023-05-15T11:34:48Z</dcterms:created>
  <dcterms:modified xsi:type="dcterms:W3CDTF">2023-05-15T12:07:41Z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0x010100844FAC83D8AB02439DF39B2685DE53F0</vt:lpwstr>
  </property>
</Properties>
</file>