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50" r:id="rId2"/>
    <p:sldMasterId id="2147483652" r:id="rId3"/>
  </p:sldMasterIdLst>
  <p:notesMasterIdLst>
    <p:notesMasterId r:id="rId17"/>
  </p:notesMasterIdLst>
  <p:handoutMasterIdLst>
    <p:handoutMasterId r:id="rId18"/>
  </p:handoutMasterIdLst>
  <p:sldIdLst>
    <p:sldId id="256" r:id="rId4"/>
    <p:sldId id="257" r:id="rId5"/>
    <p:sldId id="264" r:id="rId6"/>
    <p:sldId id="273" r:id="rId7"/>
    <p:sldId id="280" r:id="rId8"/>
    <p:sldId id="282" r:id="rId9"/>
    <p:sldId id="266" r:id="rId10"/>
    <p:sldId id="275" r:id="rId11"/>
    <p:sldId id="276" r:id="rId12"/>
    <p:sldId id="268" r:id="rId13"/>
    <p:sldId id="277" r:id="rId14"/>
    <p:sldId id="278" r:id="rId15"/>
    <p:sldId id="272" r:id="rId1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Palatino Linotype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Palatino Linotype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Palatino Linotype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Palatino Linotype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Palatino Linotype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Palatino Linotype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Palatino Linotype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Palatino Linotype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Palatino Linotype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648"/>
    <a:srgbClr val="6AB6C8"/>
    <a:srgbClr val="E54070"/>
    <a:srgbClr val="E2AB42"/>
    <a:srgbClr val="E7EA73"/>
    <a:srgbClr val="92C9D7"/>
    <a:srgbClr val="F17391"/>
    <a:srgbClr val="E600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1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42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42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fld id="{3B626196-6957-4DB0-A804-E42DE134D6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212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890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90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fld id="{D592BEBF-1F5C-46DC-B752-02BC3E3FD8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7300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Palatino Linotype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Palatino Linotype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Palatino Linotype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Palatino Linotype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Palatino Linotype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E6CB9D-FBF2-4E07-BB0A-1720A6BD42A5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i-F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3679CA-190D-4A24-A261-9A216E84A6F6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i-F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923D84-AE9E-4AB8-8CCB-607181C5CD81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i-FI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EA4EDD-5FB8-4D79-927C-3CD992FE83AC}" type="slidenum">
              <a:rPr lang="en-GB" smtClean="0"/>
              <a:pPr/>
              <a:t>7</a:t>
            </a:fld>
            <a:endParaRPr lang="en-GB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i-FI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03E84F-1AC5-400E-AD9E-256107BD54A0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i-FI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0E0087-CFD1-4A22-8FBD-52E4EDA2100A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i-F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bord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1800" y="0"/>
            <a:ext cx="8712200" cy="642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Kuva 11" descr="UEF_eng_pysty_1_rgb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72188" y="4857750"/>
            <a:ext cx="1825625" cy="143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19138" y="2133600"/>
            <a:ext cx="7705725" cy="1547813"/>
          </a:xfrm>
        </p:spPr>
        <p:txBody>
          <a:bodyPr/>
          <a:lstStyle>
            <a:lvl1pPr>
              <a:lnSpc>
                <a:spcPts val="4200"/>
              </a:lnSpc>
              <a:defRPr sz="33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19138" y="836613"/>
            <a:ext cx="7705725" cy="647700"/>
          </a:xfrm>
        </p:spPr>
        <p:txBody>
          <a:bodyPr rIns="91440"/>
          <a:lstStyle>
            <a:lvl1pPr marL="0" indent="0">
              <a:buFontTx/>
              <a:buNone/>
              <a:defRPr sz="1400"/>
            </a:lvl1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F4A22-43AC-48F7-84C0-1C6941C1454A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918E2-FE29-465A-874A-9E2AFAF551E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15125" y="657225"/>
            <a:ext cx="1997075" cy="5364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719138" y="657225"/>
            <a:ext cx="5843587" cy="5364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E03F1D-259E-41B0-A3E2-0342795FFAA8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AA30D-9B95-4890-822E-33C492E6ACC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Otsikko, teksti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19138" y="657225"/>
            <a:ext cx="7993062" cy="10080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sz="half" idx="1"/>
          </p:nvPr>
        </p:nvSpPr>
        <p:spPr>
          <a:xfrm>
            <a:off x="719138" y="1844675"/>
            <a:ext cx="3919537" cy="41767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791075" y="1844675"/>
            <a:ext cx="3921125" cy="41767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2F141-00F9-4AE0-AB49-EE60407CA316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E9B2A4-ABC3-4B5D-95D9-B97C4BCE370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border_blu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31800"/>
            <a:ext cx="8712200" cy="642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Kuva 11" descr="UEF_eng_pysty_1_rgb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17625" y="4214813"/>
            <a:ext cx="1825625" cy="143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11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11300" y="1773238"/>
            <a:ext cx="6913563" cy="1908175"/>
          </a:xfrm>
        </p:spPr>
        <p:txBody>
          <a:bodyPr/>
          <a:lstStyle>
            <a:lvl1pPr>
              <a:lnSpc>
                <a:spcPts val="4200"/>
              </a:lnSpc>
              <a:defRPr sz="3400" b="0" i="1"/>
            </a:lvl1pPr>
          </a:lstStyle>
          <a:p>
            <a:r>
              <a:rPr lang="fi-FI"/>
              <a:t>Click to edit Master title style</a:t>
            </a:r>
          </a:p>
        </p:txBody>
      </p:sp>
      <p:sp>
        <p:nvSpPr>
          <p:cNvPr id="91147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5229225"/>
            <a:ext cx="3563938" cy="504825"/>
          </a:xfrm>
        </p:spPr>
        <p:txBody>
          <a:bodyPr rIns="91440" anchor="b"/>
          <a:lstStyle>
            <a:lvl1pPr marL="0" indent="0" algn="r">
              <a:buFontTx/>
              <a:buNone/>
              <a:defRPr i="1"/>
            </a:lvl1pPr>
          </a:lstStyle>
          <a:p>
            <a:r>
              <a:rPr lang="fi-FI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949FA1-2A7B-454F-928C-6F59FF1D70FD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01E62-0713-4F6B-92FD-9180A2F3930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C13F79-D346-4907-B15C-B6F90B8BF548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4F1D8-494A-4654-AFDA-5AA59C1699B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719138" y="1844675"/>
            <a:ext cx="3919537" cy="4176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791075" y="1844675"/>
            <a:ext cx="3921125" cy="4176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2B619-D508-409D-A99B-265DAFCD2C40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D9278-BC14-4B15-ACAD-9C2EA67D8B0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35B-8190-465D-88B7-2054F5204189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601756-0635-4ABC-A018-255CA84DF23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F18D4-8C14-432D-BD17-F77F8F788E78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1C689-D283-4BCD-A73D-E7D9F370EFB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278F8-E6C6-4A1C-A693-2CE3919C6606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CD6BD7-CC6C-412A-A26A-656E4C94379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7F0CB-1BB6-47E8-AC27-AD7EEC72886D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5B2148-EAEE-4D40-8C89-63AD8D6CE1E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9681F-8F6A-452C-BE22-0FAD08A3894A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96C37A-6FB8-40FD-899D-729CA9B2A47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23FBB-5FD7-45D6-A447-5F2909D043FF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8BF0C-97BE-494B-9FF1-5925BCAFEF6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6CD01-884B-4279-AB39-5662ABD0361C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CBD83-0683-4967-8B61-F2DAD4BAB6E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15125" y="657225"/>
            <a:ext cx="1997075" cy="536416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719138" y="657225"/>
            <a:ext cx="5843587" cy="536416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F110B-6287-499B-8B9B-52773750347C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7620C-0177-485C-AA36-27F0FB0BB4E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431800" y="6075363"/>
            <a:ext cx="8277225" cy="53975"/>
          </a:xfrm>
          <a:prstGeom prst="rect">
            <a:avLst/>
          </a:prstGeom>
          <a:solidFill>
            <a:srgbClr val="92C9D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431800" y="368300"/>
            <a:ext cx="8277225" cy="53975"/>
          </a:xfrm>
          <a:prstGeom prst="rect">
            <a:avLst/>
          </a:prstGeom>
          <a:solidFill>
            <a:srgbClr val="F1739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6" name="Kuva 11" descr="UEF_eng_vaaka_1_blac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9575" y="6170613"/>
            <a:ext cx="1570038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31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932363" y="2816225"/>
            <a:ext cx="3779837" cy="865188"/>
          </a:xfrm>
          <a:solidFill>
            <a:schemeClr val="bg1"/>
          </a:solidFill>
        </p:spPr>
        <p:txBody>
          <a:bodyPr lIns="270000" tIns="108000" rIns="270000" bIns="108000"/>
          <a:lstStyle>
            <a:lvl1pPr>
              <a:lnSpc>
                <a:spcPts val="2000"/>
              </a:lnSpc>
              <a:defRPr sz="1800" i="1"/>
            </a:lvl1pPr>
          </a:lstStyle>
          <a:p>
            <a:r>
              <a:rPr lang="fi-FI"/>
              <a:t>Click to edit Master title style</a:t>
            </a:r>
          </a:p>
        </p:txBody>
      </p:sp>
      <p:sp>
        <p:nvSpPr>
          <p:cNvPr id="931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31800" y="115888"/>
            <a:ext cx="8280400" cy="217487"/>
          </a:xfrm>
        </p:spPr>
        <p:txBody>
          <a:bodyPr rIns="91440"/>
          <a:lstStyle>
            <a:lvl1pPr marL="0" indent="0">
              <a:buFontTx/>
              <a:buNone/>
              <a:defRPr sz="900" i="1"/>
            </a:lvl1pPr>
          </a:lstStyle>
          <a:p>
            <a:r>
              <a:rPr lang="fi-FI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CD8FD-29D3-43D8-A72A-F88D4BA588D4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8093F-0EA4-4FC7-AFEC-22ED79884A2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1224C-35E0-4984-99FE-9F757CCFE4B6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35EF4B-33A6-4AD5-9DF3-52FBA29FD02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214F6-D407-469D-B541-014C288449DE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B46F05-F065-4CDF-9859-E6386D34291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719138" y="1844675"/>
            <a:ext cx="3919537" cy="4176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791075" y="1844675"/>
            <a:ext cx="3921125" cy="4176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58F28-E014-4A5F-821B-DB72108E69FD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5D76E-3058-47D9-8D4A-9290817A00D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288A0-FADF-4584-898B-4030A1399145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D40CA-60A1-4E2E-B37B-76FBE7F5E74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1C4232-B0AC-46DF-91C4-D24EA09813CF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64B5B9-8260-477B-AFE5-6D5BF3D9EDD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4C3BC-B12B-4987-BE72-5137E8175F12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5A88B-56E4-4E1B-A7CD-F8B1D070E78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DBFFB-74F1-498B-8153-9A273327F0C2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36BB9-D9E7-401E-9219-51957259A91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358D1-C8DD-4753-B8FE-4A9E86C69798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179FB-0E6C-45D7-895A-296F1FEFF3D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DA1D4-1D50-4726-996D-C8F651485E60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57E52-FA74-4EBC-B1F3-D1C54BB6C4A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68132-126B-4FB8-B845-26750D8E1CE9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EEA709-7495-4799-8614-73C2F58DEC5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15125" y="657225"/>
            <a:ext cx="1997075" cy="536416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719138" y="657225"/>
            <a:ext cx="5843587" cy="536416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54B957-C825-4AF2-98E5-48FF346153D9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04649-4C99-439E-BF43-6AAF62F50E1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719138" y="1844675"/>
            <a:ext cx="3919537" cy="4176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791075" y="1844675"/>
            <a:ext cx="3921125" cy="4176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1D64B-D420-4FE3-A515-C5D5EF904A02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F07A0-CAA0-400F-A15D-D70CB1A84D4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57E82-4B50-4294-9359-0DD044D197A7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5FA17-91B1-461A-AF30-6F469187B15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F5089-2E4C-4604-B1EF-E2B4BE368C1C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7829B-9D09-4863-9BE6-EB04CBE538A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A26B1-01EC-4654-AFF5-76A4A0F7AC43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41CD8-459E-4391-9D2D-21210081669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9A74A-1113-4C67-8335-E6B979C2E98B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C9417-8231-4723-8A32-2E5B8A8F8F8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37FF90-7B08-44A0-8F73-6FC5DD12192D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B1FF0-10FB-4E32-A29C-27042C5E390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657225"/>
            <a:ext cx="7993062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8" y="1844675"/>
            <a:ext cx="7993062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000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88238" y="6381750"/>
            <a:ext cx="874712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A9EE368-8F7A-49E8-B808-2BC139F93354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2763" y="6381750"/>
            <a:ext cx="44354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51838" y="6381750"/>
            <a:ext cx="360362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1800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300" b="1">
                <a:latin typeface="Arial" charset="0"/>
              </a:defRPr>
            </a:lvl1pPr>
          </a:lstStyle>
          <a:p>
            <a:pPr>
              <a:defRPr/>
            </a:pPr>
            <a:fld id="{B25BC3D5-67A5-4FC5-9CCB-8E60B321FFD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31800" y="6075363"/>
            <a:ext cx="8277225" cy="53975"/>
          </a:xfrm>
          <a:prstGeom prst="rect">
            <a:avLst/>
          </a:prstGeom>
          <a:solidFill>
            <a:srgbClr val="92C9D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431800" y="368300"/>
            <a:ext cx="8277225" cy="53975"/>
          </a:xfrm>
          <a:prstGeom prst="rect">
            <a:avLst/>
          </a:prstGeom>
          <a:solidFill>
            <a:srgbClr val="F1739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33" name="Kuva 9" descr="UEF_eng_vaaka_1_black.jp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09575" y="6170613"/>
            <a:ext cx="1570038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809" r:id="rId12"/>
  </p:sldLayoutIdLst>
  <p:hf hdr="0"/>
  <p:txStyles>
    <p:titleStyle>
      <a:lvl1pPr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2pPr>
      <a:lvl3pPr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3pPr>
      <a:lvl4pPr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4pPr>
      <a:lvl5pPr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5pPr>
      <a:lvl6pPr marL="457200"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6pPr>
      <a:lvl7pPr marL="914400"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7pPr>
      <a:lvl8pPr marL="1371600"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8pPr>
      <a:lvl9pPr marL="1828800"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9pPr>
    </p:titleStyle>
    <p:bodyStyle>
      <a:lvl1pPr marL="182563" indent="-182563" algn="l" rtl="0" eaLnBrk="1" fontAlgn="base" hangingPunct="1">
        <a:spcBef>
          <a:spcPct val="0"/>
        </a:spcBef>
        <a:spcAft>
          <a:spcPct val="3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627063" indent="-265113" algn="l" rtl="0" eaLnBrk="1" fontAlgn="base" hangingPunct="1">
        <a:spcBef>
          <a:spcPct val="0"/>
        </a:spcBef>
        <a:spcAft>
          <a:spcPct val="30000"/>
        </a:spcAft>
        <a:buChar char="–"/>
        <a:defRPr>
          <a:solidFill>
            <a:schemeClr val="tx1"/>
          </a:solidFill>
          <a:latin typeface="+mn-lt"/>
        </a:defRPr>
      </a:lvl2pPr>
      <a:lvl3pPr marL="984250" indent="-177800" algn="l" rtl="0" eaLnBrk="1" fontAlgn="base" hangingPunct="1">
        <a:spcBef>
          <a:spcPct val="0"/>
        </a:spcBef>
        <a:spcAft>
          <a:spcPct val="30000"/>
        </a:spcAft>
        <a:buChar char="•"/>
        <a:defRPr sz="1600">
          <a:solidFill>
            <a:schemeClr val="tx1"/>
          </a:solidFill>
          <a:latin typeface="+mn-lt"/>
        </a:defRPr>
      </a:lvl3pPr>
      <a:lvl4pPr marL="1338263" indent="-174625" algn="l" rtl="0" eaLnBrk="1" fontAlgn="base" hangingPunct="1">
        <a:spcBef>
          <a:spcPct val="0"/>
        </a:spcBef>
        <a:spcAft>
          <a:spcPct val="30000"/>
        </a:spcAft>
        <a:buChar char="–"/>
        <a:defRPr sz="1400">
          <a:solidFill>
            <a:schemeClr val="tx1"/>
          </a:solidFill>
          <a:latin typeface="+mn-lt"/>
        </a:defRPr>
      </a:lvl4pPr>
      <a:lvl5pPr marL="1706563" indent="-188913" algn="l" rtl="0" eaLnBrk="1" fontAlgn="base" hangingPunct="1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5pPr>
      <a:lvl6pPr marL="2163763" indent="-188913" algn="l" rtl="0" eaLnBrk="1" fontAlgn="base" hangingPunct="1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6pPr>
      <a:lvl7pPr marL="2620963" indent="-188913" algn="l" rtl="0" eaLnBrk="1" fontAlgn="base" hangingPunct="1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7pPr>
      <a:lvl8pPr marL="3078163" indent="-188913" algn="l" rtl="0" eaLnBrk="1" fontAlgn="base" hangingPunct="1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8pPr>
      <a:lvl9pPr marL="3535363" indent="-188913" algn="l" rtl="0" eaLnBrk="1" fontAlgn="base" hangingPunct="1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657225"/>
            <a:ext cx="7993062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8" y="1844675"/>
            <a:ext cx="7993062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000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88238" y="6381750"/>
            <a:ext cx="874712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BA021F51-E787-4D54-B582-ED2A710D68AF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2763" y="6381750"/>
            <a:ext cx="44354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51838" y="6381750"/>
            <a:ext cx="360362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1800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300" b="1">
                <a:latin typeface="Arial" charset="0"/>
              </a:defRPr>
            </a:lvl1pPr>
          </a:lstStyle>
          <a:p>
            <a:pPr>
              <a:defRPr/>
            </a:pPr>
            <a:fld id="{29DE2A14-88C7-4EE6-8FFE-379DA6FEBD5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90119" name="Rectangle 7"/>
          <p:cNvSpPr>
            <a:spLocks noChangeArrowheads="1"/>
          </p:cNvSpPr>
          <p:nvPr/>
        </p:nvSpPr>
        <p:spPr bwMode="auto">
          <a:xfrm>
            <a:off x="431800" y="6075363"/>
            <a:ext cx="8277225" cy="53975"/>
          </a:xfrm>
          <a:prstGeom prst="rect">
            <a:avLst/>
          </a:prstGeom>
          <a:solidFill>
            <a:srgbClr val="92C9D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0121" name="Rectangle 9"/>
          <p:cNvSpPr>
            <a:spLocks noChangeArrowheads="1"/>
          </p:cNvSpPr>
          <p:nvPr/>
        </p:nvSpPr>
        <p:spPr bwMode="auto">
          <a:xfrm>
            <a:off x="431800" y="368300"/>
            <a:ext cx="8277225" cy="53975"/>
          </a:xfrm>
          <a:prstGeom prst="rect">
            <a:avLst/>
          </a:prstGeom>
          <a:solidFill>
            <a:srgbClr val="F1739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2057" name="Kuva 9" descr="UEF_eng_vaaka_1_black.jp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09575" y="6170613"/>
            <a:ext cx="1570038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hf hdr="0"/>
  <p:txStyles>
    <p:titleStyle>
      <a:lvl1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2pPr>
      <a:lvl3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3pPr>
      <a:lvl4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4pPr>
      <a:lvl5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5pPr>
      <a:lvl6pPr marL="457200" algn="l" rtl="0" fontAlgn="base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6pPr>
      <a:lvl7pPr marL="914400" algn="l" rtl="0" fontAlgn="base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7pPr>
      <a:lvl8pPr marL="1371600" algn="l" rtl="0" fontAlgn="base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8pPr>
      <a:lvl9pPr marL="1828800" algn="l" rtl="0" fontAlgn="base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9pPr>
    </p:titleStyle>
    <p:bodyStyle>
      <a:lvl1pPr marL="182563" indent="-182563" algn="l" rtl="0" eaLnBrk="0" fontAlgn="base" hangingPunct="0">
        <a:spcBef>
          <a:spcPct val="0"/>
        </a:spcBef>
        <a:spcAft>
          <a:spcPct val="3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627063" indent="-265113" algn="l" rtl="0" eaLnBrk="0" fontAlgn="base" hangingPunct="0">
        <a:spcBef>
          <a:spcPct val="0"/>
        </a:spcBef>
        <a:spcAft>
          <a:spcPct val="30000"/>
        </a:spcAft>
        <a:buChar char="–"/>
        <a:defRPr>
          <a:solidFill>
            <a:schemeClr val="tx1"/>
          </a:solidFill>
          <a:latin typeface="+mn-lt"/>
        </a:defRPr>
      </a:lvl2pPr>
      <a:lvl3pPr marL="984250" indent="-177800" algn="l" rtl="0" eaLnBrk="0" fontAlgn="base" hangingPunct="0">
        <a:spcBef>
          <a:spcPct val="0"/>
        </a:spcBef>
        <a:spcAft>
          <a:spcPct val="30000"/>
        </a:spcAft>
        <a:buChar char="•"/>
        <a:defRPr sz="1600">
          <a:solidFill>
            <a:schemeClr val="tx1"/>
          </a:solidFill>
          <a:latin typeface="+mn-lt"/>
        </a:defRPr>
      </a:lvl3pPr>
      <a:lvl4pPr marL="1341438" indent="-177800" algn="l" rtl="0" eaLnBrk="0" fontAlgn="base" hangingPunct="0">
        <a:spcBef>
          <a:spcPct val="0"/>
        </a:spcBef>
        <a:spcAft>
          <a:spcPct val="30000"/>
        </a:spcAft>
        <a:buChar char="–"/>
        <a:defRPr sz="1400">
          <a:solidFill>
            <a:schemeClr val="tx1"/>
          </a:solidFill>
          <a:latin typeface="+mn-lt"/>
        </a:defRPr>
      </a:lvl4pPr>
      <a:lvl5pPr marL="1706563" indent="-182563" algn="l" rtl="0" eaLnBrk="0" fontAlgn="base" hangingPunct="0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5pPr>
      <a:lvl6pPr marL="2163763" indent="-182563" algn="l" rtl="0" fontAlgn="base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6pPr>
      <a:lvl7pPr marL="2620963" indent="-182563" algn="l" rtl="0" fontAlgn="base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7pPr>
      <a:lvl8pPr marL="3078163" indent="-182563" algn="l" rtl="0" fontAlgn="base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8pPr>
      <a:lvl9pPr marL="3535363" indent="-182563" algn="l" rtl="0" fontAlgn="base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657225"/>
            <a:ext cx="7993062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8" y="1844675"/>
            <a:ext cx="7993062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000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88238" y="6381750"/>
            <a:ext cx="874712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C696FF25-5495-46C0-9EB3-EE471D395F69}" type="datetime1">
              <a:rPr lang="fi-FI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2763" y="6381750"/>
            <a:ext cx="44354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r>
              <a:rPr lang="fi-FI"/>
              <a:t>Esityksen nimi / Tekijä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51838" y="6381750"/>
            <a:ext cx="360362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1800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300" b="1">
                <a:latin typeface="Arial" charset="0"/>
              </a:defRPr>
            </a:lvl1pPr>
          </a:lstStyle>
          <a:p>
            <a:pPr>
              <a:defRPr/>
            </a:pPr>
            <a:fld id="{ACAE9F88-93A1-4622-93D0-B6E9710BA9F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92167" name="Rectangle 7"/>
          <p:cNvSpPr>
            <a:spLocks noChangeArrowheads="1"/>
          </p:cNvSpPr>
          <p:nvPr/>
        </p:nvSpPr>
        <p:spPr bwMode="auto">
          <a:xfrm>
            <a:off x="431800" y="6075363"/>
            <a:ext cx="8277225" cy="53975"/>
          </a:xfrm>
          <a:prstGeom prst="rect">
            <a:avLst/>
          </a:prstGeom>
          <a:solidFill>
            <a:srgbClr val="92C9D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169" name="Rectangle 9"/>
          <p:cNvSpPr>
            <a:spLocks noChangeArrowheads="1"/>
          </p:cNvSpPr>
          <p:nvPr/>
        </p:nvSpPr>
        <p:spPr bwMode="auto">
          <a:xfrm>
            <a:off x="431800" y="368300"/>
            <a:ext cx="8277225" cy="53975"/>
          </a:xfrm>
          <a:prstGeom prst="rect">
            <a:avLst/>
          </a:prstGeom>
          <a:solidFill>
            <a:srgbClr val="F1739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3081" name="Kuva 9" descr="UEF_eng_vaaka_1_black.jp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09575" y="6170613"/>
            <a:ext cx="1570038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</p:sldLayoutIdLst>
  <p:hf hdr="0"/>
  <p:txStyles>
    <p:titleStyle>
      <a:lvl1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2pPr>
      <a:lvl3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3pPr>
      <a:lvl4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4pPr>
      <a:lvl5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5pPr>
      <a:lvl6pPr marL="457200" algn="l" rtl="0" fontAlgn="base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6pPr>
      <a:lvl7pPr marL="914400" algn="l" rtl="0" fontAlgn="base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7pPr>
      <a:lvl8pPr marL="1371600" algn="l" rtl="0" fontAlgn="base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8pPr>
      <a:lvl9pPr marL="1828800" algn="l" rtl="0" fontAlgn="base">
        <a:lnSpc>
          <a:spcPts val="34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9pPr>
    </p:titleStyle>
    <p:bodyStyle>
      <a:lvl1pPr marL="182563" indent="-182563" algn="l" rtl="0" eaLnBrk="0" fontAlgn="base" hangingPunct="0">
        <a:spcBef>
          <a:spcPct val="0"/>
        </a:spcBef>
        <a:spcAft>
          <a:spcPct val="3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627063" indent="-265113" algn="l" rtl="0" eaLnBrk="0" fontAlgn="base" hangingPunct="0">
        <a:spcBef>
          <a:spcPct val="0"/>
        </a:spcBef>
        <a:spcAft>
          <a:spcPct val="30000"/>
        </a:spcAft>
        <a:buChar char="–"/>
        <a:defRPr>
          <a:solidFill>
            <a:schemeClr val="tx1"/>
          </a:solidFill>
          <a:latin typeface="+mn-lt"/>
        </a:defRPr>
      </a:lvl2pPr>
      <a:lvl3pPr marL="984250" indent="-177800" algn="l" rtl="0" eaLnBrk="0" fontAlgn="base" hangingPunct="0">
        <a:spcBef>
          <a:spcPct val="0"/>
        </a:spcBef>
        <a:spcAft>
          <a:spcPct val="30000"/>
        </a:spcAft>
        <a:buChar char="•"/>
        <a:defRPr sz="1600">
          <a:solidFill>
            <a:schemeClr val="tx1"/>
          </a:solidFill>
          <a:latin typeface="+mn-lt"/>
        </a:defRPr>
      </a:lvl3pPr>
      <a:lvl4pPr marL="1341438" indent="-177800" algn="l" rtl="0" eaLnBrk="0" fontAlgn="base" hangingPunct="0">
        <a:spcBef>
          <a:spcPct val="0"/>
        </a:spcBef>
        <a:spcAft>
          <a:spcPct val="30000"/>
        </a:spcAft>
        <a:buChar char="–"/>
        <a:defRPr sz="1400">
          <a:solidFill>
            <a:schemeClr val="tx1"/>
          </a:solidFill>
          <a:latin typeface="+mn-lt"/>
        </a:defRPr>
      </a:lvl4pPr>
      <a:lvl5pPr marL="1706563" indent="-185738" algn="l" rtl="0" eaLnBrk="0" fontAlgn="base" hangingPunct="0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5pPr>
      <a:lvl6pPr marL="2163763" indent="-185738" algn="l" rtl="0" fontAlgn="base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6pPr>
      <a:lvl7pPr marL="2620963" indent="-185738" algn="l" rtl="0" fontAlgn="base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7pPr>
      <a:lvl8pPr marL="3078163" indent="-185738" algn="l" rtl="0" fontAlgn="base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8pPr>
      <a:lvl9pPr marL="3535363" indent="-185738" algn="l" rtl="0" fontAlgn="base">
        <a:spcBef>
          <a:spcPct val="0"/>
        </a:spcBef>
        <a:spcAft>
          <a:spcPct val="3000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719138" y="2133600"/>
            <a:ext cx="7705725" cy="3095600"/>
          </a:xfrm>
        </p:spPr>
        <p:txBody>
          <a:bodyPr/>
          <a:lstStyle/>
          <a:p>
            <a:r>
              <a:rPr lang="en-US" i="1" dirty="0" smtClean="0"/>
              <a:t>Career </a:t>
            </a:r>
            <a:r>
              <a:rPr lang="en-US" i="1" dirty="0" err="1" smtClean="0"/>
              <a:t>Counsellor</a:t>
            </a:r>
            <a:r>
              <a:rPr lang="en-US" i="1" dirty="0" smtClean="0"/>
              <a:t> Education</a:t>
            </a:r>
            <a:br>
              <a:rPr lang="en-US" i="1" dirty="0" smtClean="0"/>
            </a:br>
            <a:r>
              <a:rPr lang="en-US" i="1" dirty="0" smtClean="0"/>
              <a:t>School of Educational Sciences and Psychology</a:t>
            </a:r>
            <a:br>
              <a:rPr lang="en-US" i="1" dirty="0" smtClean="0"/>
            </a:br>
            <a:r>
              <a:rPr lang="en-US" i="1" dirty="0" smtClean="0"/>
              <a:t>Philosophical Faculty</a:t>
            </a:r>
            <a:br>
              <a:rPr lang="en-US" i="1" dirty="0" smtClean="0"/>
            </a:br>
            <a:r>
              <a:rPr lang="en-US" i="1" dirty="0" smtClean="0"/>
              <a:t>University of Eastern Finland</a:t>
            </a:r>
            <a:br>
              <a:rPr lang="en-US" i="1" dirty="0" smtClean="0"/>
            </a:br>
            <a:r>
              <a:rPr lang="en-US" i="1" dirty="0" err="1" smtClean="0"/>
              <a:t>Joensuu</a:t>
            </a:r>
            <a:r>
              <a:rPr lang="en-US" i="1" dirty="0" smtClean="0"/>
              <a:t> Campus</a:t>
            </a:r>
            <a:br>
              <a:rPr lang="en-US" i="1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</p:txBody>
      </p:sp>
      <p:sp>
        <p:nvSpPr>
          <p:cNvPr id="7171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431800" y="417513"/>
            <a:ext cx="8280400" cy="5651500"/>
          </a:xfrm>
          <a:prstGeom prst="rect">
            <a:avLst/>
          </a:prstGeom>
          <a:solidFill>
            <a:srgbClr val="92C9D7">
              <a:alpha val="7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Competence frameworks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COMPETENCE FRAMEWORK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COMPETENCES IN COUNSELLING PROCESSES</a:t>
            </a:r>
            <a:b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Ethical competence</a:t>
            </a:r>
            <a:b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Competence of enhancing agency</a:t>
            </a:r>
            <a:b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Competences of interaction and co-operation</a:t>
            </a:r>
            <a:b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COMPETENCES CONNECTED TO GUIDANCE AND COUNSELLING CONTEXTS</a:t>
            </a:r>
            <a:b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Societal competence</a:t>
            </a:r>
            <a:b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Multicultural competences</a:t>
            </a:r>
            <a:b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Planning and evaluation of guidance and </a:t>
            </a:r>
            <a:r>
              <a:rPr lang="en-US" b="1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counselling</a:t>
            </a: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environments</a:t>
            </a:r>
            <a:b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COMPETENCES IN REFLECTICE PRACTICE</a:t>
            </a:r>
            <a:b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Competence of planning, developing and evaluating one’s work</a:t>
            </a:r>
            <a:b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Competences in research methods and developmental projects</a:t>
            </a:r>
            <a:b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A1224C-35E0-4984-99FE-9F757CCFE4B6}" type="datetime1">
              <a:rPr lang="fi-FI" smtClean="0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Esityksen nimi / Tekijä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35EF4B-33A6-4AD5-9DF3-52FBA29FD02B}" type="slidenum">
              <a:rPr lang="fi-FI" smtClean="0"/>
              <a:pPr>
                <a:defRPr/>
              </a:pPr>
              <a:t>11</a:t>
            </a:fld>
            <a:endParaRPr lang="fi-FI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CURRICULUM</a:t>
            </a:r>
            <a:r>
              <a:rPr lang="fi-FI" dirty="0" smtClean="0">
                <a:sym typeface="Wingdings" pitchFamily="2" charset="2"/>
              </a:rPr>
              <a:t> NICE FRAMEWORK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sz="2400" b="1" dirty="0" err="1" smtClean="0"/>
              <a:t>Professionalism</a:t>
            </a:r>
            <a:r>
              <a:rPr lang="fi-FI" sz="2400" b="1" dirty="0" smtClean="0"/>
              <a:t> ***</a:t>
            </a:r>
          </a:p>
          <a:p>
            <a:r>
              <a:rPr lang="fi-FI" sz="2400" b="1" dirty="0" err="1" smtClean="0"/>
              <a:t>Career</a:t>
            </a:r>
            <a:r>
              <a:rPr lang="fi-FI" sz="2400" b="1" dirty="0" smtClean="0"/>
              <a:t> </a:t>
            </a:r>
            <a:r>
              <a:rPr lang="fi-FI" sz="2400" b="1" dirty="0" err="1" smtClean="0"/>
              <a:t>education</a:t>
            </a:r>
            <a:r>
              <a:rPr lang="fi-FI" sz="2400" b="1" dirty="0" smtClean="0"/>
              <a:t> **</a:t>
            </a:r>
          </a:p>
          <a:p>
            <a:r>
              <a:rPr lang="fi-FI" sz="2400" b="1" dirty="0" err="1" smtClean="0"/>
              <a:t>Career</a:t>
            </a:r>
            <a:r>
              <a:rPr lang="fi-FI" sz="2400" b="1" dirty="0" smtClean="0"/>
              <a:t> </a:t>
            </a:r>
            <a:r>
              <a:rPr lang="fi-FI" sz="2400" b="1" dirty="0" err="1" smtClean="0"/>
              <a:t>Information</a:t>
            </a:r>
            <a:r>
              <a:rPr lang="fi-FI" sz="2400" b="1" dirty="0" smtClean="0"/>
              <a:t> &amp; </a:t>
            </a:r>
            <a:r>
              <a:rPr lang="fi-FI" sz="2400" b="1" dirty="0" err="1" smtClean="0"/>
              <a:t>Assessment</a:t>
            </a:r>
            <a:r>
              <a:rPr lang="fi-FI" sz="2400" b="1" dirty="0" smtClean="0"/>
              <a:t> **</a:t>
            </a:r>
          </a:p>
          <a:p>
            <a:r>
              <a:rPr lang="fi-FI" sz="2400" b="1" dirty="0" err="1" smtClean="0"/>
              <a:t>Career</a:t>
            </a:r>
            <a:r>
              <a:rPr lang="fi-FI" sz="2400" b="1" dirty="0" smtClean="0"/>
              <a:t> </a:t>
            </a:r>
            <a:r>
              <a:rPr lang="fi-FI" sz="2400" b="1" dirty="0" err="1" smtClean="0"/>
              <a:t>Counselling</a:t>
            </a:r>
            <a:r>
              <a:rPr lang="fi-FI" sz="2400" b="1" dirty="0" smtClean="0"/>
              <a:t> ***</a:t>
            </a:r>
          </a:p>
          <a:p>
            <a:r>
              <a:rPr lang="fi-FI" sz="2400" b="1" dirty="0" err="1" smtClean="0"/>
              <a:t>Program</a:t>
            </a:r>
            <a:r>
              <a:rPr lang="fi-FI" sz="2400" b="1" dirty="0" smtClean="0"/>
              <a:t> &amp; Service Management *(*)</a:t>
            </a:r>
          </a:p>
          <a:p>
            <a:r>
              <a:rPr lang="fi-FI" sz="2400" b="1" dirty="0" smtClean="0"/>
              <a:t>Social System Intervention and </a:t>
            </a:r>
            <a:r>
              <a:rPr lang="fi-FI" sz="2400" b="1" dirty="0" err="1" smtClean="0"/>
              <a:t>Development</a:t>
            </a:r>
            <a:r>
              <a:rPr lang="fi-FI" sz="2400" b="1" dirty="0" smtClean="0"/>
              <a:t> *(*)</a:t>
            </a:r>
          </a:p>
          <a:p>
            <a:endParaRPr lang="fi-FI" sz="24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A1224C-35E0-4984-99FE-9F757CCFE4B6}" type="datetime1">
              <a:rPr lang="fi-FI" smtClean="0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Esityksen nimi / Tekijä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35EF4B-33A6-4AD5-9DF3-52FBA29FD02B}" type="slidenum">
              <a:rPr lang="fi-FI" smtClean="0"/>
              <a:pPr>
                <a:defRPr/>
              </a:pPr>
              <a:t>12</a:t>
            </a:fld>
            <a:endParaRPr lang="fi-FI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Open for new approaches and developments !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www.uef.fi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Päivämäärän paikkamerkki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969820C-A9D1-4068-965E-8896D0B0F4E9}" type="datetime1">
              <a:rPr lang="fi-FI" smtClean="0"/>
              <a:pPr/>
              <a:t>27.10.2012</a:t>
            </a:fld>
            <a:endParaRPr lang="fi-FI" smtClean="0"/>
          </a:p>
        </p:txBody>
      </p:sp>
      <p:sp>
        <p:nvSpPr>
          <p:cNvPr id="8195" name="Alatunnisteen paikkamerkki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i-FI" smtClean="0"/>
              <a:t>Esityksen nimi / Tekijä</a:t>
            </a:r>
          </a:p>
        </p:txBody>
      </p:sp>
      <p:sp>
        <p:nvSpPr>
          <p:cNvPr id="8196" name="Dian numeron paikkamerkki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09C5EB-B667-4CEE-B0B5-E7AF7F35AD59}" type="slidenum">
              <a:rPr lang="fi-FI" smtClean="0"/>
              <a:pPr/>
              <a:t>2</a:t>
            </a:fld>
            <a:endParaRPr lang="fi-FI" smtClean="0"/>
          </a:p>
        </p:txBody>
      </p:sp>
      <p:sp>
        <p:nvSpPr>
          <p:cNvPr id="8197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 The mission </a:t>
            </a:r>
          </a:p>
        </p:txBody>
      </p:sp>
      <p:sp>
        <p:nvSpPr>
          <p:cNvPr id="8198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Our </a:t>
            </a:r>
            <a:r>
              <a:rPr lang="en-US" dirty="0"/>
              <a:t>mission is to establish a learning environment that creates </a:t>
            </a:r>
            <a:r>
              <a:rPr lang="en-US" dirty="0" err="1"/>
              <a:t>counsellors</a:t>
            </a:r>
            <a:r>
              <a:rPr lang="en-US" dirty="0"/>
              <a:t>, teachers and </a:t>
            </a:r>
            <a:r>
              <a:rPr lang="en-US" dirty="0" smtClean="0"/>
              <a:t>researchers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</a:t>
            </a:r>
            <a:r>
              <a:rPr lang="en-US" dirty="0"/>
              <a:t>who are able to support individuals and communities in their life course </a:t>
            </a:r>
            <a:r>
              <a:rPr lang="en-US" dirty="0" smtClean="0"/>
              <a:t>designing  </a:t>
            </a:r>
            <a:r>
              <a:rPr lang="en-US" dirty="0"/>
              <a:t>in a responsible and creative </a:t>
            </a:r>
            <a:r>
              <a:rPr lang="en-US" dirty="0" smtClean="0"/>
              <a:t>manner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who  </a:t>
            </a:r>
            <a:r>
              <a:rPr lang="en-US" dirty="0"/>
              <a:t>are </a:t>
            </a:r>
            <a:r>
              <a:rPr lang="en-US" dirty="0" smtClean="0"/>
              <a:t> </a:t>
            </a:r>
            <a:r>
              <a:rPr lang="en-US" dirty="0"/>
              <a:t>able to face and </a:t>
            </a:r>
            <a:r>
              <a:rPr lang="en-US" dirty="0" err="1"/>
              <a:t>analyse</a:t>
            </a:r>
            <a:r>
              <a:rPr lang="en-US" dirty="0"/>
              <a:t> the challenges and </a:t>
            </a:r>
            <a:r>
              <a:rPr lang="en-US" dirty="0" smtClean="0"/>
              <a:t>opportunities </a:t>
            </a:r>
            <a:r>
              <a:rPr lang="en-US" dirty="0"/>
              <a:t>of the changing society, differentiating contexts and developing educational </a:t>
            </a:r>
            <a:r>
              <a:rPr lang="en-US" dirty="0" err="1" smtClean="0"/>
              <a:t>organisations</a:t>
            </a:r>
            <a:r>
              <a:rPr lang="en-US" dirty="0"/>
              <a:t> </a:t>
            </a:r>
            <a:r>
              <a:rPr lang="en-US" dirty="0" smtClean="0"/>
              <a:t>and are able to act in order to  create new opportunities</a:t>
            </a:r>
            <a:r>
              <a:rPr lang="fi-FI" dirty="0" smtClean="0"/>
              <a:t> </a:t>
            </a:r>
            <a:endParaRPr lang="fi-FI" dirty="0"/>
          </a:p>
          <a:p>
            <a:pPr>
              <a:buFont typeface="Wingdings" pitchFamily="2" charset="2"/>
              <a:buChar char="§"/>
            </a:pPr>
            <a:r>
              <a:rPr lang="fi-FI" dirty="0" smtClean="0"/>
              <a:t> </a:t>
            </a:r>
            <a:r>
              <a:rPr lang="fi-FI" dirty="0" err="1" smtClean="0"/>
              <a:t>who</a:t>
            </a:r>
            <a:r>
              <a:rPr lang="fi-FI" dirty="0" smtClean="0"/>
              <a:t> as </a:t>
            </a:r>
            <a:r>
              <a:rPr lang="fi-FI" dirty="0" err="1" smtClean="0"/>
              <a:t>professionals</a:t>
            </a:r>
            <a:r>
              <a:rPr lang="fi-FI" dirty="0" smtClean="0"/>
              <a:t> </a:t>
            </a:r>
            <a:r>
              <a:rPr lang="fi-FI" dirty="0" err="1" smtClean="0"/>
              <a:t>adopt</a:t>
            </a:r>
            <a:r>
              <a:rPr lang="fi-FI" dirty="0" smtClean="0"/>
              <a:t> </a:t>
            </a:r>
            <a:r>
              <a:rPr lang="fi-FI" dirty="0" err="1" smtClean="0"/>
              <a:t>ethical</a:t>
            </a:r>
            <a:r>
              <a:rPr lang="fi-FI" dirty="0"/>
              <a:t> </a:t>
            </a:r>
            <a:r>
              <a:rPr lang="fi-FI" dirty="0" err="1" smtClean="0"/>
              <a:t>standards</a:t>
            </a:r>
            <a:r>
              <a:rPr lang="fi-FI" dirty="0" smtClean="0"/>
              <a:t>, </a:t>
            </a:r>
            <a:r>
              <a:rPr lang="fi-FI" dirty="0" err="1" smtClean="0"/>
              <a:t>research-based</a:t>
            </a:r>
            <a:r>
              <a:rPr lang="fi-FI" dirty="0" smtClean="0"/>
              <a:t>  and </a:t>
            </a:r>
            <a:r>
              <a:rPr lang="fi-FI" dirty="0" err="1" smtClean="0"/>
              <a:t>critical</a:t>
            </a:r>
            <a:r>
              <a:rPr lang="fi-FI" dirty="0" smtClean="0"/>
              <a:t> </a:t>
            </a:r>
            <a:r>
              <a:rPr lang="fi-FI" dirty="0" err="1" smtClean="0"/>
              <a:t>reflection</a:t>
            </a:r>
            <a:r>
              <a:rPr lang="fi-FI" dirty="0" smtClean="0"/>
              <a:t>, and </a:t>
            </a:r>
            <a:r>
              <a:rPr lang="fi-FI" dirty="0" err="1" smtClean="0"/>
              <a:t>enhance</a:t>
            </a:r>
            <a:r>
              <a:rPr lang="fi-FI" dirty="0" smtClean="0"/>
              <a:t>  social </a:t>
            </a:r>
            <a:r>
              <a:rPr lang="fi-FI" dirty="0" err="1" smtClean="0"/>
              <a:t>inclusion</a:t>
            </a:r>
            <a:r>
              <a:rPr lang="fi-FI" dirty="0" smtClean="0"/>
              <a:t>, </a:t>
            </a:r>
            <a:r>
              <a:rPr lang="fi-FI" dirty="0" err="1" smtClean="0"/>
              <a:t>equal</a:t>
            </a:r>
            <a:r>
              <a:rPr lang="fi-FI" dirty="0" smtClean="0"/>
              <a:t> </a:t>
            </a:r>
            <a:r>
              <a:rPr lang="fi-FI" dirty="0" err="1" smtClean="0"/>
              <a:t>opportunities</a:t>
            </a:r>
            <a:r>
              <a:rPr lang="fi-FI" dirty="0" smtClean="0"/>
              <a:t> and social </a:t>
            </a:r>
            <a:r>
              <a:rPr lang="fi-FI" dirty="0" err="1" smtClean="0"/>
              <a:t>equity</a:t>
            </a:r>
            <a:r>
              <a:rPr lang="fi-FI" dirty="0" smtClean="0"/>
              <a:t> </a:t>
            </a:r>
            <a:endParaRPr lang="fi-FI" dirty="0"/>
          </a:p>
          <a:p>
            <a:pPr>
              <a:buNone/>
            </a:pPr>
            <a:endParaRPr lang="fi-FI" dirty="0"/>
          </a:p>
          <a:p>
            <a:pPr>
              <a:buNone/>
            </a:pPr>
            <a:endParaRPr lang="en-US" dirty="0"/>
          </a:p>
          <a:p>
            <a:pPr eaLnBrk="1" hangingPunct="1">
              <a:buFontTx/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431800" y="417513"/>
            <a:ext cx="8280400" cy="5651500"/>
          </a:xfrm>
          <a:prstGeom prst="rect">
            <a:avLst/>
          </a:prstGeom>
          <a:solidFill>
            <a:schemeClr val="accent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Educational programmes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7993062" cy="1008063"/>
          </a:xfrm>
        </p:spPr>
        <p:txBody>
          <a:bodyPr/>
          <a:lstStyle/>
          <a:p>
            <a:r>
              <a:rPr lang="fi-FI" dirty="0" err="1" smtClean="0"/>
              <a:t>Educational</a:t>
            </a:r>
            <a:r>
              <a:rPr lang="fi-FI" dirty="0" smtClean="0"/>
              <a:t> </a:t>
            </a:r>
            <a:r>
              <a:rPr lang="fi-FI" dirty="0" err="1" smtClean="0"/>
              <a:t>programmes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i="1" dirty="0" smtClean="0"/>
          </a:p>
          <a:p>
            <a:endParaRPr lang="en-US" b="1" i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Degree </a:t>
            </a:r>
            <a:r>
              <a:rPr lang="en-US" b="1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Programme</a:t>
            </a: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Career </a:t>
            </a:r>
            <a:r>
              <a:rPr lang="en-US" b="1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Counselling</a:t>
            </a: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300 credits (annual intake 20 students)</a:t>
            </a:r>
            <a:b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Master’s Degree </a:t>
            </a:r>
            <a:r>
              <a:rPr lang="en-US" b="1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Programme</a:t>
            </a: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Career </a:t>
            </a:r>
            <a:r>
              <a:rPr lang="en-US" b="1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Counselling</a:t>
            </a: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120 credits (annual intake 10 students)</a:t>
            </a:r>
            <a:b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Qualification studies for Career </a:t>
            </a:r>
            <a:r>
              <a:rPr lang="en-US" b="1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Counsellors</a:t>
            </a: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60 credits (2011-2013, 40+40 students)</a:t>
            </a:r>
            <a:b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A1224C-35E0-4984-99FE-9F757CCFE4B6}" type="datetime1">
              <a:rPr lang="fi-FI" smtClean="0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Esityksen nimi / Tekijä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35EF4B-33A6-4AD5-9DF3-52FBA29FD02B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Target </a:t>
            </a:r>
            <a:r>
              <a:rPr lang="fi-FI" dirty="0" err="1" smtClean="0"/>
              <a:t>groups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b="1" i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 students who have completed upper secondary school and passed matriculation examinations</a:t>
            </a:r>
          </a:p>
          <a:p>
            <a:endParaRPr lang="en-US" b="1" i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b) students with Bachelor’s degree or degree in polytechnics with grades in educational sciences or on in a related field </a:t>
            </a:r>
          </a:p>
          <a:p>
            <a:endParaRPr lang="en-US" b="1" i="1" dirty="0" smtClean="0"/>
          </a:p>
          <a:p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 teachers and other actors with master’s degree and teacher qualifications d) university students with pedagogical studies who can choose career </a:t>
            </a:r>
            <a:r>
              <a:rPr lang="en-US" b="1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counselling</a:t>
            </a: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studies as their minor subject.</a:t>
            </a:r>
            <a:b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A1224C-35E0-4984-99FE-9F757CCFE4B6}" type="datetime1">
              <a:rPr lang="fi-FI" smtClean="0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Esityksen nimi / Tekijä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35EF4B-33A6-4AD5-9DF3-52FBA29FD02B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Guiding</a:t>
            </a:r>
            <a:r>
              <a:rPr lang="fi-FI" smtClean="0"/>
              <a:t>  </a:t>
            </a:r>
            <a:r>
              <a:rPr lang="fi-FI" dirty="0" err="1" smtClean="0"/>
              <a:t>principles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Guidance and </a:t>
            </a:r>
            <a:r>
              <a:rPr lang="en-US" b="1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counselling</a:t>
            </a: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expertise:  integrated into the individual’s life course (life-long guidance and </a:t>
            </a:r>
            <a:r>
              <a:rPr lang="en-US" b="1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counselling</a:t>
            </a: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</a:p>
          <a:p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Guidance and </a:t>
            </a:r>
            <a:r>
              <a:rPr lang="en-US" b="1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counselling</a:t>
            </a: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 multidisciplinary science which has its scientific foundations in psychology (</a:t>
            </a:r>
            <a:r>
              <a:rPr lang="en-US" b="1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counselling</a:t>
            </a: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psychology), educational sciences, sociology and philosophy</a:t>
            </a:r>
          </a:p>
          <a:p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Contexts of </a:t>
            </a:r>
            <a:r>
              <a:rPr lang="en-US" b="1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counselling</a:t>
            </a: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: Schools and various educational institutions play an important role. Career </a:t>
            </a:r>
            <a:r>
              <a:rPr lang="en-US" b="1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counselling</a:t>
            </a: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has its applications in a variety of fields of adult guidance and </a:t>
            </a:r>
            <a:r>
              <a:rPr lang="en-US" b="1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counselling</a:t>
            </a: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 personnel training, vocational training, professional development, planning of career changes and career paths, organizational development and change, and occupational health and well-being.</a:t>
            </a:r>
          </a:p>
          <a:p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A1224C-35E0-4984-99FE-9F757CCFE4B6}" type="datetime1">
              <a:rPr lang="fi-FI" smtClean="0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Esityksen nimi / Tekijä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35EF4B-33A6-4AD5-9DF3-52FBA29FD02B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431800" y="417513"/>
            <a:ext cx="8280400" cy="5651500"/>
          </a:xfrm>
          <a:prstGeom prst="rect">
            <a:avLst/>
          </a:prstGeom>
          <a:solidFill>
            <a:srgbClr val="F17391">
              <a:alpha val="7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Curriculums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Core</a:t>
            </a:r>
            <a:r>
              <a:rPr lang="fi-FI" dirty="0" smtClean="0"/>
              <a:t> </a:t>
            </a:r>
            <a:r>
              <a:rPr lang="fi-FI" dirty="0" err="1" smtClean="0"/>
              <a:t>processes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society, educational systems and working life: contexts of counselling</a:t>
            </a:r>
            <a:endParaRPr lang="fi-FI" dirty="0" smtClean="0"/>
          </a:p>
          <a:p>
            <a:r>
              <a:rPr lang="en-GB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life course and development in social and cultural context</a:t>
            </a:r>
            <a:endParaRPr lang="fi-FI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GB" dirty="0" smtClean="0"/>
              <a:t>t</a:t>
            </a:r>
            <a:r>
              <a:rPr lang="en-GB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heories and approaches of counselling </a:t>
            </a:r>
            <a:endParaRPr lang="fi-FI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theories of educational sciences </a:t>
            </a:r>
            <a:r>
              <a:rPr lang="en-GB" dirty="0" smtClean="0"/>
              <a:t>, </a:t>
            </a:r>
            <a:r>
              <a:rPr lang="en-GB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psychology and sociology, philosophy</a:t>
            </a:r>
            <a:endParaRPr lang="fi-FI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scientific research and research practices, development of research-based professional methods </a:t>
            </a:r>
            <a:endParaRPr lang="fi-FI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counselling as a professional practice:  interaction and communication,  counselling processes and methods, inter-professional cooperation and networking</a:t>
            </a:r>
            <a:endParaRPr lang="fi-FI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teaching, pedagogy and didactics.</a:t>
            </a:r>
            <a:endParaRPr lang="fi-FI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fi-FI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A1224C-35E0-4984-99FE-9F757CCFE4B6}" type="datetime1">
              <a:rPr lang="fi-FI" smtClean="0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Esityksen nimi / Tekijä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35EF4B-33A6-4AD5-9DF3-52FBA29FD02B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729133"/>
            <a:ext cx="7993062" cy="1008063"/>
          </a:xfrm>
        </p:spPr>
        <p:txBody>
          <a:bodyPr/>
          <a:lstStyle/>
          <a:p>
            <a:r>
              <a:rPr lang="fi-FI" dirty="0" err="1" smtClean="0"/>
              <a:t>Counselling</a:t>
            </a:r>
            <a:r>
              <a:rPr lang="fi-FI" dirty="0" smtClean="0"/>
              <a:t> </a:t>
            </a:r>
            <a:r>
              <a:rPr lang="fi-FI" dirty="0" err="1" smtClean="0"/>
              <a:t>processes</a:t>
            </a:r>
            <a:r>
              <a:rPr lang="fi-FI" dirty="0" smtClean="0"/>
              <a:t> and </a:t>
            </a:r>
            <a:r>
              <a:rPr lang="fi-FI" dirty="0" err="1" smtClean="0"/>
              <a:t>methods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among</a:t>
            </a:r>
            <a:r>
              <a:rPr lang="fi-FI" dirty="0" smtClean="0"/>
              <a:t>  the main </a:t>
            </a:r>
            <a:r>
              <a:rPr lang="fi-FI" dirty="0" err="1" smtClean="0"/>
              <a:t>foci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1916583"/>
            <a:ext cx="7993062" cy="4176713"/>
          </a:xfrm>
        </p:spPr>
        <p:txBody>
          <a:bodyPr/>
          <a:lstStyle/>
          <a:p>
            <a:pPr lvl="1"/>
            <a:endParaRPr lang="en-US" b="1" i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endParaRPr lang="en-US" b="1" i="1" dirty="0" smtClean="0">
              <a:ea typeface="+mn-ea"/>
              <a:cs typeface="+mn-cs"/>
            </a:endParaRPr>
          </a:p>
          <a:p>
            <a:pPr lvl="1">
              <a:buFont typeface="Arial" pitchFamily="34" charset="0"/>
              <a:buChar char="•"/>
            </a:pPr>
            <a:r>
              <a:rPr lang="en-US" b="1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Counselling</a:t>
            </a: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Process and Conversation </a:t>
            </a:r>
            <a:endParaRPr lang="en-US" b="1" i="1" dirty="0" smtClean="0">
              <a:ea typeface="+mn-ea"/>
              <a:cs typeface="+mn-cs"/>
            </a:endParaRPr>
          </a:p>
          <a:p>
            <a:pPr lvl="1">
              <a:buFont typeface="Arial" pitchFamily="34" charset="0"/>
              <a:buChar char="•"/>
            </a:pP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Virtual Guidance and </a:t>
            </a:r>
            <a:r>
              <a:rPr lang="en-US" b="1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Counselling</a:t>
            </a:r>
            <a:endParaRPr lang="en-US" b="1" i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>
              <a:buFont typeface="Arial" pitchFamily="34" charset="0"/>
              <a:buChar char="•"/>
            </a:pPr>
            <a:r>
              <a:rPr lang="en-US" b="1" i="1" dirty="0" smtClean="0">
                <a:solidFill>
                  <a:schemeClr val="tx1"/>
                </a:solidFill>
                <a:latin typeface="+mn-lt"/>
              </a:rPr>
              <a:t>Classroom and Group </a:t>
            </a:r>
            <a:r>
              <a:rPr lang="en-US" b="1" i="1" dirty="0" err="1" smtClean="0">
                <a:solidFill>
                  <a:schemeClr val="tx1"/>
                </a:solidFill>
                <a:latin typeface="+mn-lt"/>
              </a:rPr>
              <a:t>Counselling</a:t>
            </a: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US" b="1" i="1" dirty="0" smtClean="0">
              <a:ea typeface="+mn-ea"/>
              <a:cs typeface="+mn-cs"/>
            </a:endParaRPr>
          </a:p>
          <a:p>
            <a:pPr lvl="1">
              <a:buFont typeface="Arial" pitchFamily="34" charset="0"/>
              <a:buChar char="•"/>
            </a:pP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Small Group </a:t>
            </a:r>
            <a:r>
              <a:rPr lang="en-US" b="1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Counselling</a:t>
            </a: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</a:t>
            </a:r>
            <a:endParaRPr lang="en-US" b="1" i="1" dirty="0" smtClean="0">
              <a:ea typeface="+mn-ea"/>
              <a:cs typeface="+mn-cs"/>
            </a:endParaRPr>
          </a:p>
          <a:p>
            <a:pPr lvl="1">
              <a:buFont typeface="Arial" pitchFamily="34" charset="0"/>
              <a:buChar char="•"/>
            </a:pP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Guidance and </a:t>
            </a:r>
            <a:r>
              <a:rPr lang="en-US" b="1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Counselling</a:t>
            </a: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as Psychosocial Support </a:t>
            </a:r>
            <a:endParaRPr lang="en-US" b="1" i="1" dirty="0" smtClean="0">
              <a:ea typeface="+mn-ea"/>
              <a:cs typeface="+mn-cs"/>
            </a:endParaRPr>
          </a:p>
          <a:p>
            <a:pPr lvl="1">
              <a:buFont typeface="Arial" pitchFamily="34" charset="0"/>
              <a:buChar char="•"/>
            </a:pPr>
            <a:r>
              <a:rPr lang="en-US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Supervision and Consultation </a:t>
            </a:r>
            <a:endParaRPr lang="fi-FI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A1224C-35E0-4984-99FE-9F757CCFE4B6}" type="datetime1">
              <a:rPr lang="fi-FI" smtClean="0"/>
              <a:pPr>
                <a:defRPr/>
              </a:pPr>
              <a:t>27.10.2012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Esityksen nimi / Tekijä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35EF4B-33A6-4AD5-9DF3-52FBA29FD02B}" type="slidenum">
              <a:rPr lang="fi-FI" smtClean="0"/>
              <a:pPr>
                <a:defRPr/>
              </a:pPr>
              <a:t>9</a:t>
            </a:fld>
            <a:endParaRPr lang="fi-FI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ef_english">
  <a:themeElements>
    <a:clrScheme name="uef_basic_laajamalli-2 1">
      <a:dk1>
        <a:srgbClr val="000000"/>
      </a:dk1>
      <a:lt1>
        <a:srgbClr val="FFFFFF"/>
      </a:lt1>
      <a:dk2>
        <a:srgbClr val="000000"/>
      </a:dk2>
      <a:lt2>
        <a:srgbClr val="D4D4D4"/>
      </a:lt2>
      <a:accent1>
        <a:srgbClr val="D4D800"/>
      </a:accent1>
      <a:accent2>
        <a:srgbClr val="006788"/>
      </a:accent2>
      <a:accent3>
        <a:srgbClr val="FFFFFF"/>
      </a:accent3>
      <a:accent4>
        <a:srgbClr val="000000"/>
      </a:accent4>
      <a:accent5>
        <a:srgbClr val="E6E9AA"/>
      </a:accent5>
      <a:accent6>
        <a:srgbClr val="005D7B"/>
      </a:accent6>
      <a:hlink>
        <a:srgbClr val="009FB8"/>
      </a:hlink>
      <a:folHlink>
        <a:srgbClr val="F9B700"/>
      </a:folHlink>
    </a:clrScheme>
    <a:fontScheme name="uef_basic_laajamalli-2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ef_basic_laajamalli-2 1">
        <a:dk1>
          <a:srgbClr val="000000"/>
        </a:dk1>
        <a:lt1>
          <a:srgbClr val="FFFFFF"/>
        </a:lt1>
        <a:dk2>
          <a:srgbClr val="000000"/>
        </a:dk2>
        <a:lt2>
          <a:srgbClr val="D4D4D4"/>
        </a:lt2>
        <a:accent1>
          <a:srgbClr val="D4D800"/>
        </a:accent1>
        <a:accent2>
          <a:srgbClr val="006788"/>
        </a:accent2>
        <a:accent3>
          <a:srgbClr val="FFFFFF"/>
        </a:accent3>
        <a:accent4>
          <a:srgbClr val="000000"/>
        </a:accent4>
        <a:accent5>
          <a:srgbClr val="E6E9AA"/>
        </a:accent5>
        <a:accent6>
          <a:srgbClr val="005D7B"/>
        </a:accent6>
        <a:hlink>
          <a:srgbClr val="009FB8"/>
        </a:hlink>
        <a:folHlink>
          <a:srgbClr val="F9B7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TÄ-SUOMEN YLIOPISTO 2010 : Lopetus">
  <a:themeElements>
    <a:clrScheme name="ITÄ-SUOMEN YLIOPISTO 2010 : Lopetus 1">
      <a:dk1>
        <a:srgbClr val="000000"/>
      </a:dk1>
      <a:lt1>
        <a:srgbClr val="FFFFFF"/>
      </a:lt1>
      <a:dk2>
        <a:srgbClr val="000000"/>
      </a:dk2>
      <a:lt2>
        <a:srgbClr val="D4D4D4"/>
      </a:lt2>
      <a:accent1>
        <a:srgbClr val="D4D800"/>
      </a:accent1>
      <a:accent2>
        <a:srgbClr val="006788"/>
      </a:accent2>
      <a:accent3>
        <a:srgbClr val="FFFFFF"/>
      </a:accent3>
      <a:accent4>
        <a:srgbClr val="000000"/>
      </a:accent4>
      <a:accent5>
        <a:srgbClr val="E6E9AA"/>
      </a:accent5>
      <a:accent6>
        <a:srgbClr val="005D7B"/>
      </a:accent6>
      <a:hlink>
        <a:srgbClr val="009FB8"/>
      </a:hlink>
      <a:folHlink>
        <a:srgbClr val="F9B700"/>
      </a:folHlink>
    </a:clrScheme>
    <a:fontScheme name="ITÄ-SUOMEN YLIOPISTO 2010 : Lopetus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TÄ-SUOMEN YLIOPISTO 2010 : Lopetus 1">
        <a:dk1>
          <a:srgbClr val="000000"/>
        </a:dk1>
        <a:lt1>
          <a:srgbClr val="FFFFFF"/>
        </a:lt1>
        <a:dk2>
          <a:srgbClr val="000000"/>
        </a:dk2>
        <a:lt2>
          <a:srgbClr val="D4D4D4"/>
        </a:lt2>
        <a:accent1>
          <a:srgbClr val="D4D800"/>
        </a:accent1>
        <a:accent2>
          <a:srgbClr val="006788"/>
        </a:accent2>
        <a:accent3>
          <a:srgbClr val="FFFFFF"/>
        </a:accent3>
        <a:accent4>
          <a:srgbClr val="000000"/>
        </a:accent4>
        <a:accent5>
          <a:srgbClr val="E6E9AA"/>
        </a:accent5>
        <a:accent6>
          <a:srgbClr val="005D7B"/>
        </a:accent6>
        <a:hlink>
          <a:srgbClr val="009FB8"/>
        </a:hlink>
        <a:folHlink>
          <a:srgbClr val="F9B7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ITÄ-SUOMEN YLIOPISTO 2010 : Välisivu">
  <a:themeElements>
    <a:clrScheme name="ITÄ-SUOMEN YLIOPISTO 2010 : Välisivu 1">
      <a:dk1>
        <a:srgbClr val="000000"/>
      </a:dk1>
      <a:lt1>
        <a:srgbClr val="FFFFFF"/>
      </a:lt1>
      <a:dk2>
        <a:srgbClr val="000000"/>
      </a:dk2>
      <a:lt2>
        <a:srgbClr val="D4D4D4"/>
      </a:lt2>
      <a:accent1>
        <a:srgbClr val="D4D800"/>
      </a:accent1>
      <a:accent2>
        <a:srgbClr val="006788"/>
      </a:accent2>
      <a:accent3>
        <a:srgbClr val="FFFFFF"/>
      </a:accent3>
      <a:accent4>
        <a:srgbClr val="000000"/>
      </a:accent4>
      <a:accent5>
        <a:srgbClr val="E6E9AA"/>
      </a:accent5>
      <a:accent6>
        <a:srgbClr val="005D7B"/>
      </a:accent6>
      <a:hlink>
        <a:srgbClr val="009FB8"/>
      </a:hlink>
      <a:folHlink>
        <a:srgbClr val="F9B700"/>
      </a:folHlink>
    </a:clrScheme>
    <a:fontScheme name="ITÄ-SUOMEN YLIOPISTO 2010 : Välisivu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TÄ-SUOMEN YLIOPISTO 2010 : Välisivu 1">
        <a:dk1>
          <a:srgbClr val="000000"/>
        </a:dk1>
        <a:lt1>
          <a:srgbClr val="FFFFFF"/>
        </a:lt1>
        <a:dk2>
          <a:srgbClr val="000000"/>
        </a:dk2>
        <a:lt2>
          <a:srgbClr val="D4D4D4"/>
        </a:lt2>
        <a:accent1>
          <a:srgbClr val="D4D800"/>
        </a:accent1>
        <a:accent2>
          <a:srgbClr val="006788"/>
        </a:accent2>
        <a:accent3>
          <a:srgbClr val="FFFFFF"/>
        </a:accent3>
        <a:accent4>
          <a:srgbClr val="000000"/>
        </a:accent4>
        <a:accent5>
          <a:srgbClr val="E6E9AA"/>
        </a:accent5>
        <a:accent6>
          <a:srgbClr val="005D7B"/>
        </a:accent6>
        <a:hlink>
          <a:srgbClr val="009FB8"/>
        </a:hlink>
        <a:folHlink>
          <a:srgbClr val="F9B7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D4D4D4"/>
      </a:lt2>
      <a:accent1>
        <a:srgbClr val="D4D800"/>
      </a:accent1>
      <a:accent2>
        <a:srgbClr val="006788"/>
      </a:accent2>
      <a:accent3>
        <a:srgbClr val="FFFFFF"/>
      </a:accent3>
      <a:accent4>
        <a:srgbClr val="000000"/>
      </a:accent4>
      <a:accent5>
        <a:srgbClr val="E6E9AA"/>
      </a:accent5>
      <a:accent6>
        <a:srgbClr val="005D7B"/>
      </a:accent6>
      <a:hlink>
        <a:srgbClr val="009FB8"/>
      </a:hlink>
      <a:folHlink>
        <a:srgbClr val="F9B7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D4D4D4"/>
      </a:lt2>
      <a:accent1>
        <a:srgbClr val="D4D800"/>
      </a:accent1>
      <a:accent2>
        <a:srgbClr val="006788"/>
      </a:accent2>
      <a:accent3>
        <a:srgbClr val="FFFFFF"/>
      </a:accent3>
      <a:accent4>
        <a:srgbClr val="000000"/>
      </a:accent4>
      <a:accent5>
        <a:srgbClr val="E6E9AA"/>
      </a:accent5>
      <a:accent6>
        <a:srgbClr val="005D7B"/>
      </a:accent6>
      <a:hlink>
        <a:srgbClr val="009FB8"/>
      </a:hlink>
      <a:folHlink>
        <a:srgbClr val="F9B7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uef_english</Template>
  <TotalTime>113</TotalTime>
  <Words>399</Words>
  <Application>Microsoft Office PowerPoint</Application>
  <PresentationFormat>Näytössä katseltava diaesitys (4:3)</PresentationFormat>
  <Paragraphs>86</Paragraphs>
  <Slides>13</Slides>
  <Notes>6</Notes>
  <HiddenSlides>0</HiddenSlides>
  <MMClips>0</MMClips>
  <ScaleCrop>false</ScaleCrop>
  <HeadingPairs>
    <vt:vector size="4" baseType="variant">
      <vt:variant>
        <vt:lpstr>Teema</vt:lpstr>
      </vt:variant>
      <vt:variant>
        <vt:i4>3</vt:i4>
      </vt:variant>
      <vt:variant>
        <vt:lpstr>Dian otsikot</vt:lpstr>
      </vt:variant>
      <vt:variant>
        <vt:i4>13</vt:i4>
      </vt:variant>
    </vt:vector>
  </HeadingPairs>
  <TitlesOfParts>
    <vt:vector size="16" baseType="lpstr">
      <vt:lpstr>uef_english</vt:lpstr>
      <vt:lpstr>ITÄ-SUOMEN YLIOPISTO 2010 : Lopetus</vt:lpstr>
      <vt:lpstr>ITÄ-SUOMEN YLIOPISTO 2010 : Välisivu</vt:lpstr>
      <vt:lpstr>Career Counsellor Education School of Educational Sciences and Psychology Philosophical Faculty University of Eastern Finland Joensuu Campus  </vt:lpstr>
      <vt:lpstr> The mission </vt:lpstr>
      <vt:lpstr>Educational programmes</vt:lpstr>
      <vt:lpstr>Educational programmes</vt:lpstr>
      <vt:lpstr>Target groups</vt:lpstr>
      <vt:lpstr>Guiding  principles </vt:lpstr>
      <vt:lpstr>Curriculums</vt:lpstr>
      <vt:lpstr>Core processes</vt:lpstr>
      <vt:lpstr>Counselling processes and methods are among  the main foci </vt:lpstr>
      <vt:lpstr>Competence frameworks</vt:lpstr>
      <vt:lpstr>COMPETENCE FRAMEWORK</vt:lpstr>
      <vt:lpstr>CURRICULUM NICE FRAMEWORK</vt:lpstr>
      <vt:lpstr>Open for new approaches and developments !</vt:lpstr>
    </vt:vector>
  </TitlesOfParts>
  <Manager>HAHMO</Manager>
  <Company>University of Eastern Finland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Eastern Finland – A University of the Future</dc:title>
  <dc:creator>vanhalak</dc:creator>
  <cp:lastModifiedBy>Marjatta</cp:lastModifiedBy>
  <cp:revision>17</cp:revision>
  <dcterms:created xsi:type="dcterms:W3CDTF">2012-10-26T17:16:09Z</dcterms:created>
  <dcterms:modified xsi:type="dcterms:W3CDTF">2012-10-27T17:55:53Z</dcterms:modified>
</cp:coreProperties>
</file>