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1E343-0840-4DF5-8C87-87C56A7F2BFB}" type="datetimeFigureOut">
              <a:rPr lang="fi-FI" smtClean="0"/>
              <a:t>10.9.2017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2966-6AEF-4E28-BDF5-813796CD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Nuoret</a:t>
            </a:r>
            <a:r>
              <a:rPr lang="en-US" dirty="0" smtClean="0"/>
              <a:t> </a:t>
            </a:r>
            <a:r>
              <a:rPr lang="en-US" dirty="0" err="1" smtClean="0"/>
              <a:t>elää</a:t>
            </a:r>
            <a:r>
              <a:rPr lang="en-US" dirty="0" smtClean="0"/>
              <a:t> 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erilaisessa</a:t>
            </a:r>
            <a:r>
              <a:rPr lang="en-US" dirty="0" smtClean="0"/>
              <a:t> </a:t>
            </a:r>
            <a:r>
              <a:rPr lang="en-US" dirty="0" err="1" smtClean="0"/>
              <a:t>maailmassa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me, </a:t>
            </a:r>
            <a:r>
              <a:rPr lang="en-US" dirty="0" err="1" smtClean="0"/>
              <a:t>vähän</a:t>
            </a:r>
            <a:r>
              <a:rPr lang="en-US" dirty="0" smtClean="0"/>
              <a:t> </a:t>
            </a:r>
            <a:r>
              <a:rPr lang="en-US" dirty="0" err="1" smtClean="0"/>
              <a:t>vanhemmat</a:t>
            </a:r>
            <a:r>
              <a:rPr lang="en-US" dirty="0" smtClean="0"/>
              <a:t> </a:t>
            </a:r>
            <a:r>
              <a:rPr lang="en-US" dirty="0" err="1" smtClean="0"/>
              <a:t>sukupolvet</a:t>
            </a:r>
            <a:r>
              <a:rPr lang="en-US" dirty="0" smtClean="0"/>
              <a:t>. </a:t>
            </a:r>
            <a:r>
              <a:rPr lang="en-US" dirty="0" err="1" smtClean="0"/>
              <a:t>Siinä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maailmassa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teknologia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erityisen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suuressa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roolissa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muokkaa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muuttaa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tavalla</a:t>
            </a:r>
            <a:r>
              <a:rPr lang="en-US" baseline="0" dirty="0" smtClean="0"/>
              <a:t>. KAISERIN TUTKIMUS </a:t>
            </a:r>
            <a:r>
              <a:rPr lang="en-US" baseline="0" dirty="0" err="1" smtClean="0"/>
              <a:t>käyttömääristä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Tutkin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juuris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käytön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vaikutuksia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toimintaan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puhumaan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siitä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tänään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puhumaan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esimerkiksi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multitaskaamisen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pelaamisen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vaikutuksista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aivoihin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sekä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muutaman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koulun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digitalisaatiosta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Lopuksi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vielä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vähän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siitä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myös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vanhempi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huoleshtia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aivoterveydestä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1E1-F924-4408-BC04-4C5ACEB3FF1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-liikuta itsessään kasvattaa stressihormonien</a:t>
            </a:r>
            <a:r>
              <a:rPr lang="fi-FI" baseline="0" dirty="0" smtClean="0"/>
              <a:t> määrää veressä mutta vain hetkellisesti. Pidemmällä aikavälillä on näytetty että HPA-akselin toiminta vähenee liikunnan myötä. Lisäksi vapauttavat </a:t>
            </a:r>
            <a:r>
              <a:rPr lang="fi-FI" baseline="0" dirty="0" err="1" smtClean="0"/>
              <a:t>endorfiinejä</a:t>
            </a:r>
            <a:r>
              <a:rPr lang="fi-FI" baseline="0" dirty="0" smtClean="0"/>
              <a:t>, ja liikunnan </a:t>
            </a:r>
            <a:r>
              <a:rPr lang="fi-FI" baseline="0" dirty="0" err="1" smtClean="0"/>
              <a:t>määär</a:t>
            </a:r>
            <a:r>
              <a:rPr lang="fi-FI" baseline="0" dirty="0" smtClean="0"/>
              <a:t> on yhdistetty </a:t>
            </a:r>
            <a:r>
              <a:rPr lang="fi-FI" baseline="0" dirty="0" err="1" smtClean="0"/>
              <a:t>paremppin</a:t>
            </a:r>
            <a:r>
              <a:rPr lang="fi-FI" baseline="0" dirty="0" smtClean="0"/>
              <a:t> stressin </a:t>
            </a:r>
            <a:r>
              <a:rPr lang="fi-FI" baseline="0" dirty="0" err="1" smtClean="0"/>
              <a:t>coping-mekaisnmeihin</a:t>
            </a:r>
            <a:endParaRPr lang="fi-FI" baseline="0" dirty="0" smtClean="0"/>
          </a:p>
          <a:p>
            <a:r>
              <a:rPr lang="fi-FI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F2E6-EA7B-4DCF-AFFD-440CF2AC836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1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 on </a:t>
            </a:r>
            <a:r>
              <a:rPr lang="en-US" dirty="0" err="1" smtClean="0"/>
              <a:t>tärkeää</a:t>
            </a:r>
            <a:r>
              <a:rPr lang="en-US" dirty="0" smtClean="0"/>
              <a:t>, </a:t>
            </a:r>
            <a:r>
              <a:rPr lang="en-US" dirty="0" err="1" smtClean="0"/>
              <a:t>erityisesti</a:t>
            </a:r>
            <a:r>
              <a:rPr lang="en-US" dirty="0" smtClean="0"/>
              <a:t> kun </a:t>
            </a:r>
            <a:r>
              <a:rPr lang="en-US" dirty="0" err="1" smtClean="0"/>
              <a:t>aivot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kehittyvässä</a:t>
            </a:r>
            <a:r>
              <a:rPr lang="en-US" dirty="0" smtClean="0"/>
              <a:t> </a:t>
            </a:r>
            <a:r>
              <a:rPr lang="en-US" dirty="0" err="1" smtClean="0"/>
              <a:t>vaiheessa</a:t>
            </a:r>
            <a:r>
              <a:rPr lang="en-US" dirty="0" smtClean="0"/>
              <a:t>. </a:t>
            </a:r>
            <a:r>
              <a:rPr lang="en-US" dirty="0" err="1" smtClean="0"/>
              <a:t>Mutta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käyttö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uhkaa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nukertaa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unesta</a:t>
            </a:r>
            <a:r>
              <a:rPr lang="en-US" baseline="0" dirty="0" smtClean="0"/>
              <a:t>... </a:t>
            </a:r>
            <a:r>
              <a:rPr lang="en-US" baseline="0" dirty="0" err="1" smtClean="0"/>
              <a:t>Nuorilla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myös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tutkitusti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viivästynyt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unirytmi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aivotutkijan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näkökulmasta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aikaiset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aamuherätykset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eivät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optimaalisesti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aivoterveyttä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1E1-F924-4408-BC04-4C5ACEB3FF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0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859B0A0-8255-4B3A-BBB9-251C17F3C09B}" type="slidenum">
              <a:rPr lang="fi-FI" altLang="fi-FI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SzPct val="45000"/>
                <a:buFontTx/>
                <a:buNone/>
              </a:pPr>
              <a:t>13</a:t>
            </a:fld>
            <a:endParaRPr lang="fi-FI" altLang="fi-F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7587" cy="34305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74" y="4343839"/>
            <a:ext cx="548542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väitöskirjassa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tutkinut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ilmiötä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nimeltä</a:t>
            </a:r>
            <a:r>
              <a:rPr lang="en-US" baseline="0" dirty="0" smtClean="0"/>
              <a:t> media multitasking,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miten</a:t>
            </a:r>
            <a:r>
              <a:rPr lang="en-US" baseline="0" dirty="0" smtClean="0"/>
              <a:t> se on </a:t>
            </a:r>
            <a:r>
              <a:rPr lang="en-US" baseline="0" dirty="0" err="1" smtClean="0"/>
              <a:t>yhteydesäs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nuoretn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keskittymiskykyyn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1E1-F924-4408-BC04-4C5ACEB3FF1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väitöskirjassa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tutkinut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ilmiötä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nimeltä</a:t>
            </a:r>
            <a:r>
              <a:rPr lang="en-US" baseline="0" dirty="0" smtClean="0"/>
              <a:t> media multitasking,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miten</a:t>
            </a:r>
            <a:r>
              <a:rPr lang="en-US" baseline="0" dirty="0" smtClean="0"/>
              <a:t> se on </a:t>
            </a:r>
            <a:r>
              <a:rPr lang="en-US" baseline="0" dirty="0" err="1" smtClean="0"/>
              <a:t>yhteydesäs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nuoretn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keskittymiskykyyn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1E1-F924-4408-BC04-4C5ACEB3FF1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Pelaaminen</a:t>
            </a:r>
            <a:r>
              <a:rPr lang="en-US" dirty="0" smtClean="0"/>
              <a:t> on </a:t>
            </a:r>
            <a:r>
              <a:rPr lang="en-US" dirty="0" err="1" smtClean="0"/>
              <a:t>toinen</a:t>
            </a:r>
            <a:r>
              <a:rPr lang="en-US" dirty="0" smtClean="0"/>
              <a:t> </a:t>
            </a:r>
            <a:r>
              <a:rPr lang="en-US" dirty="0" err="1" smtClean="0"/>
              <a:t>ilmiö</a:t>
            </a:r>
            <a:r>
              <a:rPr lang="en-US" dirty="0" smtClean="0"/>
              <a:t> jota </a:t>
            </a:r>
            <a:r>
              <a:rPr lang="en-US" dirty="0" err="1" smtClean="0"/>
              <a:t>meidän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tutkimusryhmä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tutkinut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Pelaaminen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tuntuu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herättävän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vanhemmissa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paljon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tunteita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mietitäänpä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pelejä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puhtaasti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näkökulmasta</a:t>
            </a:r>
            <a:r>
              <a:rPr lang="en-US" baseline="0" dirty="0" smtClean="0"/>
              <a:t>: ne on </a:t>
            </a:r>
            <a:r>
              <a:rPr lang="en-US" baseline="0" dirty="0" err="1" smtClean="0"/>
              <a:t>nopeatempoinen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peli,joka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monimutakista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tiedonkäisttelyä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tavoitteellsiat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toimintaa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strategian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suunnittelua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yhteistyötä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Kuulostaa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ideaalilta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aivotreeniltä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1E1-F924-4408-BC04-4C5ACEB3FF1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4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7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86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7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9/10/2017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9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HYÖDYNNÄ </a:t>
            </a:r>
            <a:r>
              <a:rPr lang="en-US" dirty="0" err="1" smtClean="0"/>
              <a:t>aivojasi</a:t>
            </a:r>
            <a:r>
              <a:rPr lang="en-US" dirty="0" smtClean="0"/>
              <a:t> </a:t>
            </a:r>
            <a:r>
              <a:rPr lang="en-US" dirty="0" err="1" smtClean="0"/>
              <a:t>tehokkaammin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4" y="2193928"/>
            <a:ext cx="5364755" cy="40243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82626"/>
            <a:ext cx="7886700" cy="1325563"/>
          </a:xfrm>
        </p:spPr>
        <p:txBody>
          <a:bodyPr/>
          <a:lstStyle/>
          <a:p>
            <a:pPr algn="ctr"/>
            <a:r>
              <a:rPr lang="fi-FI" b="1" dirty="0" smtClean="0">
                <a:solidFill>
                  <a:srgbClr val="FFFFFF"/>
                </a:solidFill>
              </a:rPr>
              <a:t>LIIKUNTA EDISTÄÄ AIVOTERVEYTTÄ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i-FI" sz="4000" dirty="0"/>
              <a:t>Paljon liikkuvilla yhteydet eri aivolohkojen välillä vahvistuvat, minkä ansiosta </a:t>
            </a:r>
            <a:r>
              <a:rPr lang="fi-FI" sz="4000" dirty="0" smtClean="0"/>
              <a:t>aivot toimivat tehokkaammin</a:t>
            </a:r>
            <a:r>
              <a:rPr lang="fi-FI" sz="4000" dirty="0"/>
              <a:t>. </a:t>
            </a:r>
            <a:endParaRPr lang="fi-FI" sz="4000" dirty="0" smtClean="0"/>
          </a:p>
          <a:p>
            <a:pPr marL="228600" lvl="1">
              <a:spcBef>
                <a:spcPts val="1000"/>
              </a:spcBef>
            </a:pPr>
            <a:r>
              <a:rPr lang="fi-FI" sz="4000" dirty="0" smtClean="0"/>
              <a:t>”Parasta </a:t>
            </a:r>
            <a:r>
              <a:rPr lang="fi-FI" sz="4000" dirty="0"/>
              <a:t>aivojen kannalta on harrastaa </a:t>
            </a:r>
            <a:r>
              <a:rPr lang="fi-FI" sz="4000" dirty="0" smtClean="0"/>
              <a:t>kuntoliikuntaa </a:t>
            </a:r>
            <a:r>
              <a:rPr lang="fi-FI" sz="4000" dirty="0"/>
              <a:t>kolme kertaa viikossa 45 minuuttia kerrallaan</a:t>
            </a:r>
            <a:r>
              <a:rPr lang="fi-FI" sz="4000" dirty="0" smtClean="0"/>
              <a:t>.”</a:t>
            </a:r>
            <a:r>
              <a:rPr lang="fi-FI" sz="4000" i="1" dirty="0" smtClean="0"/>
              <a:t> </a:t>
            </a:r>
            <a:r>
              <a:rPr lang="fi-FI" sz="1600" i="1" dirty="0" smtClean="0"/>
              <a:t>Ylilääkäri </a:t>
            </a:r>
            <a:r>
              <a:rPr lang="fi-FI" sz="1600" i="1" dirty="0"/>
              <a:t>Anders Hansen</a:t>
            </a:r>
          </a:p>
          <a:p>
            <a:pPr marL="228600" lvl="1">
              <a:spcBef>
                <a:spcPts val="1000"/>
              </a:spcBef>
            </a:pP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7757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8" y="3745526"/>
            <a:ext cx="4273963" cy="2382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0" y="3179649"/>
            <a:ext cx="38100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50" y="1848378"/>
            <a:ext cx="3527854" cy="19664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88856" y="393869"/>
            <a:ext cx="7086600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 smtClean="0">
                <a:solidFill>
                  <a:prstClr val="white"/>
                </a:solidFill>
              </a:rPr>
              <a:t>Uni on aivojen elinehto!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1627" y="228602"/>
            <a:ext cx="8510588" cy="13255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dirty="0" smtClean="0"/>
              <a:t>Jos ei nuku tarpeeksi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1627" y="1676404"/>
            <a:ext cx="8540750" cy="4422775"/>
          </a:xfrm>
        </p:spPr>
        <p:txBody>
          <a:bodyPr>
            <a:normAutofit/>
          </a:bodyPr>
          <a:lstStyle/>
          <a:p>
            <a:pPr marL="339725" indent="-339725"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i-FI" sz="3600" dirty="0" smtClean="0"/>
              <a:t>oppimisvaikeudet</a:t>
            </a:r>
            <a:endParaRPr lang="fi-FI" sz="3600" dirty="0"/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i-FI" sz="3600" dirty="0" smtClean="0"/>
              <a:t>tapaturmariski kasvaa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i-FI" sz="3600" dirty="0"/>
              <a:t>ä</a:t>
            </a:r>
            <a:r>
              <a:rPr lang="fi-FI" sz="3600" dirty="0" smtClean="0"/>
              <a:t>rtymys</a:t>
            </a:r>
          </a:p>
          <a:p>
            <a:pPr marL="339725" indent="-339725"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i-FI" sz="3600" dirty="0" smtClean="0"/>
              <a:t>stressi</a:t>
            </a:r>
            <a:endParaRPr lang="fi-FI" sz="3600" dirty="0"/>
          </a:p>
          <a:p>
            <a:pPr marL="339725" indent="-339725"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i-FI" sz="3600" dirty="0"/>
              <a:t>masennus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fi-FI" sz="3600" dirty="0" smtClean="0"/>
          </a:p>
        </p:txBody>
      </p:sp>
    </p:spTree>
    <p:extLst>
      <p:ext uri="{BB962C8B-B14F-4D97-AF65-F5344CB8AC3E}">
        <p14:creationId xmlns:p14="http://schemas.microsoft.com/office/powerpoint/2010/main" val="7734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Syö aivosi virkeiksi!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Masentaako pimeys? Iskeekö väsymys iltapäivällä?</a:t>
            </a:r>
          </a:p>
          <a:p>
            <a:r>
              <a:rPr lang="fi-FI" dirty="0" smtClean="0"/>
              <a:t>Oikeat </a:t>
            </a:r>
            <a:r>
              <a:rPr lang="fi-FI" dirty="0"/>
              <a:t>ateriat oikeaan aikaan päivästä pitävät sinut valppaana ja hyväntuulisena</a:t>
            </a:r>
          </a:p>
          <a:p>
            <a:r>
              <a:rPr lang="fi-FI" dirty="0" smtClean="0"/>
              <a:t>Aivojen </a:t>
            </a:r>
            <a:r>
              <a:rPr lang="fi-FI" dirty="0"/>
              <a:t>kaikki rakennusaineet ovat peräisin ravinnosta</a:t>
            </a:r>
            <a:endParaRPr lang="fi-FI" dirty="0" smtClean="0"/>
          </a:p>
          <a:p>
            <a:r>
              <a:rPr lang="fi-FI" dirty="0" smtClean="0"/>
              <a:t>Terveellisellä </a:t>
            </a:r>
            <a:r>
              <a:rPr lang="fi-FI" dirty="0"/>
              <a:t>ruokavaliolla voidaan ehkäistä aivotoimintojen </a:t>
            </a:r>
            <a:r>
              <a:rPr lang="fi-FI" dirty="0" smtClean="0"/>
              <a:t>heikentymistä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 descr="Image result for brain nutrition healthy foo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6" y="4248988"/>
            <a:ext cx="3571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8" y="164794"/>
            <a:ext cx="8040353" cy="66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vot ravi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4" y="0"/>
            <a:ext cx="9179134" cy="67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0385" y="971384"/>
            <a:ext cx="3481517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 err="1" smtClean="0">
                <a:solidFill>
                  <a:prstClr val="white"/>
                </a:solidFill>
              </a:rPr>
              <a:t>Multitaskaus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17359" y="2760295"/>
            <a:ext cx="5799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i-FI" b="1" dirty="0">
                <a:solidFill>
                  <a:prstClr val="white"/>
                </a:solidFill>
              </a:rPr>
              <a:t>Saamme emotionaalista tyydytystä tehdessämme useaa asiaa </a:t>
            </a:r>
            <a:r>
              <a:rPr lang="fi-FI" b="1" dirty="0">
                <a:solidFill>
                  <a:prstClr val="white"/>
                </a:solidFill>
              </a:rPr>
              <a:t>samanaikaisesti, koska tunnemme </a:t>
            </a:r>
            <a:r>
              <a:rPr lang="fi-FI" b="1" dirty="0">
                <a:solidFill>
                  <a:prstClr val="white"/>
                </a:solidFill>
              </a:rPr>
              <a:t>itsemme myös </a:t>
            </a:r>
            <a:r>
              <a:rPr lang="fi-FI" b="1" dirty="0">
                <a:solidFill>
                  <a:prstClr val="white"/>
                </a:solidFill>
              </a:rPr>
              <a:t>tehokkaiksi.</a:t>
            </a:r>
            <a:endParaRPr lang="fi-FI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31" y="502867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485900" y="3551004"/>
            <a:ext cx="7465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i-FI" sz="3200" dirty="0">
                <a:solidFill>
                  <a:srgbClr val="92D050"/>
                </a:solidFill>
              </a:rPr>
              <a:t>Totuus: Yhtä </a:t>
            </a:r>
            <a:r>
              <a:rPr lang="fi-FI" sz="3200" dirty="0">
                <a:solidFill>
                  <a:srgbClr val="92D050"/>
                </a:solidFill>
              </a:rPr>
              <a:t>asiaa kerralla työstävät saavat paljon enemmän aikaiseksi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17358" y="4953639"/>
            <a:ext cx="7886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i-FI" dirty="0">
                <a:solidFill>
                  <a:prstClr val="white"/>
                </a:solidFill>
              </a:rPr>
              <a:t>Tehdessämme monta asiaa yhtä aikaa aivomme eivät pysty keskittymään hyvin mihinkään, vaan keskittyminen jakaantuu poukkoillen edes takaisin muutaman sekunnin välein.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2" y="-397041"/>
            <a:ext cx="7712390" cy="76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ami_home_3_700x35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8" b="8758"/>
          <a:stretch>
            <a:fillRect/>
          </a:stretch>
        </p:blipFill>
        <p:spPr>
          <a:xfrm>
            <a:off x="211215" y="1112536"/>
            <a:ext cx="5968788" cy="3282603"/>
          </a:xfrm>
        </p:spPr>
      </p:pic>
      <p:pic>
        <p:nvPicPr>
          <p:cNvPr id="8" name="Picture 7" descr="Screen Shot 2016-05-07 at 12.16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21" y="2398294"/>
            <a:ext cx="4952935" cy="4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15" y="1675579"/>
            <a:ext cx="395622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Pelaaminen</a:t>
            </a:r>
          </a:p>
          <a:p>
            <a:pPr marL="0" indent="0">
              <a:buNone/>
            </a:pPr>
            <a:r>
              <a:rPr lang="fi-FI" sz="2800" dirty="0" smtClean="0"/>
              <a:t>-&gt; nopeampi reaktiokyky</a:t>
            </a:r>
          </a:p>
          <a:p>
            <a:pPr marL="0" indent="0">
              <a:buNone/>
            </a:pPr>
            <a:r>
              <a:rPr lang="fi-FI" sz="2800" dirty="0" smtClean="0"/>
              <a:t>-&gt; parempi havaitsemiskyky</a:t>
            </a:r>
          </a:p>
          <a:p>
            <a:pPr marL="0" indent="0">
              <a:buNone/>
            </a:pPr>
            <a:r>
              <a:rPr lang="fi-FI" sz="2800" dirty="0"/>
              <a:t>j</a:t>
            </a:r>
            <a:r>
              <a:rPr lang="fi-FI" sz="2800" dirty="0" smtClean="0"/>
              <a:t>ne. 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95" y="3098212"/>
            <a:ext cx="2027512" cy="3590915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26118" y="869544"/>
            <a:ext cx="350278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3600" b="1" dirty="0" smtClean="0">
                <a:solidFill>
                  <a:prstClr val="white"/>
                </a:solidFill>
              </a:rPr>
              <a:t>MUTTA: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94" y="1675576"/>
            <a:ext cx="457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38914" y="1679712"/>
            <a:ext cx="4135856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 smtClean="0"/>
              <a:t>Kaikki </a:t>
            </a:r>
            <a:r>
              <a:rPr lang="fi-FI" sz="3600" dirty="0"/>
              <a:t>elinaikana kerätty tieto, kokemus, muistot ja tunteet mahtuvat maitopurkilliseen harmaata ja valkeaa muovailuvahamaista ainetta.</a:t>
            </a:r>
          </a:p>
        </p:txBody>
      </p:sp>
      <p:pic>
        <p:nvPicPr>
          <p:cNvPr id="1026" name="Picture 2" descr="Image result for brai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2" y="1177174"/>
            <a:ext cx="35718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95" y="2653331"/>
            <a:ext cx="645795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OPEN</a:t>
            </a:r>
            <a:br>
              <a:rPr lang="en-US" sz="6600" dirty="0" smtClean="0"/>
            </a:br>
            <a:r>
              <a:rPr lang="en-US" sz="6600" dirty="0" err="1" smtClean="0"/>
              <a:t>aivoterveysvinkit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36" y="-8020"/>
            <a:ext cx="5098382" cy="67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3" y="789933"/>
            <a:ext cx="6060225" cy="634880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906321" y="328265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fi-FI" sz="5400" b="1" cap="all" dirty="0">
                <a:ln w="9000" cmpd="sng">
                  <a:solidFill>
                    <a:srgbClr val="81BB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1BB42">
                        <a:shade val="20000"/>
                        <a:satMod val="245000"/>
                      </a:srgbClr>
                    </a:gs>
                    <a:gs pos="43000">
                      <a:srgbClr val="81BB42">
                        <a:satMod val="255000"/>
                      </a:srgbClr>
                    </a:gs>
                    <a:gs pos="48000">
                      <a:srgbClr val="81BB42">
                        <a:shade val="85000"/>
                        <a:satMod val="255000"/>
                      </a:srgbClr>
                    </a:gs>
                    <a:gs pos="100000">
                      <a:srgbClr val="81BB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Treenaa!</a:t>
            </a:r>
            <a:endParaRPr lang="fi-FI" sz="5400" b="1" cap="all" dirty="0">
              <a:ln w="9000" cmpd="sng">
                <a:solidFill>
                  <a:srgbClr val="81BB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1BB42">
                      <a:shade val="20000"/>
                      <a:satMod val="245000"/>
                    </a:srgbClr>
                  </a:gs>
                  <a:gs pos="43000">
                    <a:srgbClr val="81BB42">
                      <a:satMod val="255000"/>
                    </a:srgbClr>
                  </a:gs>
                  <a:gs pos="48000">
                    <a:srgbClr val="81BB42">
                      <a:shade val="85000"/>
                      <a:satMod val="255000"/>
                    </a:srgbClr>
                  </a:gs>
                  <a:gs pos="100000">
                    <a:srgbClr val="81BB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0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25" y="-308354"/>
            <a:ext cx="5850014" cy="7800018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251769" y="328265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57200"/>
            <a:r>
              <a:rPr lang="fi-FI" sz="5400" b="1" dirty="0">
                <a:ln w="11430"/>
                <a:gradFill>
                  <a:gsLst>
                    <a:gs pos="0">
                      <a:srgbClr val="4A9BDC">
                        <a:tint val="90000"/>
                        <a:satMod val="120000"/>
                      </a:srgbClr>
                    </a:gs>
                    <a:gs pos="25000">
                      <a:srgbClr val="4A9BDC">
                        <a:tint val="93000"/>
                        <a:satMod val="120000"/>
                      </a:srgbClr>
                    </a:gs>
                    <a:gs pos="50000">
                      <a:srgbClr val="4A9BDC">
                        <a:shade val="89000"/>
                        <a:satMod val="110000"/>
                      </a:srgbClr>
                    </a:gs>
                    <a:gs pos="75000">
                      <a:srgbClr val="4A9BDC">
                        <a:tint val="93000"/>
                        <a:satMod val="120000"/>
                      </a:srgbClr>
                    </a:gs>
                    <a:gs pos="100000">
                      <a:srgbClr val="4A9BDC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Hikoile!</a:t>
            </a:r>
            <a:endParaRPr lang="fi-FI" sz="5400" b="1" dirty="0">
              <a:ln w="11430"/>
              <a:gradFill>
                <a:gsLst>
                  <a:gs pos="0">
                    <a:srgbClr val="4A9BDC">
                      <a:tint val="90000"/>
                      <a:satMod val="120000"/>
                    </a:srgbClr>
                  </a:gs>
                  <a:gs pos="25000">
                    <a:srgbClr val="4A9BDC">
                      <a:tint val="93000"/>
                      <a:satMod val="120000"/>
                    </a:srgbClr>
                  </a:gs>
                  <a:gs pos="50000">
                    <a:srgbClr val="4A9BDC">
                      <a:shade val="89000"/>
                      <a:satMod val="110000"/>
                    </a:srgbClr>
                  </a:gs>
                  <a:gs pos="75000">
                    <a:srgbClr val="4A9BDC">
                      <a:tint val="93000"/>
                      <a:satMod val="120000"/>
                    </a:srgbClr>
                  </a:gs>
                  <a:gs pos="100000">
                    <a:srgbClr val="4A9BDC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3" y="-1134979"/>
            <a:ext cx="6589955" cy="8786607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371193" y="328265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fi-FI" sz="5400" b="1" spc="300" dirty="0">
                <a:ln w="11430" cmpd="sng">
                  <a:solidFill>
                    <a:srgbClr val="DF2E2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F2E2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DF2E2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DF2E28">
                      <a:satMod val="220000"/>
                      <a:alpha val="35000"/>
                    </a:srgbClr>
                  </a:glow>
                </a:effectLst>
              </a:rPr>
              <a:t>NUKU!</a:t>
            </a:r>
            <a:endParaRPr lang="fi-FI" sz="5400" b="1" spc="300" dirty="0">
              <a:ln w="11430" cmpd="sng">
                <a:solidFill>
                  <a:srgbClr val="DF2E2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F2E28">
                      <a:tint val="83000"/>
                      <a:shade val="100000"/>
                      <a:satMod val="200000"/>
                    </a:srgbClr>
                  </a:gs>
                  <a:gs pos="75000">
                    <a:srgbClr val="DF2E2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DF2E28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1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0"/>
            <a:ext cx="5296902" cy="706253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335926" y="328265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fi-FI" sz="5400" b="1" cap="all" dirty="0" err="1">
                <a:ln w="9000" cmpd="sng">
                  <a:solidFill>
                    <a:srgbClr val="81BB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1BB42">
                        <a:shade val="20000"/>
                        <a:satMod val="245000"/>
                      </a:srgbClr>
                    </a:gs>
                    <a:gs pos="43000">
                      <a:srgbClr val="81BB42">
                        <a:satMod val="255000"/>
                      </a:srgbClr>
                    </a:gs>
                    <a:gs pos="48000">
                      <a:srgbClr val="81BB42">
                        <a:shade val="85000"/>
                        <a:satMod val="255000"/>
                      </a:srgbClr>
                    </a:gs>
                    <a:gs pos="100000">
                      <a:srgbClr val="81BB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RELaa</a:t>
            </a:r>
            <a:r>
              <a:rPr lang="fi-FI" sz="5400" b="1" cap="all" dirty="0">
                <a:ln w="9000" cmpd="sng">
                  <a:solidFill>
                    <a:srgbClr val="81BB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1BB42">
                        <a:shade val="20000"/>
                        <a:satMod val="245000"/>
                      </a:srgbClr>
                    </a:gs>
                    <a:gs pos="43000">
                      <a:srgbClr val="81BB42">
                        <a:satMod val="255000"/>
                      </a:srgbClr>
                    </a:gs>
                    <a:gs pos="48000">
                      <a:srgbClr val="81BB42">
                        <a:shade val="85000"/>
                        <a:satMod val="255000"/>
                      </a:srgbClr>
                    </a:gs>
                    <a:gs pos="100000">
                      <a:srgbClr val="81BB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fi-FI" sz="5400" b="1" cap="all" dirty="0">
              <a:ln w="9000" cmpd="sng">
                <a:solidFill>
                  <a:srgbClr val="81BB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1BB42">
                      <a:shade val="20000"/>
                      <a:satMod val="245000"/>
                    </a:srgbClr>
                  </a:gs>
                  <a:gs pos="43000">
                    <a:srgbClr val="81BB42">
                      <a:satMod val="255000"/>
                    </a:srgbClr>
                  </a:gs>
                  <a:gs pos="48000">
                    <a:srgbClr val="81BB42">
                      <a:shade val="85000"/>
                      <a:satMod val="255000"/>
                    </a:srgbClr>
                  </a:gs>
                  <a:gs pos="100000">
                    <a:srgbClr val="81BB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90" y="2833878"/>
            <a:ext cx="81153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KIITOKSIA </a:t>
            </a:r>
          </a:p>
          <a:p>
            <a:pPr marL="0" indent="0" algn="ctr">
              <a:buNone/>
            </a:pPr>
            <a:r>
              <a:rPr lang="en-US" sz="3600" dirty="0" smtClean="0"/>
              <a:t>TARKKAAVAISUUDESTANNE</a:t>
            </a:r>
            <a:r>
              <a:rPr lang="en-US" sz="3600" dirty="0"/>
              <a:t>!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954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ultitasking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6" y="733929"/>
            <a:ext cx="5945318" cy="54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6604" y="5155900"/>
            <a:ext cx="7417469" cy="1293028"/>
          </a:xfrm>
        </p:spPr>
        <p:txBody>
          <a:bodyPr>
            <a:noAutofit/>
          </a:bodyPr>
          <a:lstStyle/>
          <a:p>
            <a:pPr algn="l"/>
            <a:r>
              <a:rPr lang="fi-FI" sz="1800" dirty="0" smtClean="0"/>
              <a:t>Aivoissa 100 </a:t>
            </a:r>
            <a:r>
              <a:rPr lang="fi-FI" sz="1800" dirty="0"/>
              <a:t>miljardia </a:t>
            </a:r>
            <a:r>
              <a:rPr lang="fi-FI" sz="1800" dirty="0" smtClean="0"/>
              <a:t>her­mo­solua lähettävät </a:t>
            </a:r>
            <a:r>
              <a:rPr lang="fi-FI" sz="1800" dirty="0"/>
              <a:t>sähköisiä hermoimpulsseja. </a:t>
            </a:r>
            <a:r>
              <a:rPr lang="fi-FI" sz="1800" dirty="0" smtClean="0"/>
              <a:t>Jokainen </a:t>
            </a:r>
            <a:r>
              <a:rPr lang="fi-FI" sz="1800" dirty="0"/>
              <a:t>hermosolu voi ulottaa </a:t>
            </a:r>
            <a:r>
              <a:rPr lang="fi-FI" sz="1800" dirty="0" smtClean="0"/>
              <a:t>haaransa </a:t>
            </a:r>
            <a:r>
              <a:rPr lang="fi-FI" sz="1800" dirty="0"/>
              <a:t>10 000 eri koh­taan ja muodostaa yhteyksiä toisten hermosolujen kanssa</a:t>
            </a:r>
            <a:r>
              <a:rPr lang="fi-FI" sz="1800" dirty="0" smtClean="0"/>
              <a:t>.</a:t>
            </a:r>
            <a:endParaRPr lang="fi-FI" sz="1800" dirty="0"/>
          </a:p>
        </p:txBody>
      </p:sp>
      <p:pic>
        <p:nvPicPr>
          <p:cNvPr id="2050" name="Picture 2" descr="Image result for neur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09" y="920165"/>
            <a:ext cx="5077659" cy="38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8809" y="5534528"/>
            <a:ext cx="8455192" cy="193544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Tiedon painuessa muistiin syntyy uusia hermosolujen välisiä yhteyksiä. Samalla vanhoja yhteyksiä vahvistuu tai heikentyy. Näin muisti kutoutuu aivosolujen verkostoihin.</a:t>
            </a:r>
            <a:endParaRPr lang="fi-FI" dirty="0"/>
          </a:p>
        </p:txBody>
      </p:sp>
      <p:pic>
        <p:nvPicPr>
          <p:cNvPr id="3074" name="Picture 2" descr="Image result for neuron learn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34" y="0"/>
            <a:ext cx="7162764" cy="5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AIVOLOHKOT</a:t>
            </a:r>
            <a:endParaRPr lang="fi-FI" dirty="0"/>
          </a:p>
          <a:p>
            <a:r>
              <a:rPr lang="fi-FI" dirty="0" smtClean="0"/>
              <a:t>Aivojen toimintaverkkoja, esimerkiksi </a:t>
            </a:r>
            <a:r>
              <a:rPr lang="fi-FI" dirty="0"/>
              <a:t>pyöräilyyn tai lukemiseen </a:t>
            </a:r>
            <a:r>
              <a:rPr lang="fi-FI" dirty="0" smtClean="0"/>
              <a:t>omansa.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sz="4000" b="1" dirty="0" smtClean="0"/>
              <a:t>Aivojen </a:t>
            </a:r>
            <a:r>
              <a:rPr lang="fi-FI" sz="4000" b="1" dirty="0"/>
              <a:t>teho perustuu </a:t>
            </a:r>
            <a:r>
              <a:rPr lang="fi-FI" sz="4000" b="1" dirty="0" smtClean="0"/>
              <a:t>aivolohkojen </a:t>
            </a:r>
            <a:r>
              <a:rPr lang="fi-FI" sz="4000" b="1" dirty="0"/>
              <a:t>välisten yhteyksien </a:t>
            </a:r>
            <a:r>
              <a:rPr lang="fi-FI" sz="4000" b="1" dirty="0" smtClean="0"/>
              <a:t>voimakkuuteen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40700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10" y="0"/>
            <a:ext cx="6429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94" y="1"/>
            <a:ext cx="5286976" cy="68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66" y="108285"/>
            <a:ext cx="9215945" cy="66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626"/>
            <a:ext cx="7886700" cy="1325563"/>
          </a:xfrm>
        </p:spPr>
        <p:txBody>
          <a:bodyPr/>
          <a:lstStyle/>
          <a:p>
            <a:pPr algn="ctr"/>
            <a:r>
              <a:rPr lang="fi-FI" b="1" dirty="0" smtClean="0">
                <a:solidFill>
                  <a:srgbClr val="FFFFFF"/>
                </a:solidFill>
              </a:rPr>
              <a:t>LIIKUNTA EDISTÄÄ AIVOTERVEYTTÄ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1348801"/>
            <a:ext cx="510139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fi-FI" sz="3200" dirty="0">
              <a:solidFill>
                <a:srgbClr val="FFFFFF"/>
              </a:solidFill>
            </a:endParaRPr>
          </a:p>
          <a:p>
            <a:pPr lvl="1" defTabSz="457200"/>
            <a:r>
              <a:rPr lang="fi-FI" sz="3200" dirty="0">
                <a:solidFill>
                  <a:srgbClr val="FFFFFF"/>
                </a:solidFill>
              </a:rPr>
              <a:t>”</a:t>
            </a:r>
            <a:r>
              <a:rPr lang="fi-FI" sz="3200" dirty="0">
                <a:solidFill>
                  <a:prstClr val="white"/>
                </a:solidFill>
              </a:rPr>
              <a:t>Kuntoliikunta</a:t>
            </a:r>
            <a:r>
              <a:rPr lang="fi-FI" sz="3200" dirty="0">
                <a:solidFill>
                  <a:prstClr val="white"/>
                </a:solidFill>
              </a:rPr>
              <a:t>, kuten juoksu tai reipas kävely, vaikuttaa tuntuvasti aivojen toimintaan” </a:t>
            </a:r>
            <a:r>
              <a:rPr lang="fi-FI" sz="1400" i="1" dirty="0">
                <a:solidFill>
                  <a:prstClr val="white"/>
                </a:solidFill>
              </a:rPr>
              <a:t>ylilääkäri Anders Hansen</a:t>
            </a:r>
            <a:endParaRPr lang="fi-FI" sz="1400" i="1" dirty="0">
              <a:solidFill>
                <a:prstClr val="white"/>
              </a:solidFill>
            </a:endParaRPr>
          </a:p>
          <a:p>
            <a:pPr lvl="1" defTabSz="457200"/>
            <a:endParaRPr lang="fi-FI" sz="3200" dirty="0">
              <a:solidFill>
                <a:srgbClr val="FFFFFF"/>
              </a:solidFill>
            </a:endParaRP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prstClr val="white"/>
                </a:solidFill>
              </a:rPr>
              <a:t>vähentää stressiä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prstClr val="white"/>
                </a:solidFill>
              </a:rPr>
              <a:t>parantaa muistia ja luovuutta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prstClr val="white"/>
                </a:solidFill>
              </a:rPr>
              <a:t>hidastaa vanhenemista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prstClr val="white"/>
                </a:solidFill>
              </a:rPr>
              <a:t>lisää älykkyyttä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2269748"/>
            <a:ext cx="3836194" cy="3196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7175" y="919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Näytössä katseltava diaesitys (4:3)</PresentationFormat>
  <Paragraphs>61</Paragraphs>
  <Slides>27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Vapor Trail</vt:lpstr>
      <vt:lpstr>HYÖDYNNÄ aivojasi tehokkaammin</vt:lpstr>
      <vt:lpstr>PowerPoint-esitys</vt:lpstr>
      <vt:lpstr>Aivoissa 100 miljardia her­mo­solua lähettävät sähköisiä hermoimpulsseja. Jokainen hermosolu voi ulottaa haaransa 10 000 eri koh­taan ja muodostaa yhteyksiä toisten hermosolujen kanssa.</vt:lpstr>
      <vt:lpstr>PowerPoint-esitys</vt:lpstr>
      <vt:lpstr>PowerPoint-esitys</vt:lpstr>
      <vt:lpstr>PowerPoint-esitys</vt:lpstr>
      <vt:lpstr>PowerPoint-esitys</vt:lpstr>
      <vt:lpstr>PowerPoint-esitys</vt:lpstr>
      <vt:lpstr>LIIKUNTA EDISTÄÄ AIVOTERVEYTTÄ</vt:lpstr>
      <vt:lpstr>LIIKUNTA EDISTÄÄ AIVOTERVEYTTÄ</vt:lpstr>
      <vt:lpstr>PowerPoint-esitys</vt:lpstr>
      <vt:lpstr>PowerPoint-esitys</vt:lpstr>
      <vt:lpstr>Jos ei nuku tarpeeksi</vt:lpstr>
      <vt:lpstr>Syö aivosi virkeiksi!</vt:lpstr>
      <vt:lpstr>PowerPoint-esitys</vt:lpstr>
      <vt:lpstr>PowerPoint-esitys</vt:lpstr>
      <vt:lpstr>PowerPoint-esitys</vt:lpstr>
      <vt:lpstr>PowerPoint-esitys</vt:lpstr>
      <vt:lpstr>PowerPoint-esitys</vt:lpstr>
      <vt:lpstr> OPEN aivoterveysvinkit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HYÖDYNNÄ aivojasi tehokkaammin</dc:title>
  <dc:creator>Koivisto</dc:creator>
  <cp:lastModifiedBy>Koivisto</cp:lastModifiedBy>
  <cp:revision>1</cp:revision>
  <dcterms:created xsi:type="dcterms:W3CDTF">2017-09-10T17:51:03Z</dcterms:created>
  <dcterms:modified xsi:type="dcterms:W3CDTF">2017-09-10T17:52:15Z</dcterms:modified>
</cp:coreProperties>
</file>