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"/>
  </p:notesMasterIdLst>
  <p:sldIdLst>
    <p:sldId id="816" r:id="rId5"/>
    <p:sldId id="358" r:id="rId6"/>
    <p:sldId id="357" r:id="rId7"/>
    <p:sldId id="360" r:id="rId8"/>
    <p:sldId id="822" r:id="rId9"/>
    <p:sldId id="821" r:id="rId10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83A3B3D-CB7A-4081-B888-29C69C084312}" v="5" dt="2023-08-29T13:15:21.013"/>
    <p1510:client id="{768401DA-8675-4A41-8BFB-C8438E0AC5CD}" v="107" dt="2023-08-29T13:22:29.0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B3F625-7092-48E0-83C8-3AC6DAFB4CD3}" type="datetimeFigureOut">
              <a:t>18.9.2023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013AE0-FB32-4B13-A290-65A8C3C8C0E9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01392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/>
              <a:t>Mainintaa pukeutumisesta (Joonas).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013AE0-FB32-4B13-A290-65A8C3C8C0E9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43933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>
                <a:cs typeface="Calibri"/>
              </a:rPr>
              <a:t>Rikkomuksia</a:t>
            </a:r>
            <a:r>
              <a:rPr lang="en-US">
                <a:cs typeface="Calibri"/>
              </a:rPr>
              <a:t> (breach), </a:t>
            </a:r>
            <a:r>
              <a:rPr lang="en-US" err="1">
                <a:cs typeface="Calibri"/>
              </a:rPr>
              <a:t>joista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jälki-istunto</a:t>
            </a:r>
            <a:r>
              <a:rPr lang="en-US">
                <a:cs typeface="Calibri"/>
              </a:rPr>
              <a:t>  mm. </a:t>
            </a:r>
            <a:r>
              <a:rPr lang="en-US" err="1">
                <a:cs typeface="Calibri"/>
              </a:rPr>
              <a:t>myöhästely</a:t>
            </a:r>
            <a:r>
              <a:rPr lang="en-US">
                <a:cs typeface="Calibri"/>
              </a:rPr>
              <a:t>, </a:t>
            </a:r>
            <a:r>
              <a:rPr lang="en-US" err="1">
                <a:cs typeface="Calibri"/>
              </a:rPr>
              <a:t>tupakointi</a:t>
            </a:r>
            <a:r>
              <a:rPr lang="en-US">
                <a:cs typeface="Calibri"/>
              </a:rPr>
              <a:t>, </a:t>
            </a:r>
            <a:r>
              <a:rPr lang="en-US" err="1">
                <a:cs typeface="Calibri"/>
              </a:rPr>
              <a:t>vapetus</a:t>
            </a:r>
            <a:r>
              <a:rPr lang="en-US">
                <a:cs typeface="Calibri"/>
              </a:rPr>
              <a:t>, </a:t>
            </a:r>
            <a:r>
              <a:rPr lang="en-US" err="1">
                <a:cs typeface="Calibri"/>
              </a:rPr>
              <a:t>lunttaus</a:t>
            </a:r>
            <a:r>
              <a:rPr lang="en-US">
                <a:cs typeface="Calibri"/>
              </a:rPr>
              <a:t>, </a:t>
            </a:r>
            <a:r>
              <a:rPr lang="en-US" err="1">
                <a:cs typeface="Calibri"/>
              </a:rPr>
              <a:t>oppitunnin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häirintä</a:t>
            </a:r>
            <a:r>
              <a:rPr lang="en-US">
                <a:cs typeface="Calibri"/>
              </a:rPr>
              <a:t>. </a:t>
            </a:r>
            <a:r>
              <a:rPr lang="en-US" err="1">
                <a:cs typeface="Calibri"/>
              </a:rPr>
              <a:t>Tupakointi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ei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ongelma</a:t>
            </a:r>
            <a:r>
              <a:rPr lang="en-US">
                <a:cs typeface="Calibri"/>
              </a:rPr>
              <a:t>, </a:t>
            </a:r>
            <a:r>
              <a:rPr lang="en-US" err="1">
                <a:cs typeface="Calibri"/>
              </a:rPr>
              <a:t>vapetus</a:t>
            </a:r>
            <a:r>
              <a:rPr lang="en-US">
                <a:cs typeface="Calibri"/>
              </a:rPr>
              <a:t> (vaping) on </a:t>
            </a:r>
            <a:r>
              <a:rPr lang="en-US" err="1">
                <a:cs typeface="Calibri"/>
              </a:rPr>
              <a:t>noussut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esille</a:t>
            </a:r>
            <a:r>
              <a:rPr lang="en-US">
                <a:cs typeface="Calibri"/>
              </a:rPr>
              <a:t>.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013AE0-FB32-4B13-A290-65A8C3C8C0E9}" type="slidenum"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037459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Sannan linkki!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013AE0-FB32-4B13-A290-65A8C3C8C0E9}" type="slidenum"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69454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D4A8B43-4CF2-44F6-9287-88EBAF70E3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72466A93-4506-40F6-B449-636688B92F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C74A1A8-BCF1-45DE-81B0-60DDDEB5F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38C2B-9ADD-4C6D-B418-4AFA61863ECA}" type="datetimeFigureOut">
              <a:rPr lang="fi-FI" smtClean="0"/>
              <a:t>18.9.2023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7D1A703-E992-4906-AC1A-D85751BFB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1FF666B-3638-4F6B-B44D-9F8FEE5AD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D7D7C-2ED8-47D1-AC9D-F9331EB3ED7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20449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FFF1E5F-DBBE-4F70-9679-A8C5A4E95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FB466BFE-9CE8-4D78-AEAA-A48ED977EE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B266371-AC23-4E5D-B73B-32DC3C97E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38C2B-9ADD-4C6D-B418-4AFA61863ECA}" type="datetimeFigureOut">
              <a:rPr lang="fi-FI" smtClean="0"/>
              <a:t>18.9.2023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0BA522E-3B53-4365-8F36-54CC3477B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B1B1A03-FB8B-4C0D-ADD2-76C7A531E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D7D7C-2ED8-47D1-AC9D-F9331EB3ED7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53519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B14CF6A4-10B7-4989-BD10-A6E831CE81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9798BFAD-E40B-40F9-9EC0-96F60E09EF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4AF1AA2-A270-4EFB-AD08-2D88B7566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38C2B-9ADD-4C6D-B418-4AFA61863ECA}" type="datetimeFigureOut">
              <a:rPr lang="fi-FI" smtClean="0"/>
              <a:t>18.9.2023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15D21BA-DAF8-4DE2-BC70-02DD8EC21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E482209-3F61-45E6-9B3C-B14170126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D7D7C-2ED8-47D1-AC9D-F9331EB3ED7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725608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tsikko ja teksti +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89CFCDAB-AC7F-5748-97DD-2FB17B1D43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0574" y="908434"/>
            <a:ext cx="8351426" cy="5949565"/>
          </a:xfrm>
          <a:prstGeom prst="rect">
            <a:avLst/>
          </a:prstGeom>
        </p:spPr>
      </p:pic>
      <p:sp>
        <p:nvSpPr>
          <p:cNvPr id="9" name="Otsikko 1">
            <a:extLst>
              <a:ext uri="{FF2B5EF4-FFF2-40B4-BE49-F238E27FC236}">
                <a16:creationId xmlns:a16="http://schemas.microsoft.com/office/drawing/2014/main" id="{48726DB4-FA71-D144-8554-B6FC274FD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714375"/>
            <a:ext cx="10515600" cy="1060926"/>
          </a:xfrm>
          <a:prstGeom prst="rect">
            <a:avLst/>
          </a:prstGeom>
          <a:effectLst/>
        </p:spPr>
        <p:txBody>
          <a:bodyPr anchor="t"/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B7DD24E-B9EC-D441-A777-25616DBF5C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5918" y="2011680"/>
            <a:ext cx="7478268" cy="420814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342900" indent="-342900" algn="l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400">
                <a:solidFill>
                  <a:sysClr val="windowText" lastClr="000000"/>
                </a:solidFill>
              </a:defRPr>
            </a:lvl1pPr>
            <a:lvl2pPr marL="800100" indent="-342900" algn="l">
              <a:lnSpc>
                <a:spcPct val="100000"/>
              </a:lnSpc>
              <a:buClr>
                <a:schemeClr val="tx2"/>
              </a:buClr>
              <a:buFont typeface="Courier New" panose="02070309020205020404" pitchFamily="49" charset="0"/>
              <a:buChar char="o"/>
              <a:defRPr sz="2000">
                <a:solidFill>
                  <a:sysClr val="windowText" lastClr="000000"/>
                </a:solidFill>
              </a:defRPr>
            </a:lvl2pPr>
            <a:lvl3pPr marL="1200150" indent="-285750" algn="l">
              <a:lnSpc>
                <a:spcPct val="100000"/>
              </a:lnSpc>
              <a:buClr>
                <a:schemeClr val="tx2"/>
              </a:buClr>
              <a:buFont typeface="Wingdings" pitchFamily="2" charset="2"/>
              <a:buChar char="§"/>
              <a:defRPr sz="1800">
                <a:solidFill>
                  <a:sysClr val="windowText" lastClr="000000"/>
                </a:solidFill>
              </a:defRPr>
            </a:lvl3pPr>
            <a:lvl4pPr marL="1657350" indent="-285750" algn="l">
              <a:lnSpc>
                <a:spcPct val="100000"/>
              </a:lnSpc>
              <a:buClr>
                <a:schemeClr val="tx2"/>
              </a:buClr>
              <a:buFont typeface="Wingdings" pitchFamily="2" charset="2"/>
              <a:buChar char="§"/>
              <a:defRPr sz="1600">
                <a:solidFill>
                  <a:sysClr val="windowText" lastClr="000000"/>
                </a:solidFill>
              </a:defRPr>
            </a:lvl4pPr>
            <a:lvl5pPr marL="2114550" indent="-285750" algn="l">
              <a:lnSpc>
                <a:spcPct val="100000"/>
              </a:lnSpc>
              <a:buClr>
                <a:schemeClr val="tx2"/>
              </a:buClr>
              <a:buFont typeface="Wingdings" pitchFamily="2" charset="2"/>
              <a:buChar char="§"/>
              <a:defRPr sz="1600">
                <a:solidFill>
                  <a:sysClr val="windowText" lastClr="000000"/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C620B7B5-D500-2B4D-8E05-38D5EFF9927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0493" y="169756"/>
            <a:ext cx="1704382" cy="655442"/>
          </a:xfrm>
          <a:prstGeom prst="rect">
            <a:avLst/>
          </a:prstGeom>
        </p:spPr>
      </p:pic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98752-59B4-476B-82AD-A40B94580204}" type="datetime1">
              <a:rPr lang="fi-FI" smtClean="0"/>
              <a:t>18.9.2023</a:t>
            </a:fld>
            <a:endParaRPr lang="fi-FI"/>
          </a:p>
        </p:txBody>
      </p:sp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>
          <a:xfrm>
            <a:off x="4121668" y="6356350"/>
            <a:ext cx="3935963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E06F1-2D77-A44E-97FA-F679B9CB76D5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Suorakulmio 11">
            <a:extLst>
              <a:ext uri="{FF2B5EF4-FFF2-40B4-BE49-F238E27FC236}">
                <a16:creationId xmlns:a16="http://schemas.microsoft.com/office/drawing/2014/main" id="{A902F0C2-AD76-9F4D-A3E6-9124087B7674}"/>
              </a:ext>
            </a:extLst>
          </p:cNvPr>
          <p:cNvSpPr/>
          <p:nvPr userDrawn="1"/>
        </p:nvSpPr>
        <p:spPr>
          <a:xfrm>
            <a:off x="10265441" y="1369817"/>
            <a:ext cx="1362874" cy="253916"/>
          </a:xfrm>
          <a:prstGeom prst="rect">
            <a:avLst/>
          </a:prstGeom>
          <a:effectLst>
            <a:outerShdw blurRad="79724" dist="38100" dir="1020000" algn="t" rotWithShape="0">
              <a:prstClr val="black">
                <a:alpha val="88709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fi-FI" sz="1050">
                <a:solidFill>
                  <a:schemeClr val="bg1"/>
                </a:solidFill>
              </a:rPr>
              <a:t>Kuva: </a:t>
            </a:r>
            <a:r>
              <a:rPr lang="fi-FI" sz="1050" err="1">
                <a:solidFill>
                  <a:schemeClr val="bg1"/>
                </a:solidFill>
              </a:rPr>
              <a:t>Unna</a:t>
            </a:r>
            <a:r>
              <a:rPr lang="fi-FI" sz="1050">
                <a:solidFill>
                  <a:schemeClr val="bg1"/>
                </a:solidFill>
              </a:rPr>
              <a:t> Hynninen</a:t>
            </a:r>
          </a:p>
        </p:txBody>
      </p:sp>
    </p:spTree>
    <p:extLst>
      <p:ext uri="{BB962C8B-B14F-4D97-AF65-F5344CB8AC3E}">
        <p14:creationId xmlns:p14="http://schemas.microsoft.com/office/powerpoint/2010/main" val="2496088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tsikko ja tekti + kuva vasemm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5EB1795-7E37-401E-B161-37AE45EF1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4300" y="869315"/>
            <a:ext cx="5517180" cy="1737360"/>
          </a:xfrm>
        </p:spPr>
        <p:txBody>
          <a:bodyPr/>
          <a:lstStyle>
            <a:lvl1pPr algn="l">
              <a:defRPr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393D55FF-C447-4D7F-848A-B06FD2277D1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24600" y="2803525"/>
            <a:ext cx="5516563" cy="30178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89CEB80D-BE46-40F8-99C4-B568A7014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7A13F-D567-42F3-9A2E-CC4847359E9D}" type="datetime1">
              <a:rPr lang="fi-FI" smtClean="0"/>
              <a:t>18.9.2023</a:t>
            </a:fld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C89969B8-DA2E-4962-B8A8-9B53AC305B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EE06F1-2D77-A44E-97FA-F679B9CB76D5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BDBA0311-57F4-475E-9D97-DE8E7A6EE57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0493" y="169756"/>
            <a:ext cx="1704382" cy="655442"/>
          </a:xfrm>
          <a:prstGeom prst="rect">
            <a:avLst/>
          </a:prstGeom>
        </p:spPr>
      </p:pic>
      <p:sp>
        <p:nvSpPr>
          <p:cNvPr id="9" name="Alatunnisteen paikkamerkki 6">
            <a:extLst>
              <a:ext uri="{FF2B5EF4-FFF2-40B4-BE49-F238E27FC236}">
                <a16:creationId xmlns:a16="http://schemas.microsoft.com/office/drawing/2014/main" id="{76104A99-28D5-40A7-A545-6C519912727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4121668" y="6356350"/>
            <a:ext cx="3935963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11" name="Kuvan paikkamerkki 9">
            <a:extLst>
              <a:ext uri="{FF2B5EF4-FFF2-40B4-BE49-F238E27FC236}">
                <a16:creationId xmlns:a16="http://schemas.microsoft.com/office/drawing/2014/main" id="{63EDF80F-2CAE-1D47-A9CC-5DA3308EB5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45836" y="256478"/>
            <a:ext cx="5621564" cy="5864922"/>
          </a:xfrm>
          <a:prstGeom prst="round2DiagRect">
            <a:avLst/>
          </a:prstGeom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98743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1">
            <a:extLst>
              <a:ext uri="{FF2B5EF4-FFF2-40B4-BE49-F238E27FC236}">
                <a16:creationId xmlns:a16="http://schemas.microsoft.com/office/drawing/2014/main" id="{48726DB4-FA71-D144-8554-B6FC274FD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40275"/>
            <a:ext cx="10515600" cy="1060926"/>
          </a:xfrm>
          <a:prstGeom prst="rect">
            <a:avLst/>
          </a:prstGeom>
          <a:effectLst/>
        </p:spPr>
        <p:txBody>
          <a:bodyPr anchor="t"/>
          <a:lstStyle>
            <a:lvl1pPr algn="ctr">
              <a:defRPr sz="6000"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</a:p>
        </p:txBody>
      </p:sp>
      <p:sp>
        <p:nvSpPr>
          <p:cNvPr id="10" name="Sisällön paikkamerkki 12">
            <a:extLst>
              <a:ext uri="{FF2B5EF4-FFF2-40B4-BE49-F238E27FC236}">
                <a16:creationId xmlns:a16="http://schemas.microsoft.com/office/drawing/2014/main" id="{90E7C219-D873-F54B-B815-E630286C7B7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22215" y="2837146"/>
            <a:ext cx="10525236" cy="2123934"/>
          </a:xfrm>
          <a:effectLst/>
        </p:spPr>
        <p:txBody>
          <a:bodyPr>
            <a:normAutofit/>
          </a:bodyPr>
          <a:lstStyle>
            <a:lvl1pPr marL="0" indent="0" algn="ctr">
              <a:buNone/>
              <a:defRPr sz="2400" i="1"/>
            </a:lvl1pPr>
          </a:lstStyle>
          <a:p>
            <a:r>
              <a:rPr lang="fi-FI"/>
              <a:t>Otsikko</a:t>
            </a:r>
          </a:p>
        </p:txBody>
      </p:sp>
      <p:sp>
        <p:nvSpPr>
          <p:cNvPr id="12" name="Päivämäärän paikkamerkki 3">
            <a:extLst>
              <a:ext uri="{FF2B5EF4-FFF2-40B4-BE49-F238E27FC236}">
                <a16:creationId xmlns:a16="http://schemas.microsoft.com/office/drawing/2014/main" id="{45FD7726-1602-7542-AFC5-AB34F30535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03077" y="6356350"/>
            <a:ext cx="1095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D78C21-47CD-4090-848B-CDE75E453B56}" type="datetime1">
              <a:rPr lang="fi-FI" smtClean="0"/>
              <a:t>18.9.2023</a:t>
            </a:fld>
            <a:endParaRPr lang="fi-FI"/>
          </a:p>
        </p:txBody>
      </p:sp>
      <p:sp>
        <p:nvSpPr>
          <p:cNvPr id="13" name="Dian numeron paikkamerkki 5">
            <a:extLst>
              <a:ext uri="{FF2B5EF4-FFF2-40B4-BE49-F238E27FC236}">
                <a16:creationId xmlns:a16="http://schemas.microsoft.com/office/drawing/2014/main" id="{FDD5F319-0789-DE4E-ABA0-7E7439D55D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2684" y="6356350"/>
            <a:ext cx="8512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EE06F1-2D77-A44E-97FA-F679B9CB76D5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FBD76F2B-45DB-4C94-97C2-D60CBF6353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0493" y="169756"/>
            <a:ext cx="1704382" cy="655442"/>
          </a:xfrm>
          <a:prstGeom prst="rect">
            <a:avLst/>
          </a:prstGeom>
        </p:spPr>
      </p:pic>
      <p:sp>
        <p:nvSpPr>
          <p:cNvPr id="8" name="Alatunnisteen paikkamerkki 6">
            <a:extLst>
              <a:ext uri="{FF2B5EF4-FFF2-40B4-BE49-F238E27FC236}">
                <a16:creationId xmlns:a16="http://schemas.microsoft.com/office/drawing/2014/main" id="{D1394ED2-75C7-4A59-AD2E-7D168B7AE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21668" y="6356350"/>
            <a:ext cx="3935963" cy="365125"/>
          </a:xfrm>
        </p:spPr>
        <p:txBody>
          <a:bodyPr/>
          <a:lstStyle/>
          <a:p>
            <a:endParaRPr lang="fi-FI"/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BEE08D61-776E-CB4A-8CB4-334A77C55F4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4322"/>
            <a:ext cx="5717132" cy="2209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313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6980755-D212-43E0-BB8F-1EFBB69E8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7F016C8-6ED9-4C3D-AFFC-60F4A47607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688668B-4AE4-4E82-A2C0-95FCE1FBB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38C2B-9ADD-4C6D-B418-4AFA61863ECA}" type="datetimeFigureOut">
              <a:rPr lang="fi-FI" smtClean="0"/>
              <a:t>18.9.2023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22E52E5-7B8B-45D5-BA13-0F9BF1745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A1CA46C-ECCB-448A-9EF4-D62624505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D7D7C-2ED8-47D1-AC9D-F9331EB3ED7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22591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0092BFC-E9C0-4F38-A676-73B0C7EB5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5187C7C-6817-484A-8C87-5D55FC620E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580B84E-7827-4111-930E-3F8F68E91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38C2B-9ADD-4C6D-B418-4AFA61863ECA}" type="datetimeFigureOut">
              <a:rPr lang="fi-FI" smtClean="0"/>
              <a:t>18.9.2023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9287DB6-517E-407B-B94A-19543A67C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7FE5EB9-B6A3-40E7-97BE-E38DE40AC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D7D7C-2ED8-47D1-AC9D-F9331EB3ED7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47001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E018C36-DA69-4686-B1F8-98F2187D8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EB9DC68-7DB6-4845-A7BA-35C10176AB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0D5F229-82F2-4402-BD9E-31E2A3B771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4AD0776A-FF5B-40A9-97F3-6A8BD4361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38C2B-9ADD-4C6D-B418-4AFA61863ECA}" type="datetimeFigureOut">
              <a:rPr lang="fi-FI" smtClean="0"/>
              <a:t>18.9.2023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7AF05B58-5316-4B6D-8DB9-D9473C1D3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8A904025-5CF6-4588-8F9E-B36A8015A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D7D7C-2ED8-47D1-AC9D-F9331EB3ED7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41416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D5F572E-E718-4450-8B65-3B155E7CB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1191672-0C26-44E1-8303-90C76AAB68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03F002B-6CFD-446E-B6B8-85C4E5EA4E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7DFC3094-6506-4DCC-A6D4-BF0C722713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3C26BAC8-41EF-44DF-A918-89A8F1B308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E15FA05F-6A7A-43BE-9DF7-64695ECFA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38C2B-9ADD-4C6D-B418-4AFA61863ECA}" type="datetimeFigureOut">
              <a:rPr lang="fi-FI" smtClean="0"/>
              <a:t>18.9.2023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3B9A3767-7E3B-4709-AC5B-B59D18481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A1A29BC8-E984-4B30-BB43-3A768FDC9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D7D7C-2ED8-47D1-AC9D-F9331EB3ED7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36402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0622573-ABEC-4405-A81C-43DB96DD9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5907654C-739C-425A-9273-0EAB0BCBC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38C2B-9ADD-4C6D-B418-4AFA61863ECA}" type="datetimeFigureOut">
              <a:rPr lang="fi-FI" smtClean="0"/>
              <a:t>18.9.2023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167E6CDE-D4B4-4F4A-B01A-7BAA39BD5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339A28BD-086D-48ED-81E2-FCD69594E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D7D7C-2ED8-47D1-AC9D-F9331EB3ED7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98498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78E2466A-FA5B-49E8-8561-EFB565F47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38C2B-9ADD-4C6D-B418-4AFA61863ECA}" type="datetimeFigureOut">
              <a:rPr lang="fi-FI" smtClean="0"/>
              <a:t>18.9.2023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9251664-93F2-4C6A-B8F5-993C6AC6E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AF4B29C5-2DC8-42ED-A369-9541B861E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D7D7C-2ED8-47D1-AC9D-F9331EB3ED7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18777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F28D655-CE70-4E2D-B1C2-1FF79FDAD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FB8DD6D-E9B3-4FA9-83F5-F0B438B471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3FC16C54-2436-4D6B-87FC-C4F65E66FE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14483845-272F-4EBE-BE6C-9EE424134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38C2B-9ADD-4C6D-B418-4AFA61863ECA}" type="datetimeFigureOut">
              <a:rPr lang="fi-FI" smtClean="0"/>
              <a:t>18.9.2023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EF9D4F2F-534C-439B-AB91-81C4F5198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22DBAF50-82D0-47B2-846F-0DF91204C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D7D7C-2ED8-47D1-AC9D-F9331EB3ED7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00259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6418D0D-CEAE-44FE-9422-98E180DDE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7D0AE41E-212B-47F3-A292-3E268B300F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D3F2391F-7432-4709-8C5A-9B01CC143A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A862A5A-7FE7-48E6-9780-1C3111435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38C2B-9ADD-4C6D-B418-4AFA61863ECA}" type="datetimeFigureOut">
              <a:rPr lang="fi-FI" smtClean="0"/>
              <a:t>18.9.2023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499AB3B3-B313-403B-8CF1-A764571D5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EB0CA8B0-C639-4EDB-8EDB-983C3312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D7D7C-2ED8-47D1-AC9D-F9331EB3ED7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25648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6526596D-BAC7-4B5C-8FD9-6F0F8345D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87A86D4-8AED-4B2A-8FC3-94AFC810A2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2B440F1-54BD-484B-A1C4-85C491E444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38C2B-9ADD-4C6D-B418-4AFA61863ECA}" type="datetimeFigureOut">
              <a:rPr lang="fi-FI" smtClean="0"/>
              <a:t>18.9.2023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F9E7EA6-2C1A-434C-B81E-681A17BF3E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0B682D3-0EFE-459B-AE2F-18093778F3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9D7D7C-2ED8-47D1-AC9D-F9331EB3ED7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52571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ampere.fi/en/finnish-international-school-tampere/studies/student-suppor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jpeg"/><Relationship Id="rId5" Type="http://schemas.openxmlformats.org/officeDocument/2006/relationships/hyperlink" Target="https://opetus365-my.sharepoint.com/:v:/g/personal/sanna_vilkman_opetus_tampere_fi/ESxgPGkvnT9Dpr_lkUbml5MBYbiBqZ26kl9T5RzyDq8Y1w?e=KPw3Bg" TargetMode="External"/><Relationship Id="rId4" Type="http://schemas.openxmlformats.org/officeDocument/2006/relationships/hyperlink" Target="http://www.tampere.fi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F4243EA-4AE7-0443-AE32-B6686AC78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933" y="1019908"/>
            <a:ext cx="6112934" cy="2863967"/>
          </a:xfrm>
        </p:spPr>
        <p:txBody>
          <a:bodyPr>
            <a:normAutofit/>
          </a:bodyPr>
          <a:lstStyle/>
          <a:p>
            <a:r>
              <a:rPr lang="fi-FI" sz="6600">
                <a:cs typeface="Calibri"/>
              </a:rPr>
              <a:t>9th </a:t>
            </a:r>
            <a:r>
              <a:rPr lang="fi-FI" sz="6600" err="1">
                <a:cs typeface="Calibri"/>
              </a:rPr>
              <a:t>grade</a:t>
            </a:r>
            <a:br>
              <a:rPr lang="fi-FI" sz="6600">
                <a:cs typeface="Calibri"/>
              </a:rPr>
            </a:br>
            <a:r>
              <a:rPr lang="fi-FI" sz="6600" err="1">
                <a:cs typeface="Calibri"/>
              </a:rPr>
              <a:t>Parents</a:t>
            </a:r>
            <a:r>
              <a:rPr lang="fi-FI" sz="6600">
                <a:cs typeface="Calibri"/>
              </a:rPr>
              <a:t>’ </a:t>
            </a:r>
            <a:r>
              <a:rPr lang="fi-FI" sz="6600" err="1">
                <a:cs typeface="Calibri"/>
              </a:rPr>
              <a:t>Night</a:t>
            </a:r>
            <a:br>
              <a:rPr lang="fi-FI" sz="6600">
                <a:cs typeface="Calibri"/>
              </a:rPr>
            </a:br>
            <a:r>
              <a:rPr lang="fi-FI" sz="6600">
                <a:cs typeface="Calibri"/>
              </a:rPr>
              <a:t>29.8.2023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773DA5-44DC-F340-B426-BCDBB2C27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320EA-10A2-4D80-97F4-B5438742DBB6}" type="datetime1">
              <a:rPr lang="fi-FI" smtClean="0"/>
              <a:t>18.9.2023</a:t>
            </a:fld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5B834E-600A-2D45-9ADB-2A024CB17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E06F1-2D77-A44E-97FA-F679B9CB76D5}" type="slidenum">
              <a:rPr lang="fi-FI" dirty="0" smtClean="0"/>
              <a:pPr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92904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5044170-25D4-8E43-8827-3176FDB59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1099" y="256704"/>
            <a:ext cx="7458865" cy="1058290"/>
          </a:xfrm>
        </p:spPr>
        <p:txBody>
          <a:bodyPr/>
          <a:lstStyle/>
          <a:p>
            <a:r>
              <a:rPr lang="fi-FI" i="1" err="1"/>
              <a:t>Important</a:t>
            </a:r>
            <a:r>
              <a:rPr lang="fi-FI" i="1"/>
              <a:t> </a:t>
            </a:r>
            <a:r>
              <a:rPr lang="fi-FI" i="1" err="1"/>
              <a:t>dates</a:t>
            </a:r>
            <a:endParaRPr lang="fi-FI" i="1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6BE6C91-64E0-B04F-BCD3-433C78DED20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411099" y="1436914"/>
            <a:ext cx="7676398" cy="4919436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 rtl="0" fontAlgn="base"/>
            <a:r>
              <a:rPr lang="en-US" sz="32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Fall semester: 9.8.-22.12.2023 </a:t>
            </a:r>
            <a:endParaRPr lang="en-US" sz="3200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lvl="1" fontAlgn="base"/>
            <a:r>
              <a:rPr lang="en-US" sz="2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TET (work practice)  4.-15.9. / 18.-29.9. </a:t>
            </a:r>
            <a:endParaRPr lang="en-US" sz="2800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lvl="1" fontAlgn="base"/>
            <a:r>
              <a:rPr lang="en-US" sz="2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School photos 4.-6.10.2023 </a:t>
            </a:r>
          </a:p>
          <a:p>
            <a:pPr lvl="1" fontAlgn="base"/>
            <a:r>
              <a:rPr lang="en-US" sz="2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Holidays: 16.10-23.10.2023, 6.12.2023 </a:t>
            </a:r>
            <a:endParaRPr lang="en-US" sz="2800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0" indent="0" algn="l" rtl="0" fontAlgn="base">
              <a:buNone/>
            </a:pPr>
            <a:endParaRPr lang="en-US" sz="3200" b="0" i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32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Spring semester: 8.1.2024-1.6.2024 </a:t>
            </a:r>
            <a:endParaRPr lang="en-US" sz="3200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lvl="1" fontAlgn="base"/>
            <a:r>
              <a:rPr lang="en-US" sz="2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Multidisciplinary learning unit 18.3.-22.3.2024</a:t>
            </a:r>
          </a:p>
          <a:p>
            <a:pPr lvl="1" fontAlgn="base"/>
            <a:r>
              <a:rPr lang="en-US" sz="2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Holidays: 26.2.-3.3, 28.3.-1.4., 1.5., 9.5.</a:t>
            </a:r>
          </a:p>
          <a:p>
            <a:pPr lvl="1" fontAlgn="base"/>
            <a:r>
              <a:rPr lang="en-US" sz="2800">
                <a:solidFill>
                  <a:srgbClr val="000000"/>
                </a:solidFill>
                <a:latin typeface="Calibri" panose="020F0502020204030204" pitchFamily="34" charset="0"/>
              </a:rPr>
              <a:t>Field trip 29.5.</a:t>
            </a:r>
          </a:p>
          <a:p>
            <a:pPr lvl="1" fontAlgn="base"/>
            <a:r>
              <a:rPr lang="en-US" sz="2800">
                <a:solidFill>
                  <a:srgbClr val="000000"/>
                </a:solidFill>
                <a:latin typeface="Calibri" panose="020F0502020204030204" pitchFamily="34" charset="0"/>
              </a:rPr>
              <a:t>Spring dance 30.5.</a:t>
            </a:r>
            <a:endParaRPr lang="en-US" sz="2800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0" indent="0">
              <a:buNone/>
            </a:pPr>
            <a:endParaRPr lang="fi-FI" sz="3200">
              <a:cs typeface="Calibri" panose="020F0502020204030204"/>
            </a:endParaRPr>
          </a:p>
          <a:p>
            <a:endParaRPr lang="fi-FI" sz="3200"/>
          </a:p>
          <a:p>
            <a:endParaRPr lang="fi-FI" sz="320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C6BC31A-01CA-C646-A3B6-736A4751A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7A13F-D567-42F3-9A2E-CC4847359E9D}" type="datetime1">
              <a:rPr lang="fi-FI" smtClean="0"/>
              <a:t>18.9.2023</a:t>
            </a:fld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CFB7F84F-1D5E-F84D-8C46-3A5DDF44EA3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EE06F1-2D77-A44E-97FA-F679B9CB76D5}" type="slidenum">
              <a:rPr lang="fi-FI" smtClean="0"/>
              <a:t>2</a:t>
            </a:fld>
            <a:endParaRPr lang="fi-FI"/>
          </a:p>
        </p:txBody>
      </p:sp>
      <p:pic>
        <p:nvPicPr>
          <p:cNvPr id="13" name="Kuvan paikkamerkki 12" descr="Kuva, joka sisältää kohteen maa, henkilö, ulko&#10;&#10;Kuvaus luotu automaattisesti">
            <a:extLst>
              <a:ext uri="{FF2B5EF4-FFF2-40B4-BE49-F238E27FC236}">
                <a16:creationId xmlns:a16="http://schemas.microsoft.com/office/drawing/2014/main" id="{BD0C828C-BA88-9A49-B07F-3AC2FDB8EFE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9508" y="1436914"/>
            <a:ext cx="3856415" cy="4023360"/>
          </a:xfrm>
        </p:spPr>
      </p:pic>
    </p:spTree>
    <p:extLst>
      <p:ext uri="{BB962C8B-B14F-4D97-AF65-F5344CB8AC3E}">
        <p14:creationId xmlns:p14="http://schemas.microsoft.com/office/powerpoint/2010/main" val="21899059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38BA9C4-D14F-714C-8555-3A5644014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084" y="739997"/>
            <a:ext cx="10515600" cy="1060926"/>
          </a:xfrm>
        </p:spPr>
        <p:txBody>
          <a:bodyPr/>
          <a:lstStyle/>
          <a:p>
            <a:r>
              <a:rPr lang="fi-FI"/>
              <a:t>Järjestyssäännöt, </a:t>
            </a:r>
            <a:r>
              <a:rPr lang="fi-FI" i="1"/>
              <a:t>School </a:t>
            </a:r>
            <a:r>
              <a:rPr lang="fi-FI" i="1" err="1"/>
              <a:t>rules</a:t>
            </a:r>
            <a:endParaRPr lang="fi-FI" i="1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104B9CC-C6E2-614C-B084-89D103E6AC0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78972" y="1585429"/>
            <a:ext cx="5939246" cy="4965493"/>
          </a:xfrm>
        </p:spPr>
        <p:txBody>
          <a:bodyPr>
            <a:no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i-FI" sz="3000" i="0"/>
              <a:t>Tampereen kaikilla perusopetuksen kouluilla on yhdet ja yhteiset järjestyssäännöt 1.8.2023 alkaen.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i-FI" sz="3000" i="0"/>
              <a:t>Järjestyssäännöt löytyvät koulun kotisivulta.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i-FI" sz="3000" i="0"/>
              <a:t>Järjestyssääntöjen lisäksi koulut voivat laatia toimintaansa ohjaavia tai tarkentavia pelisääntöjä.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fi-FI" sz="3000" i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DA63F99-FC57-8144-8EF4-43938E5F932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3D7A13F-D567-42F3-9A2E-CC4847359E9D}" type="datetime1">
              <a:rPr lang="fi-FI" smtClean="0"/>
              <a:t>18.9.2023</a:t>
            </a:fld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64358914-9384-D546-BB2A-24B257050D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3EE06F1-2D77-A44E-97FA-F679B9CB76D5}" type="slidenum">
              <a:rPr lang="fi-FI" smtClean="0"/>
              <a:t>3</a:t>
            </a:fld>
            <a:endParaRPr lang="fi-FI"/>
          </a:p>
        </p:txBody>
      </p:sp>
      <p:sp>
        <p:nvSpPr>
          <p:cNvPr id="11" name="Sisällön paikkamerkki 10">
            <a:extLst>
              <a:ext uri="{FF2B5EF4-FFF2-40B4-BE49-F238E27FC236}">
                <a16:creationId xmlns:a16="http://schemas.microsoft.com/office/drawing/2014/main" id="{CFC34190-5325-949C-1935-9D70F8E99DC8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6592389" y="1892507"/>
            <a:ext cx="5181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sz="3000" i="1" err="1"/>
              <a:t>Starting</a:t>
            </a:r>
            <a:r>
              <a:rPr lang="fi-FI" sz="3000" i="1"/>
              <a:t> 1.8.2023 </a:t>
            </a:r>
            <a:r>
              <a:rPr lang="fi-FI" sz="3000" i="1" err="1"/>
              <a:t>all</a:t>
            </a:r>
            <a:r>
              <a:rPr lang="fi-FI" sz="3000" i="1"/>
              <a:t> city of Tampere </a:t>
            </a:r>
            <a:r>
              <a:rPr lang="fi-FI" sz="3000" i="1" err="1"/>
              <a:t>schools</a:t>
            </a:r>
            <a:r>
              <a:rPr lang="fi-FI" sz="3000" i="1"/>
              <a:t> </a:t>
            </a:r>
            <a:r>
              <a:rPr lang="fi-FI" sz="3000" i="1" err="1"/>
              <a:t>have</a:t>
            </a:r>
            <a:r>
              <a:rPr lang="fi-FI" sz="3000" i="1"/>
              <a:t> </a:t>
            </a:r>
            <a:r>
              <a:rPr lang="fi-FI" sz="3000" i="1" err="1"/>
              <a:t>common</a:t>
            </a:r>
            <a:r>
              <a:rPr lang="fi-FI" sz="3000" i="1"/>
              <a:t> </a:t>
            </a:r>
            <a:r>
              <a:rPr lang="fi-FI" sz="3000" i="1" err="1"/>
              <a:t>school</a:t>
            </a:r>
            <a:r>
              <a:rPr lang="fi-FI" sz="3000" i="1"/>
              <a:t> </a:t>
            </a:r>
            <a:r>
              <a:rPr lang="fi-FI" sz="3000" i="1" err="1"/>
              <a:t>rules</a:t>
            </a:r>
            <a:r>
              <a:rPr lang="fi-FI" sz="3000" i="1"/>
              <a:t>.</a:t>
            </a:r>
          </a:p>
          <a:p>
            <a:r>
              <a:rPr lang="fi-FI" sz="3000" i="1"/>
              <a:t>In addition to </a:t>
            </a:r>
            <a:r>
              <a:rPr lang="fi-FI" sz="3000" i="1" err="1"/>
              <a:t>the</a:t>
            </a:r>
            <a:r>
              <a:rPr lang="fi-FI" sz="3000" i="1"/>
              <a:t> city-</a:t>
            </a:r>
            <a:r>
              <a:rPr lang="fi-FI" sz="3000" i="1" err="1"/>
              <a:t>wide</a:t>
            </a:r>
            <a:r>
              <a:rPr lang="fi-FI" sz="3000" i="1"/>
              <a:t> </a:t>
            </a:r>
            <a:r>
              <a:rPr lang="fi-FI" sz="3000" i="1" err="1"/>
              <a:t>school</a:t>
            </a:r>
            <a:r>
              <a:rPr lang="fi-FI" sz="3000" i="1"/>
              <a:t> </a:t>
            </a:r>
            <a:r>
              <a:rPr lang="fi-FI" sz="3000" i="1" err="1"/>
              <a:t>rules</a:t>
            </a:r>
            <a:r>
              <a:rPr lang="fi-FI" sz="3000" i="1"/>
              <a:t>, </a:t>
            </a:r>
            <a:r>
              <a:rPr lang="fi-FI" sz="3000" i="1" err="1"/>
              <a:t>there</a:t>
            </a:r>
            <a:r>
              <a:rPr lang="fi-FI" sz="3000" i="1"/>
              <a:t> </a:t>
            </a:r>
            <a:r>
              <a:rPr lang="fi-FI" sz="3000" i="1" err="1"/>
              <a:t>will</a:t>
            </a:r>
            <a:r>
              <a:rPr lang="fi-FI" sz="3000" i="1"/>
              <a:t> </a:t>
            </a:r>
            <a:r>
              <a:rPr lang="fi-FI" sz="3000" i="1" err="1"/>
              <a:t>be</a:t>
            </a:r>
            <a:r>
              <a:rPr lang="fi-FI" sz="3000" i="1"/>
              <a:t> </a:t>
            </a:r>
            <a:r>
              <a:rPr lang="fi-FI" sz="3000" i="1" err="1"/>
              <a:t>school</a:t>
            </a:r>
            <a:r>
              <a:rPr lang="fi-FI" sz="3000" i="1"/>
              <a:t> </a:t>
            </a:r>
            <a:r>
              <a:rPr lang="fi-FI" sz="3000" i="1" err="1"/>
              <a:t>specific</a:t>
            </a:r>
            <a:r>
              <a:rPr lang="fi-FI" sz="3000" i="1"/>
              <a:t> </a:t>
            </a:r>
            <a:r>
              <a:rPr lang="fi-FI" sz="3000" i="1" err="1"/>
              <a:t>rules</a:t>
            </a:r>
            <a:r>
              <a:rPr lang="fi-FI" sz="3000" i="1"/>
              <a:t>.</a:t>
            </a:r>
          </a:p>
          <a:p>
            <a:r>
              <a:rPr lang="fi-FI" sz="3000" i="1" err="1"/>
              <a:t>The</a:t>
            </a:r>
            <a:r>
              <a:rPr lang="fi-FI" sz="3000" i="1"/>
              <a:t> </a:t>
            </a:r>
            <a:r>
              <a:rPr lang="fi-FI" sz="3000" i="1" err="1"/>
              <a:t>translated</a:t>
            </a:r>
            <a:r>
              <a:rPr lang="fi-FI" sz="3000" i="1"/>
              <a:t> </a:t>
            </a:r>
            <a:r>
              <a:rPr lang="fi-FI" sz="3000" i="1" err="1"/>
              <a:t>school</a:t>
            </a:r>
            <a:r>
              <a:rPr lang="fi-FI" sz="3000" i="1"/>
              <a:t> </a:t>
            </a:r>
            <a:r>
              <a:rPr lang="fi-FI" sz="3000" i="1" err="1"/>
              <a:t>rules</a:t>
            </a:r>
            <a:r>
              <a:rPr lang="fi-FI" sz="3000" i="1"/>
              <a:t> </a:t>
            </a:r>
            <a:r>
              <a:rPr lang="fi-FI" sz="3000" i="1" err="1"/>
              <a:t>will</a:t>
            </a:r>
            <a:r>
              <a:rPr lang="fi-FI" sz="3000" i="1"/>
              <a:t> </a:t>
            </a:r>
            <a:r>
              <a:rPr lang="fi-FI" sz="3000" i="1" err="1"/>
              <a:t>be</a:t>
            </a:r>
            <a:r>
              <a:rPr lang="fi-FI" sz="3000" i="1"/>
              <a:t> </a:t>
            </a:r>
            <a:r>
              <a:rPr lang="fi-FI" sz="3000" i="1" err="1"/>
              <a:t>added</a:t>
            </a:r>
            <a:r>
              <a:rPr lang="fi-FI" sz="3000" i="1"/>
              <a:t> to </a:t>
            </a:r>
            <a:r>
              <a:rPr lang="fi-FI" sz="3000" i="1" err="1"/>
              <a:t>the</a:t>
            </a:r>
            <a:r>
              <a:rPr lang="fi-FI" sz="3000" i="1"/>
              <a:t> </a:t>
            </a:r>
            <a:r>
              <a:rPr lang="fi-FI" sz="3000" i="1" err="1"/>
              <a:t>school</a:t>
            </a:r>
            <a:r>
              <a:rPr lang="fi-FI" sz="3000" i="1"/>
              <a:t> </a:t>
            </a:r>
            <a:r>
              <a:rPr lang="fi-FI" sz="3000" i="1" err="1"/>
              <a:t>website</a:t>
            </a:r>
            <a:r>
              <a:rPr lang="fi-FI" sz="3000" i="1"/>
              <a:t> </a:t>
            </a:r>
            <a:r>
              <a:rPr lang="fi-FI" sz="3000" i="1" err="1"/>
              <a:t>later</a:t>
            </a:r>
            <a:r>
              <a:rPr lang="fi-FI" sz="3000" i="1"/>
              <a:t> </a:t>
            </a:r>
            <a:r>
              <a:rPr lang="fi-FI" sz="3000" i="1" err="1"/>
              <a:t>this</a:t>
            </a:r>
            <a:r>
              <a:rPr lang="fi-FI" sz="3000" i="1"/>
              <a:t> </a:t>
            </a:r>
            <a:r>
              <a:rPr lang="fi-FI" sz="3000" i="1" err="1"/>
              <a:t>semester</a:t>
            </a:r>
            <a:r>
              <a:rPr lang="fi-FI" sz="3000" i="1"/>
              <a:t>.</a:t>
            </a:r>
          </a:p>
          <a:p>
            <a:endParaRPr lang="fi-FI" sz="3000" i="1"/>
          </a:p>
        </p:txBody>
      </p:sp>
    </p:spTree>
    <p:extLst>
      <p:ext uri="{BB962C8B-B14F-4D97-AF65-F5344CB8AC3E}">
        <p14:creationId xmlns:p14="http://schemas.microsoft.com/office/powerpoint/2010/main" val="1677383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846FF8C-99F0-2244-AE60-A8C71ADB8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6177" y="0"/>
            <a:ext cx="5745163" cy="924721"/>
          </a:xfrm>
        </p:spPr>
        <p:txBody>
          <a:bodyPr>
            <a:normAutofit/>
          </a:bodyPr>
          <a:lstStyle/>
          <a:p>
            <a:r>
              <a:rPr lang="fi-FI" i="1" err="1"/>
              <a:t>Student</a:t>
            </a:r>
            <a:r>
              <a:rPr lang="fi-FI" i="1"/>
              <a:t> </a:t>
            </a:r>
            <a:r>
              <a:rPr lang="fi-FI" i="1" err="1"/>
              <a:t>support</a:t>
            </a:r>
            <a:endParaRPr lang="fi-FI" sz="2200" i="1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2B58433-FD57-A14E-8350-3AA254AC888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668160" y="1094563"/>
            <a:ext cx="6420376" cy="4846097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fi-FI" sz="3200" err="1"/>
              <a:t>Pedagogical</a:t>
            </a:r>
            <a:r>
              <a:rPr lang="fi-FI" sz="3200"/>
              <a:t> </a:t>
            </a:r>
            <a:r>
              <a:rPr lang="fi-FI" sz="3200" err="1"/>
              <a:t>support</a:t>
            </a:r>
            <a:endParaRPr lang="fi-FI" sz="3200"/>
          </a:p>
          <a:p>
            <a:pPr lvl="1"/>
            <a:r>
              <a:rPr lang="fi-FI" sz="2800" err="1"/>
              <a:t>Special</a:t>
            </a:r>
            <a:r>
              <a:rPr lang="fi-FI" sz="2800"/>
              <a:t> </a:t>
            </a:r>
            <a:r>
              <a:rPr lang="fi-FI" sz="2800" err="1"/>
              <a:t>education</a:t>
            </a:r>
            <a:endParaRPr lang="fi-FI" sz="2800"/>
          </a:p>
          <a:p>
            <a:pPr lvl="1"/>
            <a:r>
              <a:rPr lang="fi-FI" sz="2800" err="1"/>
              <a:t>Homework</a:t>
            </a:r>
            <a:r>
              <a:rPr lang="fi-FI" sz="2800"/>
              <a:t> club</a:t>
            </a:r>
          </a:p>
          <a:p>
            <a:pPr lvl="1"/>
            <a:r>
              <a:rPr lang="fi-FI" sz="2800" err="1"/>
              <a:t>Support</a:t>
            </a:r>
            <a:r>
              <a:rPr lang="fi-FI" sz="2800"/>
              <a:t> </a:t>
            </a:r>
            <a:r>
              <a:rPr lang="fi-FI" sz="2800" err="1"/>
              <a:t>lessons</a:t>
            </a:r>
            <a:endParaRPr lang="fi-FI" sz="2800"/>
          </a:p>
          <a:p>
            <a:r>
              <a:rPr lang="fi-FI" sz="3200" err="1"/>
              <a:t>Student</a:t>
            </a:r>
            <a:r>
              <a:rPr lang="fi-FI" sz="3200"/>
              <a:t> </a:t>
            </a:r>
            <a:r>
              <a:rPr lang="fi-FI" sz="3200" err="1"/>
              <a:t>wellfare</a:t>
            </a:r>
            <a:r>
              <a:rPr lang="fi-FI" sz="3200"/>
              <a:t> </a:t>
            </a:r>
            <a:r>
              <a:rPr lang="fi-FI" sz="3200" err="1"/>
              <a:t>services</a:t>
            </a:r>
            <a:endParaRPr lang="fi-FI" sz="3200"/>
          </a:p>
          <a:p>
            <a:pPr lvl="1"/>
            <a:r>
              <a:rPr lang="fi-FI" sz="2800"/>
              <a:t>School </a:t>
            </a:r>
            <a:r>
              <a:rPr lang="fi-FI" sz="2800" err="1"/>
              <a:t>psychologist</a:t>
            </a:r>
            <a:endParaRPr lang="fi-FI" sz="2800"/>
          </a:p>
          <a:p>
            <a:pPr lvl="1"/>
            <a:r>
              <a:rPr lang="fi-FI" sz="2800"/>
              <a:t>School </a:t>
            </a:r>
            <a:r>
              <a:rPr lang="fi-FI" sz="2800" err="1"/>
              <a:t>social</a:t>
            </a:r>
            <a:r>
              <a:rPr lang="fi-FI" sz="2800"/>
              <a:t> </a:t>
            </a:r>
            <a:r>
              <a:rPr lang="fi-FI" sz="2800" err="1"/>
              <a:t>worker</a:t>
            </a:r>
            <a:endParaRPr lang="fi-FI" sz="2800"/>
          </a:p>
          <a:p>
            <a:pPr lvl="1"/>
            <a:r>
              <a:rPr lang="fi-FI" sz="2800"/>
              <a:t>School </a:t>
            </a:r>
            <a:r>
              <a:rPr lang="fi-FI" sz="2800" err="1"/>
              <a:t>coach</a:t>
            </a:r>
            <a:endParaRPr lang="fi-FI" sz="2800"/>
          </a:p>
          <a:p>
            <a:pPr lvl="1"/>
            <a:r>
              <a:rPr lang="fi-FI" sz="2800"/>
              <a:t>School </a:t>
            </a:r>
            <a:r>
              <a:rPr lang="fi-FI" sz="2800" err="1"/>
              <a:t>healthcare</a:t>
            </a:r>
            <a:r>
              <a:rPr lang="fi-FI" sz="2800"/>
              <a:t> </a:t>
            </a:r>
            <a:r>
              <a:rPr lang="fi-FI" sz="2800" err="1"/>
              <a:t>services</a:t>
            </a:r>
            <a:endParaRPr lang="fi-FI" sz="2800"/>
          </a:p>
          <a:p>
            <a:r>
              <a:rPr lang="fi-FI" sz="2600" err="1">
                <a:hlinkClick r:id="rId3"/>
              </a:rPr>
              <a:t>Student</a:t>
            </a:r>
            <a:r>
              <a:rPr lang="fi-FI" sz="2600">
                <a:hlinkClick r:id="rId3"/>
              </a:rPr>
              <a:t> </a:t>
            </a:r>
            <a:r>
              <a:rPr lang="fi-FI" sz="2600" err="1">
                <a:hlinkClick r:id="rId3"/>
              </a:rPr>
              <a:t>support</a:t>
            </a:r>
            <a:r>
              <a:rPr lang="fi-FI" sz="2600">
                <a:hlinkClick r:id="rId3"/>
              </a:rPr>
              <a:t> | </a:t>
            </a:r>
            <a:r>
              <a:rPr lang="fi-FI" sz="2600">
                <a:hlinkClick r:id="rId4"/>
              </a:rPr>
              <a:t>www.tampere.fi</a:t>
            </a:r>
            <a:endParaRPr lang="fi-FI" sz="2600"/>
          </a:p>
          <a:p>
            <a:r>
              <a:rPr lang="fi-FI" sz="2600">
                <a:cs typeface="Calibri" panose="020F0502020204030204"/>
                <a:hlinkClick r:id="rId5"/>
              </a:rPr>
              <a:t>https://opetus365-my.sharepoint.com/:v:/g/personal/sanna_vilkman_opetus_tampere_fi/ESxgPGkvnT9Dpr_lkUbml5MBYbiBqZ26kl9T5RzyDq8Y1w?e=KPw3Bg</a:t>
            </a:r>
            <a:r>
              <a:rPr lang="fi-FI" sz="2600">
                <a:cs typeface="Calibri" panose="020F0502020204030204"/>
              </a:rPr>
              <a:t> (Sanna </a:t>
            </a:r>
            <a:r>
              <a:rPr lang="fi-FI" sz="2600" err="1">
                <a:cs typeface="Calibri" panose="020F0502020204030204"/>
              </a:rPr>
              <a:t>Vilkman</a:t>
            </a:r>
            <a:r>
              <a:rPr lang="fi-FI" sz="2600">
                <a:cs typeface="Calibri" panose="020F0502020204030204"/>
              </a:rPr>
              <a:t>)</a:t>
            </a:r>
          </a:p>
          <a:p>
            <a:pPr marL="0" indent="0">
              <a:buNone/>
            </a:pPr>
            <a:endParaRPr lang="fi-FI" sz="2600">
              <a:cs typeface="Calibri" panose="020F0502020204030204"/>
            </a:endParaRP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A909AE9-F76D-1242-B621-1A3260961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7A13F-D567-42F3-9A2E-CC4847359E9D}" type="datetime1">
              <a:rPr lang="fi-FI" smtClean="0"/>
              <a:t>18.9.2023</a:t>
            </a:fld>
            <a:endParaRPr lang="fi-FI"/>
          </a:p>
        </p:txBody>
      </p:sp>
      <p:pic>
        <p:nvPicPr>
          <p:cNvPr id="9" name="Kuvan paikkamerkki 8" descr="Kuva, joka sisältää kohteen ulko, henkilö&#10;&#10;Kuvaus luotu automaattisesti">
            <a:extLst>
              <a:ext uri="{FF2B5EF4-FFF2-40B4-BE49-F238E27FC236}">
                <a16:creationId xmlns:a16="http://schemas.microsoft.com/office/drawing/2014/main" id="{147E7F11-CD31-A647-87C1-53161089DF1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0837" y="692892"/>
            <a:ext cx="4915671" cy="5128471"/>
          </a:xfrm>
        </p:spPr>
      </p:pic>
      <p:sp>
        <p:nvSpPr>
          <p:cNvPr id="10" name="Suorakulmio 9">
            <a:extLst>
              <a:ext uri="{FF2B5EF4-FFF2-40B4-BE49-F238E27FC236}">
                <a16:creationId xmlns:a16="http://schemas.microsoft.com/office/drawing/2014/main" id="{418C699C-DA8F-904B-B82B-67AF8900F24F}"/>
              </a:ext>
            </a:extLst>
          </p:cNvPr>
          <p:cNvSpPr/>
          <p:nvPr/>
        </p:nvSpPr>
        <p:spPr>
          <a:xfrm>
            <a:off x="281168" y="5594737"/>
            <a:ext cx="1608967" cy="276999"/>
          </a:xfrm>
          <a:prstGeom prst="rect">
            <a:avLst/>
          </a:prstGeom>
          <a:effectLst>
            <a:outerShdw blurRad="101796" dist="38100" algn="tr" rotWithShape="0">
              <a:prstClr val="black">
                <a:alpha val="63498"/>
              </a:prstClr>
            </a:outerShdw>
            <a:reflection endPos="0" dir="5400000" sy="-100000" algn="bl" rotWithShape="0"/>
          </a:effectLst>
        </p:spPr>
        <p:txBody>
          <a:bodyPr wrap="none">
            <a:spAutoFit/>
          </a:bodyPr>
          <a:lstStyle/>
          <a:p>
            <a:r>
              <a:rPr lang="fi-FI" sz="1200">
                <a:solidFill>
                  <a:schemeClr val="bg1"/>
                </a:solidFill>
              </a:rPr>
              <a:t>Kuva: Nanako </a:t>
            </a:r>
            <a:r>
              <a:rPr lang="fi-FI" sz="1200" err="1">
                <a:solidFill>
                  <a:schemeClr val="bg1"/>
                </a:solidFill>
              </a:rPr>
              <a:t>Jordman</a:t>
            </a:r>
            <a:endParaRPr lang="fi-FI" sz="1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4747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9310AEE-07F5-2E77-E19D-9F7438BC2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960" y="445928"/>
            <a:ext cx="10515600" cy="1060926"/>
          </a:xfrm>
        </p:spPr>
        <p:txBody>
          <a:bodyPr/>
          <a:lstStyle/>
          <a:p>
            <a:r>
              <a:rPr lang="fi-FI" err="1"/>
              <a:t>Homerooms</a:t>
            </a:r>
            <a:endParaRPr lang="fi-FI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3BA8350-EC4E-522E-73D4-38A9C2ABB3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5918" y="1506854"/>
            <a:ext cx="7478268" cy="4712971"/>
          </a:xfrm>
        </p:spPr>
        <p:txBody>
          <a:bodyPr>
            <a:normAutofit/>
          </a:bodyPr>
          <a:lstStyle/>
          <a:p>
            <a:r>
              <a:rPr lang="fi-FI" sz="4000"/>
              <a:t>9A A5003</a:t>
            </a:r>
          </a:p>
          <a:p>
            <a:r>
              <a:rPr lang="fi-FI" sz="4000"/>
              <a:t>9B A5015</a:t>
            </a:r>
          </a:p>
          <a:p>
            <a:r>
              <a:rPr lang="fi-FI" sz="4000"/>
              <a:t>9C A4004?</a:t>
            </a:r>
          </a:p>
          <a:p>
            <a:r>
              <a:rPr lang="fi-FI" sz="4000"/>
              <a:t>9D C5014</a:t>
            </a:r>
          </a:p>
          <a:p>
            <a:r>
              <a:rPr lang="fi-FI" sz="4000"/>
              <a:t>9E A5017</a:t>
            </a:r>
          </a:p>
          <a:p>
            <a:r>
              <a:rPr lang="fi-FI" sz="4000"/>
              <a:t>9F C5015</a:t>
            </a:r>
          </a:p>
        </p:txBody>
      </p:sp>
    </p:spTree>
    <p:extLst>
      <p:ext uri="{BB962C8B-B14F-4D97-AF65-F5344CB8AC3E}">
        <p14:creationId xmlns:p14="http://schemas.microsoft.com/office/powerpoint/2010/main" val="14477720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A712068-98C5-7440-D67D-4D5114540F6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6D78C21-47CD-4090-848B-CDE75E453B56}" type="datetime1">
              <a:rPr lang="fi-FI" smtClean="0"/>
              <a:t>18.9.2023</a:t>
            </a:fld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87DE1DB9-DC91-9CCF-B9CC-FB25A33C91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3EE06F1-2D77-A44E-97FA-F679B9CB76D5}" type="slidenum">
              <a:rPr lang="fi-FI" dirty="0" smtClean="0"/>
              <a:t>6</a:t>
            </a:fld>
            <a:endParaRPr lang="fi-FI"/>
          </a:p>
        </p:txBody>
      </p:sp>
      <p:sp>
        <p:nvSpPr>
          <p:cNvPr id="11" name="Otsikko 10">
            <a:extLst>
              <a:ext uri="{FF2B5EF4-FFF2-40B4-BE49-F238E27FC236}">
                <a16:creationId xmlns:a16="http://schemas.microsoft.com/office/drawing/2014/main" id="{E6465C17-CC45-C1A5-7C9B-51D6B946A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785303"/>
            <a:ext cx="10515600" cy="1060926"/>
          </a:xfrm>
        </p:spPr>
        <p:txBody>
          <a:bodyPr>
            <a:normAutofit fontScale="90000"/>
          </a:bodyPr>
          <a:lstStyle/>
          <a:p>
            <a:r>
              <a:rPr lang="fi-FI"/>
              <a:t>THANK YOU!</a:t>
            </a:r>
            <a:br>
              <a:rPr lang="fi-FI"/>
            </a:b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83622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4928500-890c-489b-9c64-d51293761671">
      <Terms xmlns="http://schemas.microsoft.com/office/infopath/2007/PartnerControls"/>
    </lcf76f155ced4ddcb4097134ff3c332f>
    <TaxCatchAll xmlns="8e9d7c48-4f0a-4f43-9cc2-3f43f2a5073e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D8247079F18B8246B7F56CE03ACEB58C" ma:contentTypeVersion="19" ma:contentTypeDescription="Luo uusi asiakirja." ma:contentTypeScope="" ma:versionID="7c223aa397677d75ce8e6a95a6e27fa4">
  <xsd:schema xmlns:xsd="http://www.w3.org/2001/XMLSchema" xmlns:xs="http://www.w3.org/2001/XMLSchema" xmlns:p="http://schemas.microsoft.com/office/2006/metadata/properties" xmlns:ns2="8e9d7c48-4f0a-4f43-9cc2-3f43f2a5073e" xmlns:ns3="c4928500-890c-489b-9c64-d51293761671" targetNamespace="http://schemas.microsoft.com/office/2006/metadata/properties" ma:root="true" ma:fieldsID="ee71541a073136325e24bad74ef54947" ns2:_="" ns3:_="">
    <xsd:import namespace="8e9d7c48-4f0a-4f43-9cc2-3f43f2a5073e"/>
    <xsd:import namespace="c4928500-890c-489b-9c64-d5129376167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9d7c48-4f0a-4f43-9cc2-3f43f2a5073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Jaettu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Jakamisen tiedot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Käyttäjä jakanut viimeksi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Jaettu viimeksi ajankohtana" ma:description="" ma:internalName="LastSharedByTime" ma:readOnly="true">
      <xsd:simpleType>
        <xsd:restriction base="dms:DateTime"/>
      </xsd:simpleType>
    </xsd:element>
    <xsd:element name="TaxCatchAll" ma:index="25" nillable="true" ma:displayName="Taxonomy Catch All Column" ma:hidden="true" ma:list="{123e8ade-64b0-4458-863b-5abd450648f8}" ma:internalName="TaxCatchAll" ma:showField="CatchAllData" ma:web="8e9d7c48-4f0a-4f43-9cc2-3f43f2a5073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928500-890c-489b-9c64-d5129376167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Kuvien tunnisteet" ma:readOnly="false" ma:fieldId="{5cf76f15-5ced-4ddc-b409-7134ff3c332f}" ma:taxonomyMulti="true" ma:sspId="0d5ed5e8-63c4-4185-8bc4-1ed1821fb66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7BEC8B8-5F71-4B08-898A-FFD8E282377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3A34264-8484-4D47-87EA-686B8912E872}">
  <ds:schemaRefs>
    <ds:schemaRef ds:uri="8e9d7c48-4f0a-4f43-9cc2-3f43f2a5073e"/>
    <ds:schemaRef ds:uri="c4928500-890c-489b-9c64-d5129376167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8D117C8-D599-45C2-809A-2B307ABDBA8B}">
  <ds:schemaRefs>
    <ds:schemaRef ds:uri="8e9d7c48-4f0a-4f43-9cc2-3f43f2a5073e"/>
    <ds:schemaRef ds:uri="c4928500-890c-489b-9c64-d5129376167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Application>Microsoft Office PowerPoint</Application>
  <PresentationFormat>Laajakuva</PresentationFormat>
  <Slides>6</Slides>
  <Notes>3</Notes>
  <HiddenSlides>0</HiddenSlide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6</vt:i4>
      </vt:variant>
    </vt:vector>
  </HeadingPairs>
  <TitlesOfParts>
    <vt:vector size="7" baseType="lpstr">
      <vt:lpstr>Office-teema</vt:lpstr>
      <vt:lpstr>9th grade Parents’ Night 29.8.2023</vt:lpstr>
      <vt:lpstr>Important dates</vt:lpstr>
      <vt:lpstr>Järjestyssäännöt, School rules</vt:lpstr>
      <vt:lpstr>Student support</vt:lpstr>
      <vt:lpstr>Homerooms</vt:lpstr>
      <vt:lpstr>THANK YOU!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YS 22.8.2023</dc:title>
  <dc:creator>Hiltunen Ulla</dc:creator>
  <cp:revision>2</cp:revision>
  <dcterms:created xsi:type="dcterms:W3CDTF">2023-08-22T06:37:30Z</dcterms:created>
  <dcterms:modified xsi:type="dcterms:W3CDTF">2023-09-18T08:09:07Z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0x010100D8247079F18B8246B7F56CE03ACEB58C</vt:lpwstr>
  </property>
</Properties>
</file>