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 b="def" i="def"/>
      <a:tcStyle>
        <a:tcBdr/>
        <a:fill>
          <a:solidFill>
            <a:srgbClr val="E7F0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 b="def" i="def"/>
      <a:tcStyle>
        <a:tcBdr/>
        <a:fill>
          <a:solidFill>
            <a:srgbClr val="FB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 b="def" i="def"/>
      <a:tcStyle>
        <a:tcBdr/>
        <a:fill>
          <a:solidFill>
            <a:srgbClr val="EC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Muokkaa alaotsikon perustyyliä napsautt.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91424" tIns="91424" rIns="91424" bIns="91424" anchor="b"/>
          <a:lstStyle>
            <a:lvl1pPr marL="0" indent="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body" sz="half" idx="13"/>
          </p:nvPr>
        </p:nvSpPr>
        <p:spPr>
          <a:xfrm>
            <a:off x="457199" y="2174875"/>
            <a:ext cx="4040189" cy="3951288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-190500">
              <a:spcBef>
                <a:spcPts val="4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120" name="Shape 120"/>
          <p:cNvSpPr/>
          <p:nvPr>
            <p:ph type="body" sz="quarter" idx="14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121" name="Shape 121"/>
          <p:cNvSpPr/>
          <p:nvPr>
            <p:ph type="body" sz="half" idx="15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</p:spPr>
        <p:txBody>
          <a:bodyPr lIns="91424" tIns="91424" rIns="91424" bIns="91424"/>
          <a:lstStyle/>
          <a:p>
            <a:pPr indent="-190500">
              <a:spcBef>
                <a:spcPts val="400"/>
              </a:spcBef>
              <a:buClr>
                <a:srgbClr val="000000"/>
              </a:buCl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gths_kielioppidi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91424" tIns="91424" rIns="91424" bIns="91424"/>
          <a:lstStyle/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91424" tIns="91424" rIns="91424" bIns="91424"/>
          <a:lstStyle>
            <a:lvl1pPr indent="-139700">
              <a:spcBef>
                <a:spcPts val="600"/>
              </a:spcBef>
              <a:buClr>
                <a:schemeClr val="accent1"/>
              </a:buClr>
            </a:lvl1pPr>
            <a:lvl2pPr marL="954314" indent="-319314">
              <a:spcBef>
                <a:spcPts val="600"/>
              </a:spcBef>
              <a:buClr>
                <a:schemeClr val="accent1"/>
              </a:buClr>
            </a:lvl2pPr>
            <a:lvl3pPr marL="1168400" indent="-101600">
              <a:spcBef>
                <a:spcPts val="600"/>
              </a:spcBef>
              <a:buClr>
                <a:schemeClr val="accent1"/>
              </a:buClr>
            </a:lvl3pPr>
            <a:lvl4pPr marL="1661160" indent="-162560">
              <a:spcBef>
                <a:spcPts val="600"/>
              </a:spcBef>
              <a:buClr>
                <a:schemeClr val="accent1"/>
              </a:buClr>
            </a:lvl4pPr>
            <a:lvl5pPr marL="2118360" indent="-162560">
              <a:spcBef>
                <a:spcPts val="600"/>
              </a:spcBef>
              <a:buClr>
                <a:schemeClr val="accent1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8422817" y="6404292"/>
            <a:ext cx="26398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Dian otsikko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Alaotsikko</a:t>
            </a:r>
          </a:p>
          <a:p>
            <a:pPr lvl="1"/>
            <a:r>
              <a:t>Teoria ja esimerkkilause englanniksi</a:t>
            </a:r>
          </a:p>
          <a:p>
            <a:pPr lvl="2"/>
            <a:r>
              <a:t>suomennos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783771" indent="-326571">
              <a:buChar char="–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Dian otsikko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Alaotsikko</a:t>
            </a:r>
          </a:p>
          <a:p>
            <a:pPr lvl="1"/>
            <a:r>
              <a:t>Teoria ja esimerkkilause englanniksi</a:t>
            </a:r>
          </a:p>
          <a:p>
            <a:pPr lvl="2"/>
            <a:r>
              <a:t>suomennos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979714" marR="0" indent="-52251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395536" y="476672"/>
            <a:ext cx="8229601" cy="1066130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758951">
              <a:defRPr b="1" sz="3320">
                <a:solidFill>
                  <a:schemeClr val="accent1"/>
                </a:solidFill>
              </a:defRPr>
            </a:pPr>
            <a:r>
              <a:t>Kestoperfekti</a:t>
            </a:r>
            <a:r>
              <a:rPr b="0"/>
              <a:t> </a:t>
            </a:r>
            <a:br>
              <a:rPr b="0"/>
            </a:br>
            <a:r>
              <a:rPr b="0"/>
              <a:t>Käyttö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395536" y="1700808"/>
            <a:ext cx="8435279" cy="4425354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>
              <a:lnSpc>
                <a:spcPct val="120000"/>
              </a:lnSpc>
              <a:spcBef>
                <a:spcPts val="0"/>
              </a:spcBef>
              <a:defRPr b="0" sz="2800"/>
            </a:pPr>
            <a:r>
              <a:t>He </a:t>
            </a:r>
            <a:r>
              <a:rPr b="1"/>
              <a:t>has been writing </a:t>
            </a:r>
            <a:r>
              <a:t>that email for half an hour.</a:t>
            </a:r>
          </a:p>
          <a:p>
            <a:pPr>
              <a:lnSpc>
                <a:spcPct val="120000"/>
              </a:lnSpc>
              <a:defRPr b="0" sz="2800"/>
            </a:pPr>
            <a:r>
              <a:t>We </a:t>
            </a:r>
            <a:r>
              <a:rPr b="1"/>
              <a:t>have been living </a:t>
            </a:r>
            <a:r>
              <a:t>here since 2015.</a:t>
            </a:r>
          </a:p>
          <a:p>
            <a:pPr>
              <a:lnSpc>
                <a:spcPct val="120000"/>
              </a:lnSpc>
              <a:defRPr b="0" sz="2800"/>
            </a:pPr>
            <a:r>
              <a:t>It </a:t>
            </a:r>
            <a:r>
              <a:rPr b="1"/>
              <a:t>has been raining </a:t>
            </a:r>
            <a:r>
              <a:t>the whole day.</a:t>
            </a:r>
          </a:p>
          <a:p>
            <a:pPr>
              <a:lnSpc>
                <a:spcPct val="120000"/>
              </a:lnSpc>
              <a:defRPr b="0" sz="2800"/>
            </a:pPr>
            <a:r>
              <a:t>I </a:t>
            </a:r>
            <a:r>
              <a:rPr b="1"/>
              <a:t>have been waiting</a:t>
            </a:r>
            <a:r>
              <a:t> for something to happen.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 b="0" i="1" sz="2800"/>
            </a:pPr>
            <a:r>
              <a:rPr i="0">
                <a:solidFill>
                  <a:schemeClr val="accent1"/>
                </a:solidFill>
              </a:rPr>
              <a:t>Kestoperfekti kuvaa pidempikestoista tapahtumaa. Sen tekeminen on vielä käynnissä tai on jäänyt kesken.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385190" y="413791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Kestoperfekti </a:t>
            </a:r>
            <a:br/>
            <a:r>
              <a:rPr b="0"/>
              <a:t>Muodostus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179510" y="1698170"/>
            <a:ext cx="8640962" cy="4539141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>
              <a:lnSpc>
                <a:spcPct val="70000"/>
              </a:lnSpc>
              <a:spcBef>
                <a:spcPts val="0"/>
              </a:spcBef>
              <a:defRPr sz="2800">
                <a:solidFill>
                  <a:schemeClr val="accent1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have been / has been + pääverbin -ing-muoto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 b="0" sz="2800">
                <a:solidFill>
                  <a:schemeClr val="accent1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defRPr b="0"/>
            </a:pPr>
          </a:p>
          <a:p>
            <a:pPr>
              <a:lnSpc>
                <a:spcPct val="110000"/>
              </a:lnSpc>
              <a:spcBef>
                <a:spcPts val="1800"/>
              </a:spcBef>
              <a:defRPr b="0"/>
            </a:pPr>
            <a:r>
              <a:t>Nora has been sitting by the window for a while now.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b="0"/>
            </a:pPr>
            <a:r>
              <a:t>She has been looking out the whole time.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b="0"/>
            </a:pPr>
            <a:r>
              <a:t>We have been sitting here silently waiting for her to say 	something.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b="0"/>
            </a:pPr>
            <a:r>
              <a:t>No one has been studying at all.</a:t>
            </a:r>
            <a:r>
              <a:rPr b="1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387530" y="413465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Kestoperfekti </a:t>
            </a:r>
            <a:br/>
            <a:r>
              <a:rPr b="0"/>
              <a:t>Kieltomuoto</a:t>
            </a:r>
          </a:p>
        </p:txBody>
      </p:sp>
      <p:sp>
        <p:nvSpPr>
          <p:cNvPr id="171" name="Shape 171"/>
          <p:cNvSpPr/>
          <p:nvPr/>
        </p:nvSpPr>
        <p:spPr>
          <a:xfrm>
            <a:off x="215516" y="1700154"/>
            <a:ext cx="8928484" cy="4373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b="1" sz="2800"/>
            </a:pPr>
            <a:r>
              <a:t>have not been / has not been + pääverbin -ing-muoto </a:t>
            </a:r>
          </a:p>
          <a:p>
            <a:pPr>
              <a:lnSpc>
                <a:spcPct val="110000"/>
              </a:lnSpc>
              <a:defRPr sz="2800">
                <a:solidFill>
                  <a:schemeClr val="accent1"/>
                </a:solidFill>
              </a:defRPr>
            </a:pPr>
          </a:p>
          <a:p>
            <a:pPr lvl="2" indent="0">
              <a:lnSpc>
                <a:spcPct val="110000"/>
              </a:lnSpc>
              <a:defRPr sz="2400"/>
            </a:pPr>
            <a:r>
              <a:t>I have not been working a lot lately.</a:t>
            </a:r>
          </a:p>
          <a:p>
            <a:pPr lvl="2" indent="0">
              <a:lnSpc>
                <a:spcPct val="110000"/>
              </a:lnSpc>
              <a:defRPr sz="2400"/>
            </a:pPr>
            <a:r>
              <a:t>You haven’t been reading books recently.</a:t>
            </a:r>
          </a:p>
          <a:p>
            <a:pPr lvl="2" indent="0">
              <a:lnSpc>
                <a:spcPct val="110000"/>
              </a:lnSpc>
              <a:defRPr sz="2400"/>
            </a:pPr>
            <a:r>
              <a:t>Hazel hasn’t been thinking about him at all.</a:t>
            </a:r>
          </a:p>
          <a:p>
            <a:pPr lvl="2" indent="0">
              <a:lnSpc>
                <a:spcPct val="110000"/>
              </a:lnSpc>
              <a:defRPr sz="2400"/>
            </a:pPr>
            <a:r>
              <a:t>Andy has not been out running for more than twenty minutes.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b="1" sz="2800"/>
            </a:pPr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  <a:r>
              <a:t>Lyhennetty muoto </a:t>
            </a:r>
            <a:r>
              <a:rPr i="1"/>
              <a:t>n’t</a:t>
            </a:r>
            <a:r>
              <a:t> on yleinen.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388809" y="390404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Kestoperfekti </a:t>
            </a:r>
            <a:br/>
            <a:r>
              <a:rPr b="0"/>
              <a:t>Kysymys</a:t>
            </a:r>
          </a:p>
        </p:txBody>
      </p:sp>
      <p:sp>
        <p:nvSpPr>
          <p:cNvPr id="174" name="Shape 174"/>
          <p:cNvSpPr/>
          <p:nvPr/>
        </p:nvSpPr>
        <p:spPr>
          <a:xfrm>
            <a:off x="215516" y="1646615"/>
            <a:ext cx="8928484" cy="417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sz="2800">
                <a:solidFill>
                  <a:schemeClr val="accent1"/>
                </a:solidFill>
              </a:defRPr>
            </a:pPr>
            <a:r>
              <a:rPr b="1">
                <a:solidFill>
                  <a:srgbClr val="000000"/>
                </a:solidFill>
              </a:rPr>
              <a:t>have</a:t>
            </a:r>
            <a:r>
              <a:rPr>
                <a:solidFill>
                  <a:srgbClr val="000000"/>
                </a:solidFill>
              </a:rPr>
              <a:t>/</a:t>
            </a:r>
            <a:r>
              <a:rPr b="1">
                <a:solidFill>
                  <a:srgbClr val="000000"/>
                </a:solidFill>
              </a:rPr>
              <a:t>has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 b="1">
                <a:solidFill>
                  <a:srgbClr val="000000"/>
                </a:solidFill>
              </a:rPr>
              <a:t>SUBJEKTI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 b="1">
                <a:solidFill>
                  <a:srgbClr val="000000"/>
                </a:solidFill>
              </a:rPr>
              <a:t>been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 b="1">
                <a:solidFill>
                  <a:srgbClr val="000000"/>
                </a:solidFill>
              </a:rPr>
              <a:t>pääverbin -ing-muoto </a:t>
            </a:r>
            <a:endParaRPr b="1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 sz="2800">
                <a:solidFill>
                  <a:schemeClr val="accent1"/>
                </a:solidFill>
              </a:defRPr>
            </a:pPr>
            <a:endParaRPr b="1">
              <a:solidFill>
                <a:srgbClr val="000000"/>
              </a:solidFill>
            </a:endParaRPr>
          </a:p>
          <a:p>
            <a:pPr>
              <a:defRPr sz="2400"/>
            </a:pPr>
            <a:r>
              <a:t>Has Miriam been exercising at the gym today?</a:t>
            </a:r>
          </a:p>
          <a:p>
            <a:pPr>
              <a:defRPr sz="2400"/>
            </a:pPr>
            <a:r>
              <a:t>Have Matt and Jill been having problems in their relationship?</a:t>
            </a:r>
          </a:p>
          <a:p>
            <a:pPr>
              <a:defRPr sz="2400"/>
            </a:pPr>
            <a:r>
              <a:t>Haven’t the children been outside playing at all? </a:t>
            </a:r>
          </a:p>
          <a:p>
            <a:pPr>
              <a:defRPr sz="2400"/>
            </a:pPr>
            <a:r>
              <a:t>How long have you been waiting for me?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Char char="•"/>
              <a:defRPr sz="2800">
                <a:solidFill>
                  <a:schemeClr val="accent1"/>
                </a:solidFill>
              </a:defRPr>
            </a:pPr>
            <a:endParaRPr b="1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  <a:r>
              <a:t>Kysymyksen alussa voi olla myös kysymyssana</a:t>
            </a:r>
          </a:p>
          <a:p>
            <a:pPr>
              <a:lnSpc>
                <a:spcPct val="110000"/>
              </a:lnSpc>
              <a:defRPr b="1"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395536" y="692694"/>
            <a:ext cx="8229601" cy="432047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365760">
              <a:lnSpc>
                <a:spcPct val="90000"/>
              </a:lnSpc>
              <a:defRPr sz="1600"/>
            </a:pPr>
            <a:r>
              <a:t>Activate</a:t>
            </a:r>
            <a:br/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297867" y="1124741"/>
            <a:ext cx="8424937" cy="4680522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905255">
              <a:lnSpc>
                <a:spcPct val="90000"/>
              </a:lnSpc>
              <a:spcBef>
                <a:spcPts val="0"/>
              </a:spcBef>
              <a:buSzTx/>
              <a:buNone/>
              <a:defRPr sz="2376"/>
            </a:pPr>
            <a:r>
              <a:t>Translate.</a:t>
            </a:r>
          </a:p>
          <a:p>
            <a:pPr marL="0" indent="0" defTabSz="905255">
              <a:lnSpc>
                <a:spcPct val="90000"/>
              </a:lnSpc>
              <a:spcBef>
                <a:spcPts val="1100"/>
              </a:spcBef>
              <a:buSzTx/>
              <a:buNone/>
              <a:defRPr sz="2376"/>
            </a:pPr>
            <a:r>
              <a:t>1. Me emme ole vaellelleet vuorilla.</a:t>
            </a:r>
          </a:p>
          <a:p>
            <a:pPr marL="0" indent="0" defTabSz="905255">
              <a:lnSpc>
                <a:spcPct val="90000"/>
              </a:lnSpc>
              <a:spcBef>
                <a:spcPts val="4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	We haven’t been hiking in the mountains.</a:t>
            </a:r>
          </a:p>
          <a:p>
            <a:pPr marL="0" indent="0" defTabSz="905255">
              <a:lnSpc>
                <a:spcPct val="90000"/>
              </a:lnSpc>
              <a:spcBef>
                <a:spcPts val="1100"/>
              </a:spcBef>
              <a:buSzTx/>
              <a:buNone/>
              <a:defRPr sz="2376"/>
            </a:pPr>
            <a:r>
              <a:t>2. Koirani on haukkunut jo tunnin.</a:t>
            </a:r>
          </a:p>
          <a:p>
            <a:pPr marL="0" indent="0" defTabSz="905255">
              <a:lnSpc>
                <a:spcPct val="90000"/>
              </a:lnSpc>
              <a:spcBef>
                <a:spcPts val="4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	My dog has been barking for an hour already.</a:t>
            </a:r>
          </a:p>
          <a:p>
            <a:pPr marL="0" indent="0" defTabSz="905255">
              <a:lnSpc>
                <a:spcPct val="90000"/>
              </a:lnSpc>
              <a:spcBef>
                <a:spcPts val="1100"/>
              </a:spcBef>
              <a:buSzTx/>
              <a:buNone/>
              <a:defRPr sz="2376"/>
            </a:pPr>
            <a:r>
              <a:t>3. Opiskelijat ovat työskennelleet hyvin ahkerasti tänään.</a:t>
            </a:r>
          </a:p>
          <a:p>
            <a:pPr marL="0" indent="0" defTabSz="905255">
              <a:lnSpc>
                <a:spcPct val="90000"/>
              </a:lnSpc>
              <a:spcBef>
                <a:spcPts val="4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	The students have been working very hard today.</a:t>
            </a:r>
          </a:p>
          <a:p>
            <a:pPr marL="0" indent="0" defTabSz="905255">
              <a:lnSpc>
                <a:spcPct val="90000"/>
              </a:lnSpc>
              <a:spcBef>
                <a:spcPts val="11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4. On satanut lunta aamukuudesta lähtien.</a:t>
            </a:r>
            <a:endParaRPr>
              <a:solidFill>
                <a:schemeClr val="accent1"/>
              </a:solidFill>
            </a:endParaRPr>
          </a:p>
          <a:p>
            <a:pPr marL="0" indent="0" defTabSz="905255">
              <a:lnSpc>
                <a:spcPct val="90000"/>
              </a:lnSpc>
              <a:spcBef>
                <a:spcPts val="4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	It has been snowing since six in the morning. </a:t>
            </a:r>
          </a:p>
          <a:p>
            <a:pPr marL="0" indent="0" defTabSz="905255">
              <a:lnSpc>
                <a:spcPct val="90000"/>
              </a:lnSpc>
              <a:spcBef>
                <a:spcPts val="1100"/>
              </a:spcBef>
              <a:buSzTx/>
              <a:buNone/>
              <a:defRPr sz="2376"/>
            </a:pPr>
            <a:r>
              <a:t>5. Miksi et ole opiskellut tänään yhtään?</a:t>
            </a:r>
          </a:p>
          <a:p>
            <a:pPr marL="0" indent="0" defTabSz="905255">
              <a:lnSpc>
                <a:spcPct val="90000"/>
              </a:lnSpc>
              <a:spcBef>
                <a:spcPts val="400"/>
              </a:spcBef>
              <a:buSzTx/>
              <a:buNone/>
              <a:defRPr sz="2376">
                <a:solidFill>
                  <a:srgbClr val="000000"/>
                </a:solidFill>
              </a:defRPr>
            </a:pPr>
            <a:r>
              <a:t>	Why haven’t you been studying at all today?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395536" y="579760"/>
            <a:ext cx="8229601" cy="432047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365760">
              <a:lnSpc>
                <a:spcPct val="90000"/>
              </a:lnSpc>
              <a:defRPr sz="1600"/>
            </a:pPr>
            <a:br/>
            <a:r>
              <a:t>Activate</a:t>
            </a:r>
            <a:br/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278179" y="1111813"/>
            <a:ext cx="8865821" cy="453650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None/>
              <a:defRPr sz="2400"/>
            </a:pPr>
            <a:r>
              <a:t>Yleis- vai kestoperfekti?</a:t>
            </a:r>
          </a:p>
          <a:p>
            <a:pPr marL="0" indent="0">
              <a:buSzTx/>
              <a:buNone/>
              <a:defRPr sz="2400"/>
            </a:pPr>
            <a:br/>
            <a:r>
              <a:t>1. Minulla on ollut sama auto jo viisi vuotta.</a:t>
            </a:r>
          </a:p>
          <a:p>
            <a:pPr marL="0" indent="0">
              <a:buSzTx/>
              <a:buNone/>
              <a:defRPr sz="2400">
                <a:solidFill>
                  <a:srgbClr val="000000"/>
                </a:solidFill>
              </a:defRPr>
            </a:pPr>
            <a:r>
              <a:t>	I have had the same for five years already.</a:t>
            </a:r>
          </a:p>
          <a:p>
            <a:pPr marL="0" indent="0">
              <a:buSzTx/>
              <a:buNone/>
              <a:defRPr sz="2400"/>
            </a:pPr>
            <a:r>
              <a:t>2. Olen harkinnut uden auton ostamista.</a:t>
            </a:r>
            <a:r>
              <a:rPr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marL="0" indent="0">
              <a:buSzTx/>
              <a:buNone/>
              <a:defRPr sz="2400">
                <a:solidFill>
                  <a:srgbClr val="000000"/>
                </a:solidFill>
              </a:defRPr>
            </a:pPr>
            <a:r>
              <a:t>	I have been thinking of buying a new car. </a:t>
            </a:r>
          </a:p>
          <a:p>
            <a:pPr marL="0" indent="0">
              <a:buSzTx/>
              <a:buNone/>
              <a:defRPr sz="2400"/>
            </a:pPr>
            <a:r>
              <a:t>3. Kuinka kauan olet asunut täällä?</a:t>
            </a:r>
          </a:p>
          <a:p>
            <a:pPr marL="0" indent="0">
              <a:buSzTx/>
              <a:buNone/>
              <a:defRPr sz="2400">
                <a:solidFill>
                  <a:srgbClr val="000000"/>
                </a:solidFill>
              </a:defRPr>
            </a:pPr>
            <a:r>
              <a:t>	How long have you lived / have you been living here?</a:t>
            </a:r>
          </a:p>
          <a:p>
            <a:pPr marL="0" indent="0">
              <a:buSzTx/>
              <a:buNone/>
              <a:defRPr sz="2400"/>
            </a:pPr>
            <a:r>
              <a:t>4. Olen opiskellut yliopistossa nyt vuoden.</a:t>
            </a:r>
          </a:p>
          <a:p>
            <a:pPr marL="0" indent="0">
              <a:buSzTx/>
              <a:buNone/>
              <a:defRPr sz="2400">
                <a:solidFill>
                  <a:srgbClr val="000000"/>
                </a:solidFill>
              </a:defRPr>
            </a:pPr>
            <a:r>
              <a:t>	I have been studying at the university for a year now.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body" idx="1"/>
          </p:nvPr>
        </p:nvSpPr>
        <p:spPr>
          <a:xfrm>
            <a:off x="395535" y="764703"/>
            <a:ext cx="8684898" cy="561662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5. Olemme odotelleet täällä jo ikuisuuden!</a:t>
            </a:r>
          </a:p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	We have been waiting here for ages!</a:t>
            </a:r>
          </a:p>
          <a:p>
            <a:pPr marL="0" indent="0">
              <a:spcBef>
                <a:spcPts val="1200"/>
              </a:spcBef>
              <a:buSzTx/>
              <a:buNone/>
              <a:defRPr sz="2400"/>
            </a:pPr>
            <a:r>
              <a:t>6. Mitä ihmettä olet puuhannut?</a:t>
            </a:r>
          </a:p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	What on earth have you been doing?</a:t>
            </a:r>
          </a:p>
          <a:p>
            <a:pPr marL="0" indent="0">
              <a:spcBef>
                <a:spcPts val="1200"/>
              </a:spcBef>
              <a:buSzTx/>
              <a:buNone/>
              <a:defRPr sz="2400"/>
            </a:pPr>
            <a:r>
              <a:t>7. Olen kävellyt ympäriinsä, sillä olen ollut täällä jo tunnin.</a:t>
            </a:r>
          </a:p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	I have been walking around because I have been here for an 	hour already.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 sz="2400"/>
            </a:pPr>
            <a:r>
              <a:t>8. Emme ole tavanneet tätiämme vuoteen, mutta olemme soitelleet paljon toisillemme.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000000"/>
                </a:solidFill>
              </a:defRPr>
            </a:pPr>
            <a:r>
              <a:t>	We haven’t seen our aunt in a year but we have been calling each other a lot.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/>
            </a:lvl1pPr>
          </a:lstStyle>
          <a:p>
            <a:pPr/>
            <a:r>
              <a:t>Pluskvamperfekti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57200" y="1412775"/>
            <a:ext cx="8579295" cy="525658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ClrTx/>
              <a:defRPr sz="2800">
                <a:solidFill>
                  <a:srgbClr val="000000"/>
                </a:solidFill>
              </a:defRPr>
            </a:pPr>
            <a:r>
              <a:t>Pluskvamperfekti kertoo, mitä oli tapahtunut ennen jotain toista ajankohtaa menneisyydessä.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800"/>
            </a:pPr>
            <a:r>
              <a:rPr sz="2200"/>
              <a:t>Before I </a:t>
            </a:r>
            <a:r>
              <a:rPr b="1" sz="2200"/>
              <a:t>came</a:t>
            </a:r>
            <a:r>
              <a:rPr sz="2200"/>
              <a:t> to the gym, I </a:t>
            </a:r>
            <a:r>
              <a:rPr b="1" sz="2200"/>
              <a:t>had spoken </a:t>
            </a:r>
            <a:r>
              <a:rPr sz="2200"/>
              <a:t>with the coach.</a:t>
            </a:r>
            <a:endParaRPr sz="22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Matti </a:t>
            </a:r>
            <a:r>
              <a:rPr b="1"/>
              <a:t>had taken </a:t>
            </a:r>
            <a:r>
              <a:t>English lessons before he </a:t>
            </a:r>
            <a:r>
              <a:rPr b="1"/>
              <a:t>joined</a:t>
            </a:r>
            <a:r>
              <a:t> his NHL 	team.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ClrTx/>
              <a:defRPr sz="2800">
                <a:solidFill>
                  <a:srgbClr val="000000"/>
                </a:solidFill>
              </a:defRPr>
            </a:pPr>
            <a:r>
              <a:t>Yleis- ja kestopluskvamperfekti. Mitä eroa niillä on?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</a:rPr>
              <a:t>Jane </a:t>
            </a:r>
            <a:r>
              <a:rPr b="1">
                <a:solidFill>
                  <a:schemeClr val="accent1"/>
                </a:solidFill>
              </a:rPr>
              <a:t>had finished </a:t>
            </a:r>
            <a:r>
              <a:rPr>
                <a:solidFill>
                  <a:schemeClr val="accent1"/>
                </a:solidFill>
              </a:rPr>
              <a:t>her work by the time her parents got home.</a:t>
            </a:r>
            <a:endParaRPr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Jane </a:t>
            </a:r>
            <a:r>
              <a:rPr b="1"/>
              <a:t>had been finishing </a:t>
            </a:r>
            <a:r>
              <a:t>her work while she was waiting for us.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She </a:t>
            </a:r>
            <a:r>
              <a:rPr b="1"/>
              <a:t>had</a:t>
            </a:r>
            <a:r>
              <a:t> already </a:t>
            </a:r>
            <a:r>
              <a:rPr b="1"/>
              <a:t>eaten</a:t>
            </a:r>
            <a:r>
              <a:t>.</a:t>
            </a:r>
            <a:endParaRPr sz="28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She </a:t>
            </a:r>
            <a:r>
              <a:rPr b="1"/>
              <a:t>had been eating </a:t>
            </a:r>
            <a:r>
              <a:t>chocolate while working.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150670" y="359815"/>
            <a:ext cx="8229601" cy="79208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/>
            </a:lvl1pPr>
          </a:lstStyle>
          <a:p>
            <a:pPr/>
            <a:r>
              <a:t>Pluskvamperfekti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226337" y="1151903"/>
            <a:ext cx="8917663" cy="504056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lnSpc>
                <a:spcPct val="90000"/>
              </a:lnSpc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Yleispluskvamperfektissä päähuomio on tosiseikassa, ei tekemisen kestossa.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2800"/>
            </a:pPr>
            <a:r>
              <a:t>	</a:t>
            </a:r>
            <a:r>
              <a:rPr sz="2200"/>
              <a:t>Jane </a:t>
            </a:r>
            <a:r>
              <a:rPr b="1" sz="2200"/>
              <a:t>had finished </a:t>
            </a:r>
            <a:r>
              <a:rPr sz="2200"/>
              <a:t>her work when her parents got home.</a:t>
            </a:r>
            <a:endParaRPr sz="2200"/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2200"/>
            </a:pPr>
            <a:r>
              <a:t>	She </a:t>
            </a:r>
            <a:r>
              <a:rPr b="1"/>
              <a:t>had</a:t>
            </a:r>
            <a:r>
              <a:t> already </a:t>
            </a:r>
            <a:r>
              <a:rPr b="1"/>
              <a:t>eaten</a:t>
            </a:r>
            <a:r>
              <a:t>.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2800"/>
            </a:pP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Kestopluskvamperfekti korostaa tapahtuman kulkua tai sen kestoa.</a:t>
            </a:r>
          </a:p>
          <a:p>
            <a:pPr lvl="1" marL="0" indent="57150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	Jane </a:t>
            </a:r>
            <a:r>
              <a:rPr b="1"/>
              <a:t>had been finishing </a:t>
            </a:r>
            <a:r>
              <a:t>her work while she was waiting for her parents.</a:t>
            </a:r>
            <a:endParaRPr sz="2800">
              <a:solidFill>
                <a:srgbClr val="000000"/>
              </a:solidFill>
            </a:endParaRPr>
          </a:p>
          <a:p>
            <a:pPr lvl="1" marL="0" indent="571500">
              <a:lnSpc>
                <a:spcPct val="90000"/>
              </a:lnSpc>
              <a:spcBef>
                <a:spcPts val="400"/>
              </a:spcBef>
              <a:buSzTx/>
              <a:buNone/>
              <a:defRPr sz="2200"/>
            </a:pPr>
            <a:r>
              <a:t>	She </a:t>
            </a:r>
            <a:r>
              <a:rPr b="1"/>
              <a:t>had been eating </a:t>
            </a:r>
            <a:r>
              <a:t>chocolate while working.</a:t>
            </a:r>
            <a:endParaRPr sz="2800">
              <a:solidFill>
                <a:srgbClr val="000000"/>
              </a:solidFill>
            </a:endParaRPr>
          </a:p>
          <a:p>
            <a:pPr lvl="1" marL="0" indent="571500">
              <a:lnSpc>
                <a:spcPct val="90000"/>
              </a:lnSpc>
              <a:spcBef>
                <a:spcPts val="40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Usein yleis- tai kestomuodon käyttö on keskenään vaihtoehtoista.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72301" y="413791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905255">
              <a:defRPr sz="3959"/>
            </a:pPr>
            <a:r>
              <a:t>Kaksi perfektiä: </a:t>
            </a:r>
            <a:r>
              <a:rPr b="0" sz="3168"/>
              <a:t>Mitä eroa muodoilla on?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xfrm>
            <a:off x="122605" y="1556791"/>
            <a:ext cx="4464498" cy="48245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Yleisperfekti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He </a:t>
            </a:r>
            <a:r>
              <a:rPr b="1"/>
              <a:t>has read </a:t>
            </a:r>
            <a:r>
              <a:t>this book many times.</a:t>
            </a:r>
          </a:p>
          <a:p>
            <a:pPr marL="0" indent="0">
              <a:buSzTx/>
              <a:buNone/>
              <a:defRPr sz="24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I </a:t>
            </a:r>
            <a:r>
              <a:rPr b="1"/>
              <a:t>have polished </a:t>
            </a:r>
            <a:r>
              <a:t>my shoes. 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Look how they shine!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We </a:t>
            </a:r>
            <a:r>
              <a:rPr b="1"/>
              <a:t>have studied </a:t>
            </a:r>
            <a:r>
              <a:t>Italian and Spanish.</a:t>
            </a:r>
          </a:p>
        </p:txBody>
      </p:sp>
      <p:sp>
        <p:nvSpPr>
          <p:cNvPr id="143" name="Shape 143"/>
          <p:cNvSpPr/>
          <p:nvPr/>
        </p:nvSpPr>
        <p:spPr>
          <a:xfrm>
            <a:off x="4427983" y="1547275"/>
            <a:ext cx="4716017" cy="4777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>
                <a:solidFill>
                  <a:schemeClr val="accent1"/>
                </a:solidFill>
              </a:defRPr>
            </a:pPr>
            <a:r>
              <a:t>Kestoperfekti</a:t>
            </a:r>
            <a:endParaRPr sz="3200"/>
          </a:p>
          <a:p>
            <a:pPr>
              <a:spcBef>
                <a:spcPts val="600"/>
              </a:spcBef>
              <a:defRPr sz="2800"/>
            </a:pPr>
            <a:r>
              <a:t>He </a:t>
            </a:r>
            <a:r>
              <a:rPr b="1"/>
              <a:t>has been reading </a:t>
            </a:r>
            <a:r>
              <a:t>this </a:t>
            </a:r>
            <a:endParaRPr sz="32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t>book for a week now.</a:t>
            </a:r>
            <a:endParaRPr sz="3200">
              <a:solidFill>
                <a:schemeClr val="accent1"/>
              </a:solidFill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pPr>
          </a:p>
          <a:p>
            <a:pPr>
              <a:spcBef>
                <a:spcPts val="600"/>
              </a:spcBef>
              <a:defRPr sz="2800"/>
            </a:pPr>
            <a:r>
              <a:t>I </a:t>
            </a:r>
            <a:r>
              <a:rPr b="1"/>
              <a:t>have been polishing </a:t>
            </a:r>
            <a:r>
              <a:t>my shoes but they still don’t shine.</a:t>
            </a:r>
            <a:endParaRPr sz="3200">
              <a:solidFill>
                <a:schemeClr val="accent1"/>
              </a:solidFill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pPr>
          </a:p>
          <a:p>
            <a:pPr>
              <a:spcBef>
                <a:spcPts val="600"/>
              </a:spcBef>
              <a:defRPr sz="2800"/>
            </a:pPr>
            <a:r>
              <a:t>We </a:t>
            </a:r>
            <a:r>
              <a:rPr b="1"/>
              <a:t>have been studying </a:t>
            </a:r>
            <a:endParaRPr sz="32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t>French for some time now.</a:t>
            </a:r>
          </a:p>
        </p:txBody>
      </p:sp>
      <p:sp>
        <p:nvSpPr>
          <p:cNvPr id="144" name="Shape 144"/>
          <p:cNvSpPr/>
          <p:nvPr/>
        </p:nvSpPr>
        <p:spPr>
          <a:xfrm flipH="1">
            <a:off x="4427983" y="1700808"/>
            <a:ext cx="1" cy="4382973"/>
          </a:xfrm>
          <a:prstGeom prst="line">
            <a:avLst/>
          </a:prstGeom>
          <a:ln>
            <a:solidFill>
              <a:srgbClr val="28A0BE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67888" y="432662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Yleispluskvamperfekti</a:t>
            </a:r>
            <a:br/>
            <a:r>
              <a:rPr b="0"/>
              <a:t>Muodostus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179510" y="1575663"/>
            <a:ext cx="8640962" cy="4824536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  <a:r>
              <a:t>had</a:t>
            </a:r>
            <a:r>
              <a:t> + </a:t>
            </a:r>
            <a:r>
              <a:t>pääverbin 3. muoto</a:t>
            </a:r>
            <a:r>
              <a:t> </a:t>
            </a:r>
          </a:p>
          <a:p>
            <a:pPr>
              <a:lnSpc>
                <a:spcPct val="110000"/>
              </a:lnSpc>
              <a:defRPr b="0" sz="2800"/>
            </a:pPr>
            <a:r>
              <a:t>   </a:t>
            </a:r>
          </a:p>
          <a:p>
            <a:pPr>
              <a:lnSpc>
                <a:spcPct val="110000"/>
              </a:lnSpc>
            </a:pPr>
            <a:r>
              <a:t>	</a:t>
            </a:r>
            <a:r>
              <a:rPr b="0" sz="2200">
                <a:solidFill>
                  <a:schemeClr val="accent1"/>
                </a:solidFill>
              </a:rPr>
              <a:t>I </a:t>
            </a:r>
            <a:r>
              <a:rPr sz="2200">
                <a:solidFill>
                  <a:schemeClr val="accent1"/>
                </a:solidFill>
              </a:rPr>
              <a:t>had walked </a:t>
            </a:r>
            <a:r>
              <a:rPr b="0" sz="2200">
                <a:solidFill>
                  <a:schemeClr val="accent1"/>
                </a:solidFill>
              </a:rPr>
              <a:t>a mile before I got to the station.</a:t>
            </a:r>
            <a:endParaRPr b="0"/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	Why </a:t>
            </a:r>
            <a:r>
              <a:rPr b="1"/>
              <a:t>had</a:t>
            </a:r>
            <a:r>
              <a:t> you </a:t>
            </a:r>
            <a:r>
              <a:rPr b="1"/>
              <a:t>called</a:t>
            </a:r>
            <a:r>
              <a:t> Jenny before you called me?</a:t>
            </a:r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	Lucy </a:t>
            </a:r>
            <a:r>
              <a:rPr b="1"/>
              <a:t>hadn’t played </a:t>
            </a:r>
            <a:r>
              <a:t>badminton in a while.</a:t>
            </a:r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	</a:t>
            </a:r>
            <a:r>
              <a:rPr b="1"/>
              <a:t>They’d had </a:t>
            </a:r>
            <a:r>
              <a:t>an interesting discussion while I was out.</a:t>
            </a:r>
          </a:p>
          <a:p>
            <a:pPr>
              <a:lnSpc>
                <a:spcPct val="110000"/>
              </a:lnSpc>
              <a:spcBef>
                <a:spcPts val="300"/>
              </a:spcBef>
              <a:defRPr sz="1800"/>
            </a:pPr>
          </a:p>
          <a:p>
            <a:pPr marL="457200" indent="-457200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  <a:defRPr b="0" sz="2800"/>
            </a:pPr>
            <a:r>
              <a:t>Lyhennetyn muodon </a:t>
            </a:r>
            <a:r>
              <a:rPr>
                <a:solidFill>
                  <a:schemeClr val="accent1"/>
                </a:solidFill>
              </a:rPr>
              <a:t>’d </a:t>
            </a:r>
            <a:r>
              <a:t>käyttö on yleistä.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11932" y="428545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Yleispluskvamperfekti</a:t>
            </a:r>
            <a:br/>
            <a:r>
              <a:rPr b="0"/>
              <a:t>Kieltomuoto</a:t>
            </a:r>
          </a:p>
        </p:txBody>
      </p:sp>
      <p:sp>
        <p:nvSpPr>
          <p:cNvPr id="195" name="Shape 195"/>
          <p:cNvSpPr/>
          <p:nvPr/>
        </p:nvSpPr>
        <p:spPr>
          <a:xfrm>
            <a:off x="244443" y="1571546"/>
            <a:ext cx="8754703" cy="530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sz="2800">
                <a:solidFill>
                  <a:schemeClr val="accent1"/>
                </a:solidFill>
              </a:defRPr>
            </a:pPr>
            <a:r>
              <a:t>    </a:t>
            </a:r>
            <a:r>
              <a:rPr b="1">
                <a:solidFill>
                  <a:srgbClr val="000000"/>
                </a:solidFill>
              </a:rPr>
              <a:t>had not </a:t>
            </a:r>
            <a:r>
              <a:rPr>
                <a:solidFill>
                  <a:srgbClr val="000000"/>
                </a:solidFill>
              </a:rPr>
              <a:t>/</a:t>
            </a:r>
            <a:r>
              <a:rPr b="1">
                <a:solidFill>
                  <a:srgbClr val="000000"/>
                </a:solidFill>
              </a:rPr>
              <a:t> hadn’t </a:t>
            </a:r>
            <a:r>
              <a:rPr>
                <a:solidFill>
                  <a:srgbClr val="000000"/>
                </a:solidFill>
              </a:rPr>
              <a:t>+ </a:t>
            </a:r>
            <a:r>
              <a:rPr b="1">
                <a:solidFill>
                  <a:srgbClr val="000000"/>
                </a:solidFill>
              </a:rPr>
              <a:t>pääverbin 3. muoto</a:t>
            </a:r>
            <a:endParaRPr b="1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 b="1" sz="2800"/>
            </a:pPr>
          </a:p>
          <a:p>
            <a:pPr lvl="4" indent="0">
              <a:lnSpc>
                <a:spcPct val="110000"/>
              </a:lnSpc>
              <a:defRPr sz="2200"/>
            </a:pPr>
            <a:r>
              <a:rPr>
                <a:solidFill>
                  <a:schemeClr val="accent1"/>
                </a:solidFill>
              </a:rPr>
              <a:t>I </a:t>
            </a:r>
            <a:r>
              <a:rPr b="1">
                <a:solidFill>
                  <a:schemeClr val="accent1"/>
                </a:solidFill>
              </a:rPr>
              <a:t>had not </a:t>
            </a:r>
            <a:r>
              <a:rPr>
                <a:solidFill>
                  <a:schemeClr val="accent1"/>
                </a:solidFill>
              </a:rPr>
              <a:t>/ </a:t>
            </a:r>
            <a:r>
              <a:rPr b="1">
                <a:solidFill>
                  <a:schemeClr val="accent1"/>
                </a:solidFill>
              </a:rPr>
              <a:t>hadn’t been </a:t>
            </a:r>
            <a:r>
              <a:rPr>
                <a:solidFill>
                  <a:schemeClr val="accent1"/>
                </a:solidFill>
              </a:rPr>
              <a:t>out very long before the rain started.</a:t>
            </a:r>
            <a:endParaRPr>
              <a:solidFill>
                <a:schemeClr val="accent1"/>
              </a:solidFill>
            </a:endParaRPr>
          </a:p>
          <a:p>
            <a:pPr lvl="4" indent="0"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We lost the match because we </a:t>
            </a:r>
            <a:r>
              <a:rPr b="1"/>
              <a:t>had not </a:t>
            </a:r>
            <a:r>
              <a:t>/ </a:t>
            </a:r>
            <a:r>
              <a:rPr b="1"/>
              <a:t>hadn’t trained </a:t>
            </a:r>
            <a:r>
              <a:t>enough.</a:t>
            </a:r>
          </a:p>
          <a:p>
            <a:pPr lvl="4" indent="0"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rPr b="1"/>
              <a:t>Hadn’t</a:t>
            </a:r>
            <a:r>
              <a:t> they </a:t>
            </a:r>
            <a:r>
              <a:rPr b="1"/>
              <a:t>booked</a:t>
            </a:r>
            <a:r>
              <a:t> a hotel room before flying to Lisbon? </a:t>
            </a:r>
          </a:p>
          <a:p>
            <a:pPr lvl="4" indent="0">
              <a:lnSpc>
                <a:spcPct val="110000"/>
              </a:lnSpc>
              <a:defRPr sz="2200"/>
            </a:pPr>
            <a:r>
              <a:t>	</a:t>
            </a:r>
            <a:endParaRPr b="1" sz="2000"/>
          </a:p>
          <a:p>
            <a:pPr marL="457200" indent="-4572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  <a:r>
              <a:t>Muista! Lauseessa voi olla vain yksi kieltosana.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 sz="2800"/>
            </a:pPr>
            <a:r>
              <a:t>	</a:t>
            </a:r>
            <a:r>
              <a:rPr sz="2200">
                <a:solidFill>
                  <a:schemeClr val="accent1"/>
                </a:solidFill>
              </a:rPr>
              <a:t>Lisa met a lot of people </a:t>
            </a:r>
            <a:r>
              <a:rPr b="1" sz="2200">
                <a:solidFill>
                  <a:schemeClr val="accent1"/>
                </a:solidFill>
              </a:rPr>
              <a:t>none of whom she had </a:t>
            </a:r>
            <a:r>
              <a:rPr sz="2200">
                <a:solidFill>
                  <a:schemeClr val="accent1"/>
                </a:solidFill>
              </a:rPr>
              <a:t>met before.</a:t>
            </a:r>
            <a:endParaRPr sz="220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defRPr sz="2800"/>
            </a:pPr>
          </a:p>
          <a:p>
            <a:pPr>
              <a:lnSpc>
                <a:spcPct val="110000"/>
              </a:lnSpc>
              <a:defRPr i="1" sz="2000"/>
            </a:pPr>
          </a:p>
          <a:p>
            <a:pPr>
              <a:lnSpc>
                <a:spcPct val="110000"/>
              </a:lnSpc>
              <a:defRPr i="1" sz="2000"/>
            </a:pPr>
            <a:r>
              <a:t>   </a:t>
            </a:r>
          </a:p>
          <a:p>
            <a:pPr>
              <a:lnSpc>
                <a:spcPct val="110000"/>
              </a:lnSpc>
              <a:defRPr b="1" sz="2000"/>
            </a:pPr>
          </a:p>
          <a:p>
            <a:pPr>
              <a:lnSpc>
                <a:spcPct val="110000"/>
              </a:lnSpc>
              <a:spcBef>
                <a:spcPts val="600"/>
              </a:spcBef>
              <a:defRPr b="1" sz="2000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165894" y="482866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Yleispluskvamperfekti</a:t>
            </a:r>
            <a:br/>
            <a:r>
              <a:rPr b="0"/>
              <a:t>Kysymys</a:t>
            </a:r>
          </a:p>
        </p:txBody>
      </p:sp>
      <p:sp>
        <p:nvSpPr>
          <p:cNvPr id="198" name="Shape 198"/>
          <p:cNvSpPr/>
          <p:nvPr/>
        </p:nvSpPr>
        <p:spPr>
          <a:xfrm>
            <a:off x="323528" y="1700807"/>
            <a:ext cx="7914334" cy="321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Arial"/>
              <a:buChar char="•"/>
              <a:defRPr sz="2800"/>
            </a:pPr>
          </a:p>
          <a:p>
            <a:pPr>
              <a:lnSpc>
                <a:spcPct val="110000"/>
              </a:lnSpc>
              <a:defRPr b="1" sz="2800"/>
            </a:pPr>
            <a:r>
              <a:t>    had + </a:t>
            </a:r>
            <a:r>
              <a:rPr b="0" u="sng"/>
              <a:t>SUBJEKTI</a:t>
            </a:r>
            <a:r>
              <a:t> + pääverbin 3. muoto</a:t>
            </a:r>
          </a:p>
          <a:p>
            <a:pPr>
              <a:lnSpc>
                <a:spcPct val="110000"/>
              </a:lnSpc>
              <a:defRPr b="1" sz="2800">
                <a:solidFill>
                  <a:schemeClr val="accent1"/>
                </a:solidFill>
              </a:defRPr>
            </a:pPr>
          </a:p>
          <a:p>
            <a:pPr lvl="1" indent="0">
              <a:lnSpc>
                <a:spcPct val="110000"/>
              </a:lnSpc>
              <a:defRPr sz="2200"/>
            </a:pPr>
            <a:r>
              <a:rPr b="1">
                <a:solidFill>
                  <a:schemeClr val="accent1"/>
                </a:solidFill>
              </a:rPr>
              <a:t>Hadn’t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u="sng">
                <a:solidFill>
                  <a:schemeClr val="accent1"/>
                </a:solidFill>
              </a:rPr>
              <a:t>Jenny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b="1">
                <a:solidFill>
                  <a:schemeClr val="accent1"/>
                </a:solidFill>
              </a:rPr>
              <a:t>locked</a:t>
            </a:r>
            <a:r>
              <a:rPr>
                <a:solidFill>
                  <a:schemeClr val="accent1"/>
                </a:solidFill>
              </a:rPr>
              <a:t> the door before she left?	</a:t>
            </a:r>
            <a:endParaRPr>
              <a:solidFill>
                <a:schemeClr val="accent1"/>
              </a:solidFill>
            </a:endParaRPr>
          </a:p>
          <a:p>
            <a:pPr lvl="1" indent="0"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rPr b="1"/>
              <a:t>Had</a:t>
            </a:r>
            <a:r>
              <a:t> </a:t>
            </a:r>
            <a:r>
              <a:rPr u="sng"/>
              <a:t>you</a:t>
            </a:r>
            <a:r>
              <a:t> ever </a:t>
            </a:r>
            <a:r>
              <a:rPr b="1"/>
              <a:t>tasted</a:t>
            </a:r>
            <a:r>
              <a:t> kimchi before you had it now?</a:t>
            </a:r>
          </a:p>
          <a:p>
            <a:pPr lvl="1" indent="0"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For how long </a:t>
            </a:r>
            <a:r>
              <a:rPr b="1"/>
              <a:t>had</a:t>
            </a:r>
            <a:r>
              <a:t> </a:t>
            </a:r>
            <a:r>
              <a:rPr u="sng"/>
              <a:t>he</a:t>
            </a:r>
            <a:r>
              <a:t> </a:t>
            </a:r>
            <a:r>
              <a:rPr b="1"/>
              <a:t>had</a:t>
            </a:r>
            <a:r>
              <a:t> a sore throat before going to the doctor’s?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67543" y="980728"/>
            <a:ext cx="8229601" cy="432047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365760">
              <a:lnSpc>
                <a:spcPct val="90000"/>
              </a:lnSpc>
              <a:defRPr sz="1600"/>
            </a:pPr>
            <a:r>
              <a:t>Activate</a:t>
            </a:r>
            <a:br/>
            <a:br/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253497" y="1188132"/>
            <a:ext cx="8703227" cy="475252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832104">
              <a:lnSpc>
                <a:spcPct val="80000"/>
              </a:lnSpc>
              <a:spcBef>
                <a:spcPts val="0"/>
              </a:spcBef>
              <a:buSzTx/>
              <a:buNone/>
              <a:defRPr sz="2457"/>
            </a:pPr>
            <a:r>
              <a:t>Translate.</a:t>
            </a:r>
          </a:p>
          <a:p>
            <a:pPr marL="0" indent="0" defTabSz="832104">
              <a:lnSpc>
                <a:spcPct val="80000"/>
              </a:lnSpc>
              <a:spcBef>
                <a:spcPts val="0"/>
              </a:spcBef>
              <a:buSzTx/>
              <a:buNone/>
              <a:defRPr sz="2457"/>
            </a:pPr>
          </a:p>
          <a:p>
            <a:pPr marL="0" indent="0" defTabSz="832104">
              <a:lnSpc>
                <a:spcPct val="80000"/>
              </a:lnSpc>
              <a:spcBef>
                <a:spcPts val="0"/>
              </a:spcBef>
              <a:buSzTx/>
              <a:buNone/>
              <a:defRPr sz="2548"/>
            </a:pPr>
            <a:r>
              <a:t>1. Ystäväni keskustelivat elokuvasta, jonka olivat nähneet.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>
                <a:solidFill>
                  <a:srgbClr val="000000"/>
                </a:solidFill>
              </a:defRPr>
            </a:pPr>
            <a:r>
              <a:t>	My friends talked about a film they had seen.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/>
            </a:pPr>
            <a:r>
              <a:t>2. Ihailin sitä valokuvaa, jonka Steve oli ottanut.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>
                <a:solidFill>
                  <a:srgbClr val="000000"/>
                </a:solidFill>
              </a:defRPr>
            </a:pPr>
            <a:r>
              <a:t>	I admired the photo (which/that) Steve had taken.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/>
            </a:pPr>
            <a:r>
              <a:t>3. Koirani oli tyhjentänyt roskiksen ja jouduin siivoamaan sotkun.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>
                <a:solidFill>
                  <a:srgbClr val="000000"/>
                </a:solidFill>
              </a:defRPr>
            </a:pPr>
            <a:r>
              <a:t>	My dog had emptied the bin and I had to clean up 	the mess.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/>
            </a:pPr>
            <a:r>
              <a:t>4. Phil ei ollut syönyt omenaa, hän oli syönyt appelsiinin.</a:t>
            </a:r>
          </a:p>
          <a:p>
            <a:pPr marL="0" indent="0" defTabSz="832104">
              <a:lnSpc>
                <a:spcPct val="80000"/>
              </a:lnSpc>
              <a:spcBef>
                <a:spcPts val="400"/>
              </a:spcBef>
              <a:buSzTx/>
              <a:buNone/>
              <a:defRPr sz="2548">
                <a:solidFill>
                  <a:srgbClr val="000000"/>
                </a:solidFill>
              </a:defRPr>
            </a:pPr>
            <a:r>
              <a:t>	Phil hadn’t eaten an apple, he had eaten an orange.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body" idx="1"/>
          </p:nvPr>
        </p:nvSpPr>
        <p:spPr>
          <a:xfrm>
            <a:off x="251519" y="620687"/>
            <a:ext cx="8651304" cy="540060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/>
            </a:pPr>
            <a:r>
              <a:t>5. Jason ja Helen eivät olleet koskaan ajaneet Jeepillä.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Jason and Helen had never driven a Jeep.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800"/>
            </a:pPr>
            <a:r>
              <a:t>6. Kukaan ei ollut nähnyt roiston tulevan pankkiin.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Nobody had seen the robber come/coming into the 	bank.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/>
            </a:pPr>
            <a:r>
              <a:t>7. Oliko Laura kopioinut kotitehtävät, joita hän ei ollut itse tehnyt?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Had Laura copied the homework (which/that) she 	had not done herself?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8. Etkö ollut syönyt mitään ennen kuin menit ulos?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Hadn’t you eaten anything before you went out?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body" idx="1"/>
          </p:nvPr>
        </p:nvSpPr>
        <p:spPr>
          <a:xfrm>
            <a:off x="251519" y="620687"/>
            <a:ext cx="8651304" cy="540060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9. Kuka oli asunut asunnossa ennen kuin me muutimme sinne?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Who had lived in the flat before we moved in 	(there)?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10. Kun palasin kotiin, huomasin, ettei mikään ollut muuttunut.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When I came back home I noticed that nothing had 	changed.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/>
            </a:lvl1pPr>
          </a:lstStyle>
          <a:p>
            <a:pPr/>
            <a:r>
              <a:t>Pluskvamperfektin kestomuoto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457200" y="2060848"/>
            <a:ext cx="8291263" cy="3888433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57200" indent="-457200">
              <a:spcBef>
                <a:spcPts val="0"/>
              </a:spcBef>
              <a:buClr>
                <a:srgbClr val="000000"/>
              </a:buClr>
              <a:defRPr sz="2800">
                <a:solidFill>
                  <a:srgbClr val="000000"/>
                </a:solidFill>
              </a:defRPr>
            </a:pPr>
            <a:r>
              <a:t>Kestopluskvamperfekti korostaa </a:t>
            </a:r>
            <a:r>
              <a:rPr b="1"/>
              <a:t>tapahtuman kulkua </a:t>
            </a:r>
            <a:r>
              <a:t>tai sen </a:t>
            </a:r>
            <a:r>
              <a:rPr b="1"/>
              <a:t>kestoa</a:t>
            </a:r>
            <a:r>
              <a:t>.</a:t>
            </a:r>
          </a:p>
          <a:p>
            <a:pPr marL="0" indent="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</a:rPr>
              <a:t>Jane </a:t>
            </a:r>
            <a:r>
              <a:rPr b="1">
                <a:solidFill>
                  <a:schemeClr val="accent1"/>
                </a:solidFill>
              </a:rPr>
              <a:t>had been finishing </a:t>
            </a:r>
            <a:r>
              <a:rPr>
                <a:solidFill>
                  <a:schemeClr val="accent1"/>
                </a:solidFill>
              </a:rPr>
              <a:t>her work while she was waiting for us.</a:t>
            </a:r>
            <a:endParaRPr>
              <a:solidFill>
                <a:schemeClr val="accent1"/>
              </a:solidFill>
            </a:endParaRPr>
          </a:p>
          <a:p>
            <a:pPr marL="0" indent="0">
              <a:buSzTx/>
              <a:buNone/>
              <a:defRPr sz="2200"/>
            </a:pPr>
            <a:r>
              <a:t>She </a:t>
            </a:r>
            <a:r>
              <a:rPr b="1"/>
              <a:t>had been eating </a:t>
            </a:r>
            <a:r>
              <a:t>chocolate while working.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458834" y="483608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Kestopluskvamperfekti</a:t>
            </a:r>
            <a:r>
              <a:rPr b="0" sz="2848">
                <a:solidFill>
                  <a:srgbClr val="000000"/>
                </a:solidFill>
              </a:rPr>
              <a:t> </a:t>
            </a:r>
            <a:br>
              <a:rPr b="0" sz="2848">
                <a:solidFill>
                  <a:srgbClr val="000000"/>
                </a:solidFill>
              </a:rPr>
            </a:br>
            <a:r>
              <a:rPr b="0"/>
              <a:t>Muodostus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179510" y="1879157"/>
            <a:ext cx="8640962" cy="482453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  <a:r>
              <a:t>     </a:t>
            </a:r>
            <a:r>
              <a:t>had been + pääverbin -ing-muoto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pPr>
          </a:p>
          <a:p>
            <a:pPr>
              <a:lnSpc>
                <a:spcPct val="110000"/>
              </a:lnSpc>
              <a:defRPr sz="2800"/>
            </a:pPr>
            <a:r>
              <a:rPr b="0" sz="2200">
                <a:solidFill>
                  <a:schemeClr val="accent1"/>
                </a:solidFill>
              </a:rPr>
              <a:t>I </a:t>
            </a:r>
            <a:r>
              <a:rPr sz="2200">
                <a:solidFill>
                  <a:schemeClr val="accent1"/>
                </a:solidFill>
              </a:rPr>
              <a:t>had been walking </a:t>
            </a:r>
            <a:r>
              <a:rPr b="0" sz="2200">
                <a:solidFill>
                  <a:schemeClr val="accent1"/>
                </a:solidFill>
              </a:rPr>
              <a:t>for hours before I finally got back home.</a:t>
            </a:r>
            <a:endParaRPr b="0"/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Why </a:t>
            </a:r>
            <a:r>
              <a:rPr b="1"/>
              <a:t>had</a:t>
            </a:r>
            <a:r>
              <a:t> you </a:t>
            </a:r>
            <a:r>
              <a:rPr b="1"/>
              <a:t>been talking </a:t>
            </a:r>
            <a:r>
              <a:t>to the others before you talked to me?</a:t>
            </a:r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Jim </a:t>
            </a:r>
            <a:r>
              <a:rPr b="1"/>
              <a:t>had been singing </a:t>
            </a:r>
            <a:r>
              <a:t>in the rain so he caught a cold.</a:t>
            </a:r>
          </a:p>
          <a:p>
            <a:pPr>
              <a:lnSpc>
                <a:spcPct val="110000"/>
              </a:lnSpc>
              <a:defRPr b="0" sz="2200">
                <a:solidFill>
                  <a:schemeClr val="accent1"/>
                </a:solidFill>
              </a:defRPr>
            </a:pPr>
            <a:r>
              <a:t>My parents were still having the same discussion they</a:t>
            </a:r>
            <a:r>
              <a:rPr b="1"/>
              <a:t>’d been </a:t>
            </a:r>
            <a:r>
              <a:t>	</a:t>
            </a:r>
            <a:r>
              <a:rPr b="1"/>
              <a:t>having</a:t>
            </a:r>
            <a:r>
              <a:t> when I went out.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 sz="2800">
                <a:solidFill>
                  <a:schemeClr val="accent1"/>
                </a:solidFill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13657" y="474933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Kestopluskvamperfekti</a:t>
            </a:r>
            <a:br/>
            <a:r>
              <a:rPr b="0"/>
              <a:t>Kieltomuoto</a:t>
            </a:r>
          </a:p>
        </p:txBody>
      </p:sp>
      <p:sp>
        <p:nvSpPr>
          <p:cNvPr id="214" name="Shape 214"/>
          <p:cNvSpPr/>
          <p:nvPr/>
        </p:nvSpPr>
        <p:spPr>
          <a:xfrm>
            <a:off x="314819" y="1883037"/>
            <a:ext cx="7914335" cy="441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400"/>
            </a:pPr>
            <a:r>
              <a:t>    </a:t>
            </a:r>
            <a:r>
              <a:rPr b="1"/>
              <a:t>had not been </a:t>
            </a:r>
            <a:r>
              <a:t>/ </a:t>
            </a:r>
            <a:r>
              <a:rPr b="1"/>
              <a:t>hadn’t been  </a:t>
            </a:r>
            <a:r>
              <a:t>+  </a:t>
            </a:r>
            <a:r>
              <a:rPr b="1"/>
              <a:t>pääverbin -ing-muoto</a:t>
            </a:r>
            <a:endParaRPr b="1"/>
          </a:p>
          <a:p>
            <a:pPr>
              <a:lnSpc>
                <a:spcPct val="90000"/>
              </a:lnSpc>
              <a:defRPr sz="2400">
                <a:solidFill>
                  <a:schemeClr val="accent1"/>
                </a:solidFill>
              </a:defRPr>
            </a:pP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I </a:t>
            </a:r>
            <a:r>
              <a:rPr b="1"/>
              <a:t>had not </a:t>
            </a:r>
            <a:r>
              <a:t>/ </a:t>
            </a:r>
            <a:r>
              <a:rPr b="1"/>
              <a:t>hadn’t been feeling </a:t>
            </a:r>
            <a:r>
              <a:t>well so I didn’t go out in the evening.</a:t>
            </a: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Sam failed the course because he </a:t>
            </a:r>
            <a:r>
              <a:rPr b="1"/>
              <a:t>had not </a:t>
            </a:r>
            <a:r>
              <a:t>/ </a:t>
            </a:r>
            <a:r>
              <a:rPr b="1"/>
              <a:t>hadn’t been </a:t>
            </a:r>
            <a:r>
              <a:t>	attending lessons.</a:t>
            </a: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rPr b="1"/>
              <a:t>Hadn’t </a:t>
            </a:r>
            <a:r>
              <a:t>he </a:t>
            </a:r>
            <a:r>
              <a:rPr b="1"/>
              <a:t>been paying </a:t>
            </a:r>
            <a:r>
              <a:t>attention to what the teacher said? </a:t>
            </a: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The tourists </a:t>
            </a:r>
            <a:r>
              <a:rPr b="1"/>
              <a:t>had</a:t>
            </a:r>
            <a:r>
              <a:t> never </a:t>
            </a:r>
            <a:r>
              <a:rPr b="1"/>
              <a:t>been</a:t>
            </a:r>
            <a:r>
              <a:t> </a:t>
            </a:r>
            <a:r>
              <a:rPr b="1"/>
              <a:t>skiing</a:t>
            </a:r>
            <a:r>
              <a:t> before until they tried it in Lapland.</a:t>
            </a:r>
          </a:p>
          <a:p>
            <a:pPr>
              <a:lnSpc>
                <a:spcPct val="90000"/>
              </a:lnSpc>
              <a:defRPr b="1" sz="2400">
                <a:solidFill>
                  <a:schemeClr val="accent1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474617" y="557808"/>
            <a:ext cx="8229601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Kestopluskvamperfekti</a:t>
            </a:r>
            <a:br/>
            <a:r>
              <a:rPr b="0"/>
              <a:t>Kysymys</a:t>
            </a:r>
          </a:p>
        </p:txBody>
      </p:sp>
      <p:sp>
        <p:nvSpPr>
          <p:cNvPr id="217" name="Shape 217"/>
          <p:cNvSpPr/>
          <p:nvPr/>
        </p:nvSpPr>
        <p:spPr>
          <a:xfrm>
            <a:off x="474617" y="2144945"/>
            <a:ext cx="7914334" cy="399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Arial"/>
              <a:buChar char="•"/>
              <a:defRPr sz="2800">
                <a:solidFill>
                  <a:srgbClr val="464646"/>
                </a:solidFill>
              </a:defRPr>
            </a:pPr>
            <a:r>
              <a:t>    </a:t>
            </a:r>
            <a:r>
              <a:rPr b="1"/>
              <a:t>had</a:t>
            </a:r>
            <a:r>
              <a:t> + </a:t>
            </a:r>
            <a:r>
              <a:rPr u="sng"/>
              <a:t>SUBJEKTI</a:t>
            </a:r>
            <a:r>
              <a:t> + </a:t>
            </a:r>
            <a:r>
              <a:rPr b="1"/>
              <a:t>been</a:t>
            </a:r>
            <a:r>
              <a:t> + </a:t>
            </a:r>
            <a:r>
              <a:rPr b="1"/>
              <a:t>pääverbin -ing-muoto</a:t>
            </a:r>
            <a:endParaRPr b="1"/>
          </a:p>
          <a:p>
            <a:pPr>
              <a:lnSpc>
                <a:spcPct val="110000"/>
              </a:lnSpc>
              <a:defRPr b="1" sz="2800">
                <a:solidFill>
                  <a:srgbClr val="464646"/>
                </a:solidFill>
              </a:defRPr>
            </a:pPr>
          </a:p>
          <a:p>
            <a:pPr>
              <a:lnSpc>
                <a:spcPct val="110000"/>
              </a:lnSpc>
              <a:defRPr sz="2200"/>
            </a:pPr>
            <a:r>
              <a:rPr b="1">
                <a:solidFill>
                  <a:schemeClr val="accent1"/>
                </a:solidFill>
              </a:rPr>
              <a:t>Hadn’t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u="sng">
                <a:solidFill>
                  <a:schemeClr val="accent1"/>
                </a:solidFill>
              </a:rPr>
              <a:t>Jenny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b="1">
                <a:solidFill>
                  <a:schemeClr val="accent1"/>
                </a:solidFill>
              </a:rPr>
              <a:t>been looking </a:t>
            </a:r>
            <a:r>
              <a:rPr>
                <a:solidFill>
                  <a:schemeClr val="accent1"/>
                </a:solidFill>
              </a:rPr>
              <a:t>for work for a year before she got the job?</a:t>
            </a:r>
            <a:endParaRPr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rPr b="1"/>
              <a:t>Had</a:t>
            </a:r>
            <a:r>
              <a:t> </a:t>
            </a:r>
            <a:r>
              <a:rPr u="sng"/>
              <a:t>you</a:t>
            </a:r>
            <a:r>
              <a:t> </a:t>
            </a:r>
            <a:r>
              <a:rPr b="1"/>
              <a:t>been waiting </a:t>
            </a:r>
            <a:r>
              <a:t>there long before your friend 	arrived?</a:t>
            </a:r>
          </a:p>
          <a:p>
            <a:pPr>
              <a:lnSpc>
                <a:spcPct val="110000"/>
              </a:lnSpc>
              <a:defRPr sz="2200">
                <a:solidFill>
                  <a:schemeClr val="accent1"/>
                </a:solidFill>
              </a:defRPr>
            </a:pPr>
            <a:r>
              <a:t>For how long </a:t>
            </a:r>
            <a:r>
              <a:rPr b="1"/>
              <a:t>had</a:t>
            </a:r>
            <a:r>
              <a:t> </a:t>
            </a:r>
            <a:r>
              <a:rPr u="sng"/>
              <a:t>you</a:t>
            </a:r>
            <a:r>
              <a:t> </a:t>
            </a:r>
            <a:r>
              <a:rPr b="1"/>
              <a:t>been jogging </a:t>
            </a:r>
            <a:r>
              <a:t>when you fainted?</a:t>
            </a:r>
          </a:p>
          <a:p>
            <a:pPr>
              <a:lnSpc>
                <a:spcPct val="110000"/>
              </a:lnSpc>
              <a:defRPr b="1" sz="2400">
                <a:solidFill>
                  <a:schemeClr val="accent1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67543" y="332656"/>
            <a:ext cx="8229601" cy="7920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Perfekti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57200" y="1340767"/>
            <a:ext cx="8686800" cy="4968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 b="1" sz="2700">
                <a:solidFill>
                  <a:srgbClr val="000000"/>
                </a:solidFill>
              </a:defRPr>
            </a:pPr>
            <a:r>
              <a:t>Yleisperfekti</a:t>
            </a:r>
            <a:r>
              <a:rPr b="0"/>
              <a:t> kuvaa tapahtumaa, joka on hiljattain päättynyt tai jolla on selvä yhteys nykyhetkeen.</a:t>
            </a:r>
            <a:endParaRPr sz="2900"/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700"/>
            </a:pPr>
            <a:r>
              <a:t>He </a:t>
            </a:r>
            <a:r>
              <a:rPr b="1"/>
              <a:t>has read </a:t>
            </a:r>
            <a:r>
              <a:t>this book many times.</a:t>
            </a:r>
            <a:endParaRPr sz="2900"/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3000"/>
            </a:pPr>
          </a:p>
          <a:p>
            <a:pPr>
              <a:lnSpc>
                <a:spcPct val="120000"/>
              </a:lnSpc>
              <a:spcBef>
                <a:spcPts val="600"/>
              </a:spcBef>
              <a:defRPr b="1" sz="2700">
                <a:solidFill>
                  <a:srgbClr val="000000"/>
                </a:solidFill>
              </a:defRPr>
            </a:pPr>
            <a:r>
              <a:t>Kestoperfekti</a:t>
            </a:r>
            <a:r>
              <a:rPr b="0"/>
              <a:t> kuvaa pidempikestoista tapahtumaa. Sen tekeminen on vielä käynnissä tai on jäänyt  kesken.</a:t>
            </a:r>
            <a:endParaRPr sz="3000"/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sz="2700"/>
            </a:pPr>
            <a:r>
              <a:t>He </a:t>
            </a:r>
            <a:r>
              <a:rPr b="1"/>
              <a:t>has been reading </a:t>
            </a:r>
            <a:r>
              <a:t>this book for a week now.</a:t>
            </a:r>
            <a:endParaRPr sz="2900"/>
          </a:p>
          <a:p>
            <a:pPr marL="0" indent="0">
              <a:lnSpc>
                <a:spcPct val="120000"/>
              </a:lnSpc>
              <a:spcBef>
                <a:spcPts val="600"/>
              </a:spcBef>
              <a:buSzTx/>
              <a:buNone/>
              <a:defRPr i="1" sz="2900">
                <a:solidFill>
                  <a:srgbClr val="000000"/>
                </a:solidFill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498375" y="654803"/>
            <a:ext cx="8229601" cy="432047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365760">
              <a:lnSpc>
                <a:spcPct val="90000"/>
              </a:lnSpc>
              <a:defRPr sz="1600"/>
            </a:pPr>
            <a:br/>
            <a:r>
              <a:t>Activate</a:t>
            </a:r>
            <a:br/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386902" y="1247715"/>
            <a:ext cx="8579295" cy="473662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2800"/>
            </a:pPr>
            <a:r>
              <a:t>Täydennä yleis- tai kestopluskvamperfektillä.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 sz="2800"/>
            </a:pPr>
            <a:br/>
            <a:r>
              <a:rPr b="0">
                <a:solidFill>
                  <a:srgbClr val="000000"/>
                </a:solidFill>
              </a:rPr>
              <a:t>1. I ___ (drink) coffee all morning.</a:t>
            </a:r>
            <a:endParaRPr b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At lunchtime, my stomach felt really strange!</a:t>
            </a:r>
          </a:p>
          <a:p>
            <a:pPr marL="0" indent="0">
              <a:lnSpc>
                <a:spcPct val="11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I </a:t>
            </a:r>
            <a:r>
              <a:rPr b="1">
                <a:solidFill>
                  <a:schemeClr val="accent1"/>
                </a:solidFill>
              </a:rPr>
              <a:t>had been drinking </a:t>
            </a:r>
            <a:r>
              <a:rPr>
                <a:solidFill>
                  <a:schemeClr val="accent1"/>
                </a:solidFill>
              </a:rPr>
              <a:t>coffee all morning. </a:t>
            </a:r>
            <a:endParaRPr>
              <a:solidFill>
                <a:schemeClr val="accent1"/>
              </a:solidFill>
            </a:endParaRPr>
          </a:p>
          <a:p>
            <a:pPr indent="-342900">
              <a:lnSpc>
                <a:spcPct val="11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11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2. My sister ___ (talk) to her friends on Skype for hours so now she wanted a break.</a:t>
            </a:r>
          </a:p>
          <a:p>
            <a:pPr marL="0" indent="0">
              <a:lnSpc>
                <a:spcPct val="11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My sister </a:t>
            </a:r>
            <a:r>
              <a:rPr b="1">
                <a:solidFill>
                  <a:schemeClr val="accent1"/>
                </a:solidFill>
              </a:rPr>
              <a:t>had been talking </a:t>
            </a:r>
            <a:r>
              <a:rPr>
                <a:solidFill>
                  <a:schemeClr val="accent1"/>
                </a:solidFill>
              </a:rPr>
              <a:t>to her friends…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body" idx="1"/>
          </p:nvPr>
        </p:nvSpPr>
        <p:spPr>
          <a:xfrm>
            <a:off x="369411" y="1136831"/>
            <a:ext cx="8579295" cy="547260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3. When Mel came to school yesterday, her eyes were red. I think she ____ (cry) .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I think she </a:t>
            </a:r>
            <a:r>
              <a:rPr b="1">
                <a:solidFill>
                  <a:schemeClr val="accent1"/>
                </a:solidFill>
              </a:rPr>
              <a:t>had been crying</a:t>
            </a:r>
            <a:r>
              <a:rPr>
                <a:solidFill>
                  <a:schemeClr val="accent1"/>
                </a:solidFill>
              </a:rPr>
              <a:t>. </a:t>
            </a:r>
            <a:endParaRPr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464646"/>
                </a:solidFill>
              </a:defRPr>
            </a:pPr>
            <a:r>
              <a:t>4. Things ____ (go well) with her and her boyfriend since he moved to Stockholm.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Things </a:t>
            </a:r>
            <a:r>
              <a:rPr b="1">
                <a:solidFill>
                  <a:schemeClr val="accent1"/>
                </a:solidFill>
              </a:rPr>
              <a:t>hadn't been going </a:t>
            </a:r>
            <a:r>
              <a:rPr>
                <a:solidFill>
                  <a:schemeClr val="accent1"/>
                </a:solidFill>
              </a:rPr>
              <a:t>well 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body" idx="1"/>
          </p:nvPr>
        </p:nvSpPr>
        <p:spPr>
          <a:xfrm>
            <a:off x="386827" y="901700"/>
            <a:ext cx="8579295" cy="547260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464646"/>
                </a:solidFill>
              </a:defRPr>
            </a:pPr>
            <a:r>
              <a:t>5. I ____ (see) many pictures of the pyramids before I went to Egypt. The pyramids are actually quite small. I _____ (expect) them to be bigger.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I </a:t>
            </a:r>
            <a:r>
              <a:rPr b="1">
                <a:solidFill>
                  <a:schemeClr val="accent1"/>
                </a:solidFill>
              </a:rPr>
              <a:t>had seen </a:t>
            </a:r>
            <a:r>
              <a:rPr>
                <a:solidFill>
                  <a:schemeClr val="accent1"/>
                </a:solidFill>
              </a:rPr>
              <a:t>many pictures of the pyramids…</a:t>
            </a:r>
            <a:endParaRPr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	I </a:t>
            </a:r>
            <a:r>
              <a:rPr b="1"/>
              <a:t>had been expecting </a:t>
            </a:r>
            <a:r>
              <a:t>/ </a:t>
            </a:r>
            <a:r>
              <a:rPr b="1"/>
              <a:t>had expected </a:t>
            </a:r>
            <a:r>
              <a:t>them to be 	bigger.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6. Jenny _____ (climb) several mountains and _____ (go) on safaris by the time she turned twenty.</a:t>
            </a:r>
          </a:p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</a:rPr>
              <a:t>Jenny </a:t>
            </a:r>
            <a:r>
              <a:rPr b="1">
                <a:solidFill>
                  <a:schemeClr val="accent1"/>
                </a:solidFill>
              </a:rPr>
              <a:t>had climbed </a:t>
            </a:r>
            <a:r>
              <a:rPr>
                <a:solidFill>
                  <a:schemeClr val="accent1"/>
                </a:solidFill>
              </a:rPr>
              <a:t>several mountains and (</a:t>
            </a:r>
            <a:r>
              <a:rPr b="1">
                <a:solidFill>
                  <a:schemeClr val="accent1"/>
                </a:solidFill>
              </a:rPr>
              <a:t>had</a:t>
            </a:r>
            <a:r>
              <a:rPr>
                <a:solidFill>
                  <a:schemeClr val="accent1"/>
                </a:solidFill>
              </a:rPr>
              <a:t>) </a:t>
            </a:r>
            <a:r>
              <a:rPr b="1">
                <a:solidFill>
                  <a:schemeClr val="accent1"/>
                </a:solidFill>
              </a:rPr>
              <a:t>gone</a:t>
            </a:r>
            <a:r>
              <a:rPr>
                <a:solidFill>
                  <a:schemeClr val="accent1"/>
                </a:solidFill>
              </a:rPr>
              <a:t> on safaris…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body" idx="1"/>
          </p:nvPr>
        </p:nvSpPr>
        <p:spPr>
          <a:xfrm>
            <a:off x="378119" y="997495"/>
            <a:ext cx="8579295" cy="547260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None/>
              <a:defRPr sz="2800">
                <a:solidFill>
                  <a:srgbClr val="000000"/>
                </a:solidFill>
              </a:defRPr>
            </a:pPr>
            <a:r>
              <a:t>7. By then she _____ (experience) more than many of us do in our whole lives. </a:t>
            </a:r>
          </a:p>
          <a:p>
            <a:pPr marL="0" indent="0">
              <a:lnSpc>
                <a:spcPct val="11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By then </a:t>
            </a:r>
            <a:r>
              <a:rPr b="1">
                <a:solidFill>
                  <a:schemeClr val="accent1"/>
                </a:solidFill>
              </a:rPr>
              <a:t>she had experienced </a:t>
            </a:r>
            <a:r>
              <a:rPr>
                <a:solidFill>
                  <a:schemeClr val="accent1"/>
                </a:solidFill>
              </a:rPr>
              <a:t>/</a:t>
            </a:r>
            <a:r>
              <a:rPr b="1">
                <a:solidFill>
                  <a:schemeClr val="accent1"/>
                </a:solidFill>
              </a:rPr>
              <a:t>had been 	experiencing </a:t>
            </a:r>
            <a:r>
              <a:rPr>
                <a:solidFill>
                  <a:schemeClr val="accent1"/>
                </a:solidFill>
              </a:rPr>
              <a:t>more…</a:t>
            </a:r>
            <a:endParaRPr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SzTx/>
              <a:buNone/>
              <a:defRPr sz="2800"/>
            </a:pP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8. We ____ (decide) to go and see ‘The Phantom of the Opera’. I ____ (try) to get tickets for that musical for months.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We </a:t>
            </a:r>
            <a:r>
              <a:rPr b="1">
                <a:solidFill>
                  <a:schemeClr val="accent1"/>
                </a:solidFill>
              </a:rPr>
              <a:t>had decided  </a:t>
            </a:r>
            <a:r>
              <a:rPr>
                <a:solidFill>
                  <a:schemeClr val="accent1"/>
                </a:solidFill>
              </a:rPr>
              <a:t>to go and see… </a:t>
            </a:r>
            <a:endParaRPr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	I </a:t>
            </a:r>
            <a:r>
              <a:rPr b="1"/>
              <a:t>had been trying  </a:t>
            </a:r>
            <a:r>
              <a:t>to get tickets…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body" idx="1"/>
          </p:nvPr>
        </p:nvSpPr>
        <p:spPr>
          <a:xfrm>
            <a:off x="251519" y="620686"/>
            <a:ext cx="8651304" cy="568863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800"/>
            </a:pP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9. By the time I left the café where we ____ (say) we'd meet, I ____ (have) five mugs of latte and I ____ (wait) for over half an hour.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…where we </a:t>
            </a:r>
            <a:r>
              <a:rPr b="1">
                <a:solidFill>
                  <a:schemeClr val="accent1"/>
                </a:solidFill>
              </a:rPr>
              <a:t>had said </a:t>
            </a:r>
            <a:r>
              <a:rPr>
                <a:solidFill>
                  <a:schemeClr val="accent1"/>
                </a:solidFill>
              </a:rPr>
              <a:t>we'd meet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	I </a:t>
            </a:r>
            <a:r>
              <a:rPr b="1"/>
              <a:t>had had  </a:t>
            </a:r>
            <a:r>
              <a:t>five mugs of latte…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800"/>
            </a:pPr>
            <a:r>
              <a:t>	and I </a:t>
            </a:r>
            <a:r>
              <a:rPr b="1"/>
              <a:t>had been waiting  </a:t>
            </a:r>
            <a:r>
              <a:t>for over half an hour.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b="1" i="1" sz="2500">
                <a:solidFill>
                  <a:srgbClr val="000000"/>
                </a:solidFill>
              </a:defRPr>
            </a:pP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10. I _____ (arrange) to meet my Mom at the theatre.</a:t>
            </a:r>
          </a:p>
          <a:p>
            <a:pPr marL="0" indent="0">
              <a:lnSpc>
                <a:spcPct val="80000"/>
              </a:lnSpc>
              <a:buSzTx/>
              <a:buNone/>
              <a:defRPr sz="2800">
                <a:solidFill>
                  <a:srgbClr val="000000"/>
                </a:solidFill>
              </a:defRPr>
            </a:pPr>
            <a:r>
              <a:t>	</a:t>
            </a:r>
            <a:r>
              <a:rPr>
                <a:solidFill>
                  <a:schemeClr val="accent1"/>
                </a:solidFill>
              </a:rPr>
              <a:t>I </a:t>
            </a:r>
            <a:r>
              <a:rPr b="1">
                <a:solidFill>
                  <a:schemeClr val="accent1"/>
                </a:solidFill>
              </a:rPr>
              <a:t>had arranged </a:t>
            </a:r>
            <a:r>
              <a:rPr>
                <a:solidFill>
                  <a:schemeClr val="accent1"/>
                </a:solidFill>
              </a:rPr>
              <a:t>to meet…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67543" y="260647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905255">
              <a:defRPr b="1" sz="3959">
                <a:solidFill>
                  <a:schemeClr val="accent1"/>
                </a:solidFill>
              </a:defRPr>
            </a:pPr>
            <a:r>
              <a:t>Yleisperfekti </a:t>
            </a:r>
            <a:br/>
            <a:r>
              <a:rPr b="0" sz="3168"/>
              <a:t>Muodostus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79511" y="1412775"/>
            <a:ext cx="8640962" cy="4824538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b="0" sz="2800"/>
            </a:pPr>
            <a:r>
              <a:rPr b="1"/>
              <a:t>have/has</a:t>
            </a:r>
            <a:r>
              <a:t> + </a:t>
            </a:r>
            <a:r>
              <a:rPr b="1"/>
              <a:t>pääverbin 3. muoto </a:t>
            </a:r>
          </a:p>
          <a:p>
            <a:pPr>
              <a:lnSpc>
                <a:spcPct val="110000"/>
              </a:lnSpc>
              <a:defRPr b="0"/>
            </a:pPr>
            <a:r>
              <a:t>	</a:t>
            </a:r>
            <a:r>
              <a:rPr sz="2200"/>
              <a:t>I </a:t>
            </a:r>
            <a:r>
              <a:rPr b="1" sz="2200"/>
              <a:t>have walked </a:t>
            </a:r>
            <a:r>
              <a:rPr sz="2200"/>
              <a:t>a mile so far.</a:t>
            </a:r>
          </a:p>
          <a:p>
            <a:pPr>
              <a:lnSpc>
                <a:spcPct val="110000"/>
              </a:lnSpc>
              <a:defRPr b="0" sz="2200"/>
            </a:pPr>
            <a:r>
              <a:t>	Where </a:t>
            </a:r>
            <a:r>
              <a:rPr b="1"/>
              <a:t>have</a:t>
            </a:r>
            <a:r>
              <a:t> you </a:t>
            </a:r>
            <a:r>
              <a:rPr b="1"/>
              <a:t>put</a:t>
            </a:r>
            <a:r>
              <a:t> the scissors?</a:t>
            </a:r>
          </a:p>
          <a:p>
            <a:pPr>
              <a:lnSpc>
                <a:spcPct val="110000"/>
              </a:lnSpc>
              <a:defRPr b="0" sz="2200"/>
            </a:pPr>
            <a:r>
              <a:t>	Liam </a:t>
            </a:r>
            <a:r>
              <a:rPr b="1"/>
              <a:t>has played </a:t>
            </a:r>
            <a:r>
              <a:t>badminton for ten years.</a:t>
            </a:r>
          </a:p>
          <a:p>
            <a:pPr>
              <a:lnSpc>
                <a:spcPct val="110000"/>
              </a:lnSpc>
              <a:defRPr b="0" sz="2200"/>
            </a:pPr>
            <a:r>
              <a:t>	We </a:t>
            </a:r>
            <a:r>
              <a:rPr b="1"/>
              <a:t>have had </a:t>
            </a:r>
            <a:r>
              <a:t>an interesting day today.</a:t>
            </a:r>
          </a:p>
          <a:p>
            <a:pPr>
              <a:lnSpc>
                <a:spcPct val="110000"/>
              </a:lnSpc>
              <a:defRPr b="0"/>
            </a:p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b="0" sz="2800"/>
            </a:pPr>
            <a:r>
              <a:t>Lyhennettyjen muotojen </a:t>
            </a:r>
            <a:r>
              <a:rPr b="1"/>
              <a:t>’ve</a:t>
            </a:r>
            <a:r>
              <a:t>/</a:t>
            </a:r>
            <a:r>
              <a:rPr b="1"/>
              <a:t>’s</a:t>
            </a:r>
            <a:r>
              <a:t> käyttö on yleistä.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13816">
              <a:defRPr b="1" sz="3559">
                <a:solidFill>
                  <a:schemeClr val="accent1"/>
                </a:solidFill>
              </a:defRPr>
            </a:pPr>
            <a:r>
              <a:t>Yleisperfekti </a:t>
            </a:r>
            <a:br/>
            <a:r>
              <a:t>Kieltomuodon muodostus</a:t>
            </a:r>
          </a:p>
        </p:txBody>
      </p:sp>
      <p:sp>
        <p:nvSpPr>
          <p:cNvPr id="153" name="Shape 153"/>
          <p:cNvSpPr/>
          <p:nvPr/>
        </p:nvSpPr>
        <p:spPr>
          <a:xfrm>
            <a:off x="488887" y="1700807"/>
            <a:ext cx="7914335" cy="449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b="1" sz="2800"/>
            </a:pPr>
            <a:r>
              <a:t>    have not / has not </a:t>
            </a:r>
            <a:r>
              <a:t>+</a:t>
            </a:r>
            <a:r>
              <a:t> pääverbin 3. muoto</a:t>
            </a:r>
          </a:p>
          <a:p>
            <a:pPr lvl="2">
              <a:lnSpc>
                <a:spcPct val="110000"/>
              </a:lnSpc>
              <a:defRPr sz="2200"/>
            </a:pPr>
          </a:p>
          <a:p>
            <a:pPr lvl="2">
              <a:lnSpc>
                <a:spcPct val="110000"/>
              </a:lnSpc>
              <a:defRPr sz="2200"/>
            </a:pPr>
            <a:r>
              <a:t>I </a:t>
            </a:r>
            <a:r>
              <a:rPr b="1"/>
              <a:t>have not </a:t>
            </a:r>
            <a:r>
              <a:t>/ </a:t>
            </a:r>
            <a:r>
              <a:rPr b="1"/>
              <a:t>haven’t cleaned </a:t>
            </a:r>
            <a:r>
              <a:t>my room.</a:t>
            </a:r>
          </a:p>
          <a:p>
            <a:pPr lvl="2">
              <a:lnSpc>
                <a:spcPct val="110000"/>
              </a:lnSpc>
              <a:defRPr sz="2200"/>
            </a:pPr>
            <a:r>
              <a:t>School </a:t>
            </a:r>
            <a:r>
              <a:rPr b="1"/>
              <a:t>has not </a:t>
            </a:r>
            <a:r>
              <a:t>/ </a:t>
            </a:r>
            <a:r>
              <a:rPr b="1"/>
              <a:t>hasn’t started </a:t>
            </a:r>
            <a:r>
              <a:t>yet.</a:t>
            </a:r>
          </a:p>
          <a:p>
            <a:pPr lvl="2">
              <a:lnSpc>
                <a:spcPct val="110000"/>
              </a:lnSpc>
              <a:defRPr sz="2200"/>
            </a:pPr>
            <a:r>
              <a:t>Lisa </a:t>
            </a:r>
            <a:r>
              <a:rPr b="1"/>
              <a:t>has not </a:t>
            </a:r>
            <a:r>
              <a:t>/ </a:t>
            </a:r>
            <a:r>
              <a:rPr b="1"/>
              <a:t>hasn’t fed </a:t>
            </a:r>
            <a:r>
              <a:t>the hamster, has she?</a:t>
            </a:r>
          </a:p>
          <a:p>
            <a:pPr lvl="2">
              <a:lnSpc>
                <a:spcPct val="110000"/>
              </a:lnSpc>
              <a:defRPr sz="2200"/>
            </a:pPr>
            <a:r>
              <a:t>My friends </a:t>
            </a:r>
            <a:r>
              <a:rPr b="1"/>
              <a:t>have never been </a:t>
            </a:r>
            <a:r>
              <a:t>to Canada. </a:t>
            </a:r>
          </a:p>
          <a:p>
            <a:pPr>
              <a:lnSpc>
                <a:spcPct val="110000"/>
              </a:lnSpc>
              <a:defRPr i="1" sz="2400"/>
            </a:pPr>
            <a:r>
              <a:t>     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/>
            </a:pPr>
            <a:r>
              <a:t>Lyhennetyt muodot </a:t>
            </a:r>
            <a:r>
              <a:rPr b="1"/>
              <a:t>haven’t / hasn’t </a:t>
            </a:r>
            <a:r>
              <a:t>ovat yleisiä.</a:t>
            </a:r>
          </a:p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sz="2800"/>
            </a:pPr>
            <a:r>
              <a:t>Muista! Lauseessa voi olla vain yksi kieltosana.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b="1" sz="3959">
                <a:solidFill>
                  <a:schemeClr val="accent1"/>
                </a:solidFill>
              </a:defRPr>
            </a:pPr>
            <a:r>
              <a:t>Yleisperfekti </a:t>
            </a:r>
            <a:br/>
            <a:r>
              <a:rPr b="0" sz="3168"/>
              <a:t>Kysymyksen muodostus</a:t>
            </a:r>
          </a:p>
        </p:txBody>
      </p:sp>
      <p:sp>
        <p:nvSpPr>
          <p:cNvPr id="156" name="Shape 156"/>
          <p:cNvSpPr/>
          <p:nvPr/>
        </p:nvSpPr>
        <p:spPr>
          <a:xfrm>
            <a:off x="323528" y="1700807"/>
            <a:ext cx="7914334" cy="287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Arial"/>
              <a:buChar char="•"/>
              <a:defRPr b="1" sz="2800"/>
            </a:pPr>
            <a:r>
              <a:t>   have / has + </a:t>
            </a:r>
            <a:r>
              <a:rPr>
                <a:solidFill>
                  <a:schemeClr val="accent1"/>
                </a:solidFill>
              </a:rPr>
              <a:t>SUBJEKTI</a:t>
            </a:r>
            <a:r>
              <a:t> + pääverbin 3. muoto</a:t>
            </a:r>
          </a:p>
          <a:p>
            <a:pPr>
              <a:lnSpc>
                <a:spcPct val="110000"/>
              </a:lnSpc>
              <a:defRPr b="1" sz="2800"/>
            </a:pPr>
          </a:p>
          <a:p>
            <a:pPr lvl="1">
              <a:lnSpc>
                <a:spcPct val="110000"/>
              </a:lnSpc>
              <a:defRPr b="1" sz="2200"/>
            </a:pPr>
            <a:r>
              <a:t>Has</a:t>
            </a:r>
            <a:r>
              <a:rPr b="0"/>
              <a:t> </a:t>
            </a:r>
            <a:r>
              <a:rPr>
                <a:solidFill>
                  <a:schemeClr val="accent1"/>
                </a:solidFill>
              </a:rPr>
              <a:t>Jenny</a:t>
            </a:r>
            <a:r>
              <a:rPr b="0"/>
              <a:t> </a:t>
            </a:r>
            <a:r>
              <a:t>locked</a:t>
            </a:r>
            <a:r>
              <a:rPr b="0"/>
              <a:t> the door?		</a:t>
            </a:r>
            <a:endParaRPr b="0"/>
          </a:p>
          <a:p>
            <a:pPr lvl="1">
              <a:lnSpc>
                <a:spcPct val="110000"/>
              </a:lnSpc>
              <a:defRPr b="1" sz="2200"/>
            </a:pPr>
            <a:r>
              <a:t>Have</a:t>
            </a:r>
            <a:r>
              <a:rPr b="0"/>
              <a:t> </a:t>
            </a:r>
            <a:r>
              <a:rPr>
                <a:solidFill>
                  <a:schemeClr val="accent1"/>
                </a:solidFill>
              </a:rPr>
              <a:t>you</a:t>
            </a:r>
            <a:r>
              <a:rPr b="0">
                <a:solidFill>
                  <a:schemeClr val="accent1"/>
                </a:solidFill>
              </a:rPr>
              <a:t> </a:t>
            </a:r>
            <a:r>
              <a:rPr b="0"/>
              <a:t>ever </a:t>
            </a:r>
            <a:r>
              <a:t>been</a:t>
            </a:r>
            <a:r>
              <a:rPr b="0"/>
              <a:t> to North Korea?	</a:t>
            </a:r>
            <a:endParaRPr b="0"/>
          </a:p>
          <a:p>
            <a:pPr lvl="1">
              <a:lnSpc>
                <a:spcPct val="110000"/>
              </a:lnSpc>
              <a:defRPr sz="2200"/>
            </a:pPr>
            <a:r>
              <a:t>For how long </a:t>
            </a:r>
            <a:r>
              <a:rPr b="1"/>
              <a:t>have</a:t>
            </a:r>
            <a:r>
              <a:t> </a:t>
            </a:r>
            <a:r>
              <a:rPr b="1">
                <a:solidFill>
                  <a:schemeClr val="accent1"/>
                </a:solidFill>
              </a:rPr>
              <a:t>they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b="1"/>
              <a:t>been</a:t>
            </a:r>
            <a:r>
              <a:t> on holiday?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67543" y="620687"/>
            <a:ext cx="8229601" cy="792089"/>
          </a:xfrm>
          <a:prstGeom prst="rect">
            <a:avLst/>
          </a:prstGeom>
        </p:spPr>
        <p:txBody>
          <a:bodyPr/>
          <a:lstStyle/>
          <a:p>
            <a:pPr defTabSz="448055">
              <a:lnSpc>
                <a:spcPct val="90000"/>
              </a:lnSpc>
              <a:defRPr sz="1176">
                <a:solidFill>
                  <a:srgbClr val="000000"/>
                </a:solidFill>
              </a:defRPr>
            </a:pPr>
            <a:br/>
            <a:r>
              <a:rPr sz="1960">
                <a:solidFill>
                  <a:schemeClr val="accent1"/>
                </a:solidFill>
              </a:rPr>
              <a:t>Activate </a:t>
            </a:r>
            <a:br>
              <a:rPr sz="1960">
                <a:solidFill>
                  <a:schemeClr val="accent1"/>
                </a:solidFill>
              </a:rPr>
            </a:b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395536" y="1412775"/>
            <a:ext cx="8579296" cy="4752530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600"/>
              </a:spcBef>
              <a:buSzTx/>
              <a:buNone/>
              <a:defRPr sz="2688"/>
            </a:pPr>
            <a:r>
              <a:t>Käännä.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sz="2688"/>
            </a:pPr>
            <a:r>
              <a:t>1. Naapurimme ovat pesseet ja vahanneet autonsa.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i="1" sz="2688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Our neighbours have washed and waxed their car.</a:t>
            </a:r>
            <a:endParaRPr i="0"/>
          </a:p>
          <a:p>
            <a:pPr marL="0" indent="0" defTabSz="877823">
              <a:spcBef>
                <a:spcPts val="600"/>
              </a:spcBef>
              <a:buSzTx/>
              <a:buNone/>
              <a:defRPr sz="2688"/>
            </a:pPr>
            <a:r>
              <a:t>2. Carol on ollut puhelimessa jo tunnin.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i="1" sz="2688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Carol has been on the phone for an hour already.</a:t>
            </a:r>
            <a:endParaRPr i="0"/>
          </a:p>
          <a:p>
            <a:pPr marL="0" indent="0" defTabSz="877823">
              <a:spcBef>
                <a:spcPts val="600"/>
              </a:spcBef>
              <a:buSzTx/>
              <a:buNone/>
              <a:defRPr sz="2688"/>
            </a:pPr>
            <a:r>
              <a:t>3. Jack ei ole kastellut kasvejaan.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i="1" sz="2688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Jack hasn’t watered his plants</a:t>
            </a:r>
            <a:r>
              <a:t>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sz="2688"/>
            </a:pPr>
            <a:r>
              <a:t>4. Sarah ei ole tyhjentänyt roskista.</a:t>
            </a:r>
          </a:p>
          <a:p>
            <a:pPr marL="0" indent="0" defTabSz="877823">
              <a:spcBef>
                <a:spcPts val="600"/>
              </a:spcBef>
              <a:buSzTx/>
              <a:buNone/>
              <a:defRPr i="1" sz="2688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Sarah hasn’t emptied the bin.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xfrm>
            <a:off x="395536" y="836711"/>
            <a:ext cx="8579296" cy="53285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5. Jason ja Helen eivät ole koskaan ajaneet Lamborghinilla.</a:t>
            </a:r>
          </a:p>
          <a:p>
            <a:pPr marL="0" indent="0">
              <a:spcBef>
                <a:spcPts val="6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Jason and Helen have never driven a Lamborghini.</a:t>
            </a:r>
            <a:endParaRPr i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6. En ole koskaan valehdellut sinulle.</a:t>
            </a:r>
          </a:p>
          <a:p>
            <a:pPr marL="0" indent="0">
              <a:spcBef>
                <a:spcPts val="600"/>
              </a:spcBef>
              <a:buSzTx/>
              <a:buNone/>
              <a:defRPr i="1" sz="2800">
                <a:solidFill>
                  <a:srgbClr val="000000"/>
                </a:solidFill>
              </a:defRPr>
            </a:pPr>
            <a:r>
              <a:t>	</a:t>
            </a:r>
            <a:r>
              <a:rPr i="0"/>
              <a:t>I have never lied to you.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7. Onko Elaine maannut sängyssä koko päivän?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Has Elaine been lying in bed the whole day?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8. Eikö hän ole vielä pukeutunutkaan?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	Hasn’t she even got(ten) dressed yet?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