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FC6003-7FBD-E8BD-E906-C37BCF723E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30C00CA-2267-992A-7140-FD0A222F9F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4014155-A2F7-0FDB-8F03-95BECF806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64746-C6F5-470C-AF5C-10ADBAE2F883}" type="datetimeFigureOut">
              <a:rPr lang="fi-FI" smtClean="0"/>
              <a:t>12.11.2024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3DB22C4-88F7-F4AA-B24E-88D584720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BC915B2-651F-1C20-18D8-0A691A5BD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9014-A1C1-48BC-B788-C43F25C464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8828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03EE2D-93E4-DC1D-B008-AA9D8EA38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C63FB9F-9E80-03FC-F946-884EA24473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8DF2D60-43F1-0433-058C-17AE23555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64746-C6F5-470C-AF5C-10ADBAE2F883}" type="datetimeFigureOut">
              <a:rPr lang="fi-FI" smtClean="0"/>
              <a:t>12.11.2024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D61DFFB-3C05-5DF9-17DF-02C1F71F5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7CACB10-8322-F048-B61D-7A4375A12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9014-A1C1-48BC-B788-C43F25C464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8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B1E8A981-5B08-C5E0-52DA-60ECFF4004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3E1A578-9C80-70B9-9D5A-609B6869F6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0B36B08-9F23-4FB6-8449-01A59CEAB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64746-C6F5-470C-AF5C-10ADBAE2F883}" type="datetimeFigureOut">
              <a:rPr lang="fi-FI" smtClean="0"/>
              <a:t>12.11.2024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A6C2C03-85E0-AE0B-8088-1920C9729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EE4D60F-E380-B71D-736E-C0D072ABF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9014-A1C1-48BC-B788-C43F25C464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8655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A81A79-F52E-61C9-5DD6-490B7AF465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D217646-24A4-7D05-527F-E1280BD9A5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509286A-BA97-6AFB-89E0-956FA5604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64746-C6F5-470C-AF5C-10ADBAE2F883}" type="datetimeFigureOut">
              <a:rPr lang="fi-FI" smtClean="0"/>
              <a:t>12.11.2024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7E126DA-8017-6887-F8E1-077137FC8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2A2A3AB-188F-04B2-FBB4-C01CD32DD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9014-A1C1-48BC-B788-C43F25C464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9035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373A14-B35C-8735-77F0-E921D78FD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C6195C4-2BAA-DB75-460D-8E26E2ED2D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BC80246-AB5D-086B-AB32-87B121705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64746-C6F5-470C-AF5C-10ADBAE2F883}" type="datetimeFigureOut">
              <a:rPr lang="fi-FI" smtClean="0"/>
              <a:t>12.11.2024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AB23194-CB03-63A7-A82B-668EBF23C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C648775-BD2E-0FFF-F9A2-556289898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9014-A1C1-48BC-B788-C43F25C464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6060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580D16-478A-17DE-72B6-448EDD9B5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C3E1112-4EA1-F161-8FE3-250CF182BB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98946DF-B538-779E-B34A-9648A44645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66A84AB-B5C9-B33E-6A06-7995A09C7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64746-C6F5-470C-AF5C-10ADBAE2F883}" type="datetimeFigureOut">
              <a:rPr lang="fi-FI" smtClean="0"/>
              <a:t>12.11.2024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2D2959A-4FB0-5D06-29CF-0648B2EB7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60E3560-A8CF-1910-121A-9C468EC48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9014-A1C1-48BC-B788-C43F25C464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692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0A5937-2E3D-B1D9-B081-82901FC0F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7CAB90C-EB4B-5983-393F-CBE900300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597D396-1D1D-3BE3-0F65-8A0CDACB62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5549393-41EC-5DA4-BCF9-C6E52E3F4E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19B4B7C-0258-17F9-640B-DD54F3A02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A9DD9662-4605-FDCF-AE98-E31850705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64746-C6F5-470C-AF5C-10ADBAE2F883}" type="datetimeFigureOut">
              <a:rPr lang="fi-FI" smtClean="0"/>
              <a:t>12.11.2024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9A6C973-D623-EDCA-AC89-BCD092C88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E4D32A4C-753F-49DE-4AC4-C57E6D4F6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9014-A1C1-48BC-B788-C43F25C464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8195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FB7254F-56D7-BD33-C706-44DD7B186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0ECC092-33EC-B2CD-C93A-9B290FAD77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64746-C6F5-470C-AF5C-10ADBAE2F883}" type="datetimeFigureOut">
              <a:rPr lang="fi-FI" smtClean="0"/>
              <a:t>12.11.2024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0C5BF8B-FBE6-6C17-F6AD-15837A72C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3D8FC03A-08AC-860F-B0C9-C4248A656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9014-A1C1-48BC-B788-C43F25C464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23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3F7B405-49E4-0231-1EBA-AEABDA4B9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64746-C6F5-470C-AF5C-10ADBAE2F883}" type="datetimeFigureOut">
              <a:rPr lang="fi-FI" smtClean="0"/>
              <a:t>12.11.2024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D7450FB-F200-877B-ACEF-AE9E996DC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0EA7B14-B2B9-71BF-85F5-A9E39F1D3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9014-A1C1-48BC-B788-C43F25C464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0137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0ADBAB-D82A-6C8D-2590-13337D637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DC0EDF-8E70-8726-AF8A-026EE575F8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5596F8E6-4CCF-DB80-A5C4-31735CA12F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DE6D824-8EEA-9513-5677-1D4E626E7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64746-C6F5-470C-AF5C-10ADBAE2F883}" type="datetimeFigureOut">
              <a:rPr lang="fi-FI" smtClean="0"/>
              <a:t>12.11.2024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ED88BE2-A999-A3E8-A2E8-5190FF870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DB0C3EB-AFBA-9AC6-BFED-B501186F1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9014-A1C1-48BC-B788-C43F25C464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2140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8A60E85-0C25-757D-7C5A-F59BE4DB9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78A525C-E9EC-F815-2FF0-0E47B9FE54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59191E2-640E-6ABD-4846-F2A29E243A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613819D-A02E-8716-4586-5AD904AD0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64746-C6F5-470C-AF5C-10ADBAE2F883}" type="datetimeFigureOut">
              <a:rPr lang="fi-FI" smtClean="0"/>
              <a:t>12.11.2024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7EBEAE9-AE0C-D811-97CE-573986C72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6F7AEF-D23B-4E23-0534-A8B1437E2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89014-A1C1-48BC-B788-C43F25C464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5039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8724703-DAA4-933B-9835-04919FB74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6231681-64CD-DC1E-C9CF-C08362FEA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B2386F9-2691-9DAB-400B-D1ADE47B51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764746-C6F5-470C-AF5C-10ADBAE2F883}" type="datetimeFigureOut">
              <a:rPr lang="fi-FI" smtClean="0"/>
              <a:t>12.11.2024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0B6A305-4CF4-1263-4802-941F8C6DD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315BC82-D3B4-78E9-2AD4-F9AC07EC0F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489014-A1C1-48BC-B788-C43F25C4646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9750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5867F4-30AA-D26C-C424-630789F020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Transitiivi</a:t>
            </a:r>
            <a:r>
              <a:rPr lang="fi-FI" dirty="0"/>
              <a:t> ja intransitiiviverbit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8A63143-3A09-59B3-66C4-4110573730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4743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7E2090-EF9C-FD98-43B5-13B0B3BFD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608025-CF75-3533-45CD-ADCF37B13D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Transitiiviverbi: verbi tarvitsee objektin</a:t>
            </a:r>
          </a:p>
          <a:p>
            <a:r>
              <a:rPr lang="fi-FI" dirty="0"/>
              <a:t>Verbi </a:t>
            </a:r>
            <a:r>
              <a:rPr lang="fi-FI" i="1" dirty="0">
                <a:highlight>
                  <a:srgbClr val="FFFF00"/>
                </a:highlight>
              </a:rPr>
              <a:t>kaataa</a:t>
            </a:r>
            <a:r>
              <a:rPr lang="fi-FI" dirty="0">
                <a:highlight>
                  <a:srgbClr val="FFFF00"/>
                </a:highlight>
              </a:rPr>
              <a:t> </a:t>
            </a:r>
            <a:r>
              <a:rPr lang="fi-FI" dirty="0"/>
              <a:t>+ </a:t>
            </a:r>
            <a:r>
              <a:rPr lang="fi-FI" dirty="0">
                <a:solidFill>
                  <a:srgbClr val="FF0000"/>
                </a:solidFill>
              </a:rPr>
              <a:t>objekti</a:t>
            </a:r>
          </a:p>
          <a:p>
            <a:pPr marL="0" indent="0">
              <a:buNone/>
            </a:pPr>
            <a:r>
              <a:rPr lang="fi-FI" dirty="0"/>
              <a:t>Esim. Minä </a:t>
            </a:r>
            <a:r>
              <a:rPr lang="fi-FI" dirty="0">
                <a:highlight>
                  <a:srgbClr val="FFFF00"/>
                </a:highlight>
              </a:rPr>
              <a:t>kaadan</a:t>
            </a:r>
            <a:r>
              <a:rPr lang="fi-FI" dirty="0"/>
              <a:t> </a:t>
            </a:r>
            <a:r>
              <a:rPr lang="fi-FI" dirty="0">
                <a:solidFill>
                  <a:srgbClr val="FF0000"/>
                </a:solidFill>
              </a:rPr>
              <a:t>maitoa</a:t>
            </a:r>
            <a:r>
              <a:rPr lang="fi-FI" dirty="0"/>
              <a:t>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Intransitiiviverbi: verbi ei tarvitse objektia</a:t>
            </a:r>
          </a:p>
          <a:p>
            <a:r>
              <a:rPr lang="fi-FI" dirty="0"/>
              <a:t>Verbi </a:t>
            </a:r>
            <a:r>
              <a:rPr lang="fi-FI" i="1" dirty="0">
                <a:highlight>
                  <a:srgbClr val="FFFF00"/>
                </a:highlight>
              </a:rPr>
              <a:t>kaatua</a:t>
            </a:r>
            <a:r>
              <a:rPr lang="fi-FI" dirty="0"/>
              <a:t> (itse) – </a:t>
            </a:r>
            <a:r>
              <a:rPr lang="fi-FI" dirty="0">
                <a:solidFill>
                  <a:srgbClr val="FF0000"/>
                </a:solidFill>
              </a:rPr>
              <a:t>ei objektia</a:t>
            </a:r>
            <a:r>
              <a:rPr lang="fi-FI" dirty="0"/>
              <a:t>!</a:t>
            </a:r>
          </a:p>
          <a:p>
            <a:pPr marL="0" indent="0">
              <a:buNone/>
            </a:pPr>
            <a:r>
              <a:rPr lang="fi-FI" dirty="0"/>
              <a:t>Esim. Maito </a:t>
            </a:r>
            <a:r>
              <a:rPr lang="fi-FI" dirty="0">
                <a:highlight>
                  <a:srgbClr val="FFFF00"/>
                </a:highlight>
              </a:rPr>
              <a:t>kaatui</a:t>
            </a:r>
            <a:r>
              <a:rPr lang="fi-FI" dirty="0"/>
              <a:t>. (Maito on subjekti ja kaatui ”itse”.)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1485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3DF380-9120-E8D7-A5C2-647E897FF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DF3E6C-0A9F-9850-F265-1A09B1CD73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886" y="1690688"/>
            <a:ext cx="10515600" cy="4351338"/>
          </a:xfrm>
        </p:spPr>
        <p:txBody>
          <a:bodyPr/>
          <a:lstStyle/>
          <a:p>
            <a:r>
              <a:rPr lang="fi-FI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Transitiiviverbistä voi tehdä usein intransitiiviverbin, kun muuttaa </a:t>
            </a:r>
            <a:r>
              <a:rPr lang="fi-FI" sz="2400" kern="100" dirty="0">
                <a:solidFill>
                  <a:srgbClr val="FF000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aa-</a:t>
            </a:r>
            <a:r>
              <a:rPr lang="fi-FI" sz="2400" kern="100" dirty="0" err="1">
                <a:solidFill>
                  <a:srgbClr val="FF000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ää</a:t>
            </a:r>
            <a:r>
              <a:rPr lang="fi-FI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-lopun -</a:t>
            </a:r>
            <a:r>
              <a:rPr lang="fi-FI" sz="2400" kern="100" dirty="0" err="1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ua</a:t>
            </a:r>
            <a:r>
              <a:rPr lang="fi-FI" sz="2400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/-</a:t>
            </a:r>
            <a:r>
              <a:rPr lang="fi-FI" sz="2400" kern="100" dirty="0" err="1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yä</a:t>
            </a:r>
            <a:r>
              <a:rPr lang="fi-FI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-lopuksi</a:t>
            </a:r>
          </a:p>
          <a:p>
            <a:pPr marL="0" indent="0">
              <a:buNone/>
            </a:pPr>
            <a:r>
              <a:rPr lang="fi-FI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esim. vaiht</a:t>
            </a:r>
            <a:r>
              <a:rPr lang="fi-FI" sz="2400" kern="100" dirty="0">
                <a:solidFill>
                  <a:srgbClr val="FF000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aa</a:t>
            </a:r>
            <a:r>
              <a:rPr lang="fi-FI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-&gt; vaiht</a:t>
            </a:r>
            <a:r>
              <a:rPr lang="fi-FI" sz="2400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ua</a:t>
            </a:r>
          </a:p>
          <a:p>
            <a:pPr marL="0" indent="0">
              <a:buNone/>
            </a:pPr>
            <a:r>
              <a:rPr lang="fi-FI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       unoht</a:t>
            </a:r>
            <a:r>
              <a:rPr lang="fi-FI" sz="2400" kern="100" dirty="0">
                <a:solidFill>
                  <a:srgbClr val="FF000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aa </a:t>
            </a:r>
            <a:r>
              <a:rPr lang="fi-FI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-&gt; unoht</a:t>
            </a:r>
            <a:r>
              <a:rPr lang="fi-FI" sz="2400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ua</a:t>
            </a:r>
          </a:p>
          <a:p>
            <a:pPr marL="0" indent="0">
              <a:buNone/>
            </a:pPr>
            <a:r>
              <a:rPr lang="fi-FI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       yhdist</a:t>
            </a:r>
            <a:r>
              <a:rPr lang="fi-FI" sz="2400" kern="100" dirty="0">
                <a:solidFill>
                  <a:srgbClr val="FF000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ää</a:t>
            </a:r>
            <a:r>
              <a:rPr lang="fi-FI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-&gt; yhdist</a:t>
            </a:r>
            <a:r>
              <a:rPr lang="fi-FI" sz="2400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yä</a:t>
            </a:r>
          </a:p>
          <a:p>
            <a:pPr marL="0" indent="0">
              <a:buNone/>
            </a:pPr>
            <a:endParaRPr lang="fi-FI" sz="24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4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Esim. Isä vaiht</a:t>
            </a:r>
            <a:r>
              <a:rPr lang="fi-FI" sz="2400" b="1" kern="100" dirty="0">
                <a:solidFill>
                  <a:srgbClr val="FF000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aa</a:t>
            </a:r>
            <a:r>
              <a:rPr lang="fi-FI" sz="24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renkaat. / Vuosi vaiht</a:t>
            </a:r>
            <a:r>
              <a:rPr lang="fi-FI" sz="2400" b="1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uu</a:t>
            </a:r>
            <a:r>
              <a:rPr lang="fi-FI" sz="24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kohta.</a:t>
            </a:r>
          </a:p>
          <a:p>
            <a:pPr marL="0" indent="0">
              <a:buNone/>
            </a:pPr>
            <a:r>
              <a:rPr lang="fi-FI" sz="24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       Minä unohd</a:t>
            </a:r>
            <a:r>
              <a:rPr lang="fi-FI" sz="2400" b="1" kern="100" dirty="0">
                <a:solidFill>
                  <a:srgbClr val="FF000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fi-FI" sz="24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 avaimet usein. / Avaimet unoht</a:t>
            </a:r>
            <a:r>
              <a:rPr lang="fi-FI" sz="2400" b="1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</a:t>
            </a:r>
            <a:r>
              <a:rPr lang="fi-FI" sz="24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vat usein.</a:t>
            </a:r>
          </a:p>
          <a:p>
            <a:pPr marL="0" indent="0">
              <a:buNone/>
            </a:pPr>
            <a:r>
              <a:rPr lang="fi-FI" sz="24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       Asentaja yhdist</a:t>
            </a:r>
            <a:r>
              <a:rPr lang="fi-FI" sz="2400" b="1" kern="100" dirty="0">
                <a:solidFill>
                  <a:srgbClr val="FF000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ää</a:t>
            </a:r>
            <a:r>
              <a:rPr lang="fi-FI" sz="24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johdot. / Valtiot yhdist</a:t>
            </a:r>
            <a:r>
              <a:rPr lang="fi-FI" sz="2400" b="1" kern="100" dirty="0"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</a:t>
            </a:r>
            <a:r>
              <a:rPr lang="fi-FI" sz="24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vät.</a:t>
            </a:r>
          </a:p>
          <a:p>
            <a:pPr marL="0" indent="0">
              <a:buNone/>
            </a:pPr>
            <a:endParaRPr lang="fi-FI" sz="24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07062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1ED655-36AC-B2EC-3547-0458A4601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D605173-FCD2-BD6B-6A33-494FA55BBE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Intransitiiviverbi voidaan tehdä myös</a:t>
            </a:r>
            <a:r>
              <a:rPr lang="fi-FI" sz="24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fi-FI" sz="2400" b="1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-utu-/-yty</a:t>
            </a:r>
            <a:r>
              <a:rPr lang="fi-FI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-päätteellä.</a:t>
            </a:r>
          </a:p>
          <a:p>
            <a:endParaRPr lang="fi-FI" sz="24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400" dirty="0">
                <a:latin typeface="Aptos" panose="020B0004020202020204" pitchFamily="34" charset="0"/>
                <a:cs typeface="Times New Roman" panose="02020603050405020304" pitchFamily="18" charset="0"/>
              </a:rPr>
              <a:t>Esim. rikkoa -&gt; rikko</a:t>
            </a:r>
            <a:r>
              <a:rPr lang="fi-FI" sz="2400" dirty="0">
                <a:solidFill>
                  <a:srgbClr val="FF0000"/>
                </a:solidFill>
                <a:highlight>
                  <a:srgbClr val="FFFF00"/>
                </a:highlight>
                <a:latin typeface="Aptos" panose="020B0004020202020204" pitchFamily="34" charset="0"/>
                <a:cs typeface="Times New Roman" panose="02020603050405020304" pitchFamily="18" charset="0"/>
              </a:rPr>
              <a:t>utu</a:t>
            </a:r>
            <a:r>
              <a:rPr lang="fi-FI" sz="2400" dirty="0">
                <a:latin typeface="Aptos" panose="020B0004020202020204" pitchFamily="34" charset="0"/>
                <a:cs typeface="Times New Roman" panose="02020603050405020304" pitchFamily="18" charset="0"/>
              </a:rPr>
              <a:t>a</a:t>
            </a:r>
          </a:p>
          <a:p>
            <a:pPr marL="0" indent="0">
              <a:buNone/>
            </a:pPr>
            <a:r>
              <a:rPr lang="fi-FI" sz="2400" dirty="0">
                <a:latin typeface="Aptos" panose="020B0004020202020204" pitchFamily="34" charset="0"/>
                <a:cs typeface="Times New Roman" panose="02020603050405020304" pitchFamily="18" charset="0"/>
              </a:rPr>
              <a:t>             sulkea -&gt; sulke</a:t>
            </a:r>
            <a:r>
              <a:rPr lang="fi-FI" sz="2400" dirty="0">
                <a:solidFill>
                  <a:srgbClr val="FF0000"/>
                </a:solidFill>
                <a:highlight>
                  <a:srgbClr val="FFFF00"/>
                </a:highlight>
                <a:latin typeface="Aptos" panose="020B0004020202020204" pitchFamily="34" charset="0"/>
                <a:cs typeface="Times New Roman" panose="02020603050405020304" pitchFamily="18" charset="0"/>
              </a:rPr>
              <a:t>utu</a:t>
            </a:r>
            <a:r>
              <a:rPr lang="fi-FI" sz="2400" dirty="0">
                <a:latin typeface="Aptos" panose="020B0004020202020204" pitchFamily="34" charset="0"/>
                <a:cs typeface="Times New Roman" panose="02020603050405020304" pitchFamily="18" charset="0"/>
              </a:rPr>
              <a:t>a</a:t>
            </a:r>
          </a:p>
          <a:p>
            <a:pPr marL="0" indent="0">
              <a:buNone/>
            </a:pPr>
            <a:r>
              <a:rPr lang="fi-FI" sz="2400" dirty="0">
                <a:latin typeface="Aptos" panose="020B0004020202020204" pitchFamily="34" charset="0"/>
                <a:cs typeface="Times New Roman" panose="02020603050405020304" pitchFamily="18" charset="0"/>
              </a:rPr>
              <a:t>             pestä -&gt; pese</a:t>
            </a:r>
            <a:r>
              <a:rPr lang="fi-FI" sz="2400" dirty="0">
                <a:solidFill>
                  <a:srgbClr val="FF0000"/>
                </a:solidFill>
                <a:highlight>
                  <a:srgbClr val="FFFF00"/>
                </a:highlight>
                <a:latin typeface="Aptos" panose="020B0004020202020204" pitchFamily="34" charset="0"/>
                <a:cs typeface="Times New Roman" panose="02020603050405020304" pitchFamily="18" charset="0"/>
              </a:rPr>
              <a:t>yty</a:t>
            </a:r>
            <a:r>
              <a:rPr lang="fi-FI" sz="2400" dirty="0">
                <a:latin typeface="Aptos" panose="020B0004020202020204" pitchFamily="34" charset="0"/>
                <a:cs typeface="Times New Roman" panose="02020603050405020304" pitchFamily="18" charset="0"/>
              </a:rPr>
              <a:t>ä</a:t>
            </a:r>
          </a:p>
          <a:p>
            <a:pPr marL="0" indent="0">
              <a:buNone/>
            </a:pPr>
            <a:endParaRPr lang="fi-FI" sz="24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fi-FI" sz="2400" dirty="0">
                <a:latin typeface="Aptos" panose="020B0004020202020204" pitchFamily="34" charset="0"/>
                <a:cs typeface="Times New Roman" panose="02020603050405020304" pitchFamily="18" charset="0"/>
              </a:rPr>
              <a:t>Esim. Poika rikkoo ikkunan. /Ikkuna rikko</a:t>
            </a:r>
            <a:r>
              <a:rPr lang="fi-FI" sz="2400" dirty="0">
                <a:solidFill>
                  <a:srgbClr val="FF0000"/>
                </a:solidFill>
                <a:highlight>
                  <a:srgbClr val="FFFF00"/>
                </a:highlight>
                <a:latin typeface="Aptos" panose="020B0004020202020204" pitchFamily="34" charset="0"/>
                <a:cs typeface="Times New Roman" panose="02020603050405020304" pitchFamily="18" charset="0"/>
              </a:rPr>
              <a:t>utu</a:t>
            </a:r>
            <a:r>
              <a:rPr lang="fi-FI" sz="2400" dirty="0">
                <a:latin typeface="Aptos" panose="020B0004020202020204" pitchFamily="34" charset="0"/>
                <a:cs typeface="Times New Roman" panose="02020603050405020304" pitchFamily="18" charset="0"/>
              </a:rPr>
              <a:t>u helposti.</a:t>
            </a:r>
          </a:p>
          <a:p>
            <a:pPr marL="0" indent="0">
              <a:buNone/>
            </a:pPr>
            <a:r>
              <a:rPr lang="fi-FI" sz="2400" dirty="0">
                <a:latin typeface="Aptos" panose="020B0004020202020204" pitchFamily="34" charset="0"/>
                <a:cs typeface="Times New Roman" panose="02020603050405020304" pitchFamily="18" charset="0"/>
              </a:rPr>
              <a:t>             Myyjä sulkee oven. / Ovi sulke</a:t>
            </a:r>
            <a:r>
              <a:rPr lang="fi-FI" sz="2400" dirty="0">
                <a:solidFill>
                  <a:srgbClr val="FF0000"/>
                </a:solidFill>
                <a:highlight>
                  <a:srgbClr val="FFFF00"/>
                </a:highlight>
                <a:latin typeface="Aptos" panose="020B0004020202020204" pitchFamily="34" charset="0"/>
                <a:cs typeface="Times New Roman" panose="02020603050405020304" pitchFamily="18" charset="0"/>
              </a:rPr>
              <a:t>utu</a:t>
            </a:r>
            <a:r>
              <a:rPr lang="fi-FI" sz="2400" dirty="0">
                <a:latin typeface="Aptos" panose="020B0004020202020204" pitchFamily="34" charset="0"/>
                <a:cs typeface="Times New Roman" panose="02020603050405020304" pitchFamily="18" charset="0"/>
              </a:rPr>
              <a:t>u.</a:t>
            </a:r>
          </a:p>
          <a:p>
            <a:pPr marL="0" indent="0">
              <a:buNone/>
            </a:pPr>
            <a:r>
              <a:rPr lang="fi-FI" sz="2400" dirty="0">
                <a:latin typeface="Aptos" panose="020B0004020202020204" pitchFamily="34" charset="0"/>
                <a:cs typeface="Times New Roman" panose="02020603050405020304" pitchFamily="18" charset="0"/>
              </a:rPr>
              <a:t>             Minä pesen vaatteet. / Minä pese</a:t>
            </a:r>
            <a:r>
              <a:rPr lang="fi-FI" sz="2400" dirty="0">
                <a:solidFill>
                  <a:srgbClr val="FF0000"/>
                </a:solidFill>
                <a:highlight>
                  <a:srgbClr val="FFFF00"/>
                </a:highlight>
                <a:latin typeface="Aptos" panose="020B0004020202020204" pitchFamily="34" charset="0"/>
                <a:cs typeface="Times New Roman" panose="02020603050405020304" pitchFamily="18" charset="0"/>
              </a:rPr>
              <a:t>ydy</a:t>
            </a:r>
            <a:r>
              <a:rPr lang="fi-FI" sz="2400" dirty="0">
                <a:latin typeface="Aptos" panose="020B0004020202020204" pitchFamily="34" charset="0"/>
                <a:cs typeface="Times New Roman" panose="02020603050405020304" pitchFamily="18" charset="0"/>
              </a:rPr>
              <a:t>n.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517879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4562B3-2E0F-35C9-36AE-2DA614AD4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AC603FF-2078-AC73-509A-6E29D2E7D0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Toisin päin: </a:t>
            </a:r>
            <a:endParaRPr lang="fi-FI" sz="24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</a:t>
            </a:r>
            <a:r>
              <a:rPr lang="fi-FI" sz="2400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ntransitiiviverbistä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voidaan tehdä </a:t>
            </a:r>
            <a:r>
              <a:rPr lang="fi-FI" sz="2400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transitiiviverbi 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</a:t>
            </a:r>
            <a:r>
              <a:rPr lang="fi-FI" sz="2400" b="1" kern="100" dirty="0" err="1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</a:t>
            </a:r>
            <a:r>
              <a:rPr lang="fi-FI" sz="2400" b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/-</a:t>
            </a:r>
            <a:r>
              <a:rPr lang="fi-FI" sz="2400" b="1" kern="100" dirty="0" err="1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tä</a:t>
            </a:r>
            <a:r>
              <a:rPr lang="fi-FI" sz="2400" b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-</a:t>
            </a:r>
            <a:r>
              <a:rPr lang="fi-FI" sz="2400" b="1" kern="100" dirty="0" err="1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tta</a:t>
            </a:r>
            <a:r>
              <a:rPr lang="fi-FI" sz="2400" b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/-</a:t>
            </a:r>
            <a:r>
              <a:rPr lang="fi-FI" sz="2400" b="1" kern="100" dirty="0" err="1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ttä</a:t>
            </a:r>
            <a:r>
              <a:rPr lang="fi-FI" sz="2400" b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-</a:t>
            </a:r>
            <a:r>
              <a:rPr lang="fi-FI" sz="2400" b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kirjaimilla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pudota → pudot</a:t>
            </a:r>
            <a:r>
              <a:rPr lang="fi-FI" sz="2400" i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</a:t>
            </a:r>
            <a:r>
              <a:rPr lang="fi-FI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kadota → kadot</a:t>
            </a:r>
            <a:r>
              <a:rPr lang="fi-FI" sz="2400" i="1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</a:t>
            </a:r>
            <a:r>
              <a:rPr lang="fi-FI" sz="24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fi-FI" sz="2400" i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Jäädä -&gt; jä</a:t>
            </a:r>
            <a:r>
              <a:rPr lang="fi-FI" sz="2400" i="1" kern="100" dirty="0">
                <a:solidFill>
                  <a:srgbClr val="FF000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ttää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fi-FI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Esim. Kissa putoaa oikein päin. / Minä pudo</a:t>
            </a:r>
            <a:r>
              <a:rPr lang="fi-FI" sz="2400" kern="100" dirty="0">
                <a:solidFill>
                  <a:srgbClr val="FF000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</a:t>
            </a:r>
            <a:r>
              <a:rPr lang="fi-FI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 kynän.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       Mies katoaa. / Me kado</a:t>
            </a:r>
            <a:r>
              <a:rPr lang="fi-FI" sz="2400" kern="100" dirty="0">
                <a:solidFill>
                  <a:srgbClr val="FF00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ta</a:t>
            </a:r>
            <a:r>
              <a:rPr lang="fi-FI" sz="2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mme avaimet.</a:t>
            </a: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r>
              <a:rPr lang="fi-FI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           Te jäätte kotiin. / Te jä</a:t>
            </a:r>
            <a:r>
              <a:rPr lang="fi-FI" sz="2400" kern="100" dirty="0">
                <a:solidFill>
                  <a:srgbClr val="FF0000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tä</a:t>
            </a:r>
            <a:r>
              <a:rPr lang="fi-FI" sz="24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tte tavarat kotiin.</a:t>
            </a:r>
            <a:endParaRPr lang="fi-FI" sz="24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fi-FI" sz="2400" kern="100" dirty="0">
              <a:solidFill>
                <a:srgbClr val="FF0000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fi-FI" sz="2400" kern="100" dirty="0">
              <a:solidFill>
                <a:srgbClr val="FF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fi-FI" sz="2400" kern="100" dirty="0">
              <a:solidFill>
                <a:srgbClr val="FF0000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fi-FI" sz="2400" kern="100" dirty="0">
              <a:solidFill>
                <a:srgbClr val="FF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fi-FI" sz="2400" kern="100" dirty="0">
              <a:solidFill>
                <a:srgbClr val="FF0000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fi-FI" sz="2400" kern="100" dirty="0">
              <a:solidFill>
                <a:srgbClr val="FF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fi-FI" sz="2400" kern="100" dirty="0">
              <a:solidFill>
                <a:srgbClr val="FF0000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fi-FI" sz="2400" kern="100" dirty="0">
              <a:solidFill>
                <a:srgbClr val="FF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fi-FI" sz="2400" kern="100" dirty="0">
              <a:solidFill>
                <a:srgbClr val="FF0000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15000"/>
              </a:lnSpc>
              <a:spcAft>
                <a:spcPts val="800"/>
              </a:spcAft>
              <a:buSzPts val="1000"/>
              <a:buNone/>
              <a:tabLst>
                <a:tab pos="457200" algn="l"/>
              </a:tabLst>
            </a:pPr>
            <a:endParaRPr lang="fi-FI" sz="2400" kern="100" dirty="0">
              <a:solidFill>
                <a:srgbClr val="FF0000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06121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AEE3D1-EE8D-E815-1890-04D85C7D3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85C849-4E68-D37A-A2F5-9F344B8D1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Verbityypin 6 verbit ovat usein intransitiiviverbejä.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Esim. kylmetä -&gt; Ilma kylmenee (itse).</a:t>
            </a:r>
          </a:p>
          <a:p>
            <a:pPr marL="0" indent="0">
              <a:buNone/>
            </a:pPr>
            <a:r>
              <a:rPr lang="fi-FI" dirty="0"/>
              <a:t>            kaveta -&gt; Tie kapenee </a:t>
            </a:r>
            <a:r>
              <a:rPr lang="fi-FI"/>
              <a:t>(itse).</a:t>
            </a:r>
          </a:p>
        </p:txBody>
      </p:sp>
    </p:spTree>
    <p:extLst>
      <p:ext uri="{BB962C8B-B14F-4D97-AF65-F5344CB8AC3E}">
        <p14:creationId xmlns:p14="http://schemas.microsoft.com/office/powerpoint/2010/main" val="3643021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239</Words>
  <Application>Microsoft Office PowerPoint</Application>
  <PresentationFormat>Laajakuva</PresentationFormat>
  <Paragraphs>46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Symbol</vt:lpstr>
      <vt:lpstr>Office-teema</vt:lpstr>
      <vt:lpstr>Transitiivi ja intransitiiviverbit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7</cp:revision>
  <dcterms:created xsi:type="dcterms:W3CDTF">2024-11-12T16:04:53Z</dcterms:created>
  <dcterms:modified xsi:type="dcterms:W3CDTF">2024-11-12T16:48:51Z</dcterms:modified>
</cp:coreProperties>
</file>