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8"/>
  </p:handoutMasterIdLst>
  <p:sldIdLst>
    <p:sldId id="279" r:id="rId2"/>
    <p:sldId id="257" r:id="rId3"/>
    <p:sldId id="280" r:id="rId4"/>
    <p:sldId id="260" r:id="rId5"/>
    <p:sldId id="282" r:id="rId6"/>
    <p:sldId id="261" r:id="rId7"/>
    <p:sldId id="259" r:id="rId8"/>
    <p:sldId id="270" r:id="rId9"/>
    <p:sldId id="283" r:id="rId10"/>
    <p:sldId id="271" r:id="rId11"/>
    <p:sldId id="272" r:id="rId12"/>
    <p:sldId id="284" r:id="rId13"/>
    <p:sldId id="276" r:id="rId14"/>
    <p:sldId id="278" r:id="rId15"/>
    <p:sldId id="281" r:id="rId16"/>
    <p:sldId id="285" r:id="rId17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ohanna Purojärvi" initials="JP" lastIdx="1" clrIdx="0">
    <p:extLst>
      <p:ext uri="{19B8F6BF-5375-455C-9EA6-DF929625EA0E}">
        <p15:presenceInfo xmlns:p15="http://schemas.microsoft.com/office/powerpoint/2012/main" userId="Johanna Purojärvi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81215"/>
    <a:srgbClr val="000000"/>
    <a:srgbClr val="E69867"/>
    <a:srgbClr val="FAF0FB"/>
    <a:srgbClr val="7CA22D"/>
    <a:srgbClr val="CE9EC8"/>
    <a:srgbClr val="6A4A70"/>
    <a:srgbClr val="E39565"/>
    <a:srgbClr val="05B2C4"/>
    <a:srgbClr val="CDF0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70" d="100"/>
          <a:sy n="70" d="100"/>
        </p:scale>
        <p:origin x="2094" y="10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384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>
            <a:extLst>
              <a:ext uri="{FF2B5EF4-FFF2-40B4-BE49-F238E27FC236}">
                <a16:creationId xmlns:a16="http://schemas.microsoft.com/office/drawing/2014/main" id="{A7959C21-8FBF-400B-B090-285269683E1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5B01F4B9-EE0D-4EBE-95AF-6792B1949D5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F5CB02-F90A-48E5-BD89-FA9A3CF4FD26}" type="datetimeFigureOut">
              <a:rPr lang="fi-FI" smtClean="0"/>
              <a:t>28.8.2020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799F1077-777E-4D29-A35E-A80CDD52A40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518211BC-AC68-4F2B-8747-D6EFADDF7D3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DEA16D-A7CE-404E-B996-8F0D8DE1130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545854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Otsikko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4561AA8-7C20-492A-9A07-CED197B5A2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lang="fi-FI" sz="6600" dirty="0">
                <a:solidFill>
                  <a:srgbClr val="05B2C4"/>
                </a:solidFill>
                <a:latin typeface="Tw Cen MT Condensed" panose="020B0606020104020203" pitchFamily="34" charset="0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A53AE23F-A95F-4E38-B475-0B25DC2595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Corbel" panose="020B05030202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672149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bg>
      <p:bgPr>
        <a:solidFill>
          <a:srgbClr val="CDF0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4561AA8-7C20-492A-9A07-CED197B5A2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6600">
                <a:latin typeface="Tw Cen MT Condensed" panose="020B0606020104020203" pitchFamily="34" charset="0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A53AE23F-A95F-4E38-B475-0B25DC2595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Corbel" panose="020B05030202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477938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Otsikkodia">
    <p:bg>
      <p:bgPr>
        <a:solidFill>
          <a:srgbClr val="05B2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4561AA8-7C20-492A-9A07-CED197B5A2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6600">
                <a:solidFill>
                  <a:schemeClr val="bg1"/>
                </a:solidFill>
                <a:latin typeface="Tw Cen MT Condensed" panose="020B0606020104020203" pitchFamily="34" charset="0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A53AE23F-A95F-4E38-B475-0B25DC2595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Corbel" panose="020B05030202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800767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A3D9650-69E7-4E85-A96A-8CD483C75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5400">
                <a:latin typeface="Tw Cen MT Condensed" panose="020B0606020104020203" pitchFamily="34" charset="0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3941E54-EACF-4E03-BFD9-4552D0DD82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orbel" panose="020B0503020204020204" pitchFamily="34" charset="0"/>
              </a:defRPr>
            </a:lvl1pPr>
            <a:lvl2pPr>
              <a:defRPr>
                <a:latin typeface="Corbel" panose="020B0503020204020204" pitchFamily="34" charset="0"/>
              </a:defRPr>
            </a:lvl2pPr>
            <a:lvl3pPr>
              <a:defRPr>
                <a:latin typeface="Corbel" panose="020B0503020204020204" pitchFamily="34" charset="0"/>
              </a:defRPr>
            </a:lvl3pPr>
            <a:lvl4pPr>
              <a:defRPr>
                <a:latin typeface="Corbel" panose="020B0503020204020204" pitchFamily="34" charset="0"/>
              </a:defRPr>
            </a:lvl4pPr>
            <a:lvl5pPr>
              <a:defRPr>
                <a:latin typeface="Corbel" panose="020B0503020204020204" pitchFamily="34" charset="0"/>
              </a:defRPr>
            </a:lvl5pPr>
          </a:lstStyle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pic>
        <p:nvPicPr>
          <p:cNvPr id="9" name="Sisällön paikkamerkki 4">
            <a:extLst>
              <a:ext uri="{FF2B5EF4-FFF2-40B4-BE49-F238E27FC236}">
                <a16:creationId xmlns:a16="http://schemas.microsoft.com/office/drawing/2014/main" id="{DFAB34CD-ACF2-40C8-B1D1-599C4C20E4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72" y="-1273356"/>
            <a:ext cx="4123388" cy="9676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9903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Otsikko ja sisältö">
    <p:bg>
      <p:bgPr>
        <a:solidFill>
          <a:srgbClr val="05B2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A3D9650-69E7-4E85-A96A-8CD483C75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5400">
                <a:solidFill>
                  <a:schemeClr val="bg1"/>
                </a:solidFill>
                <a:latin typeface="Tw Cen MT Condensed" panose="020B0606020104020203" pitchFamily="34" charset="0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3941E54-EACF-4E03-BFD9-4552D0DD82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Corbel" panose="020B0503020204020204" pitchFamily="34" charset="0"/>
              </a:defRPr>
            </a:lvl1pPr>
            <a:lvl2pPr>
              <a:defRPr>
                <a:solidFill>
                  <a:schemeClr val="bg1"/>
                </a:solidFill>
                <a:latin typeface="Corbel" panose="020B0503020204020204" pitchFamily="34" charset="0"/>
              </a:defRPr>
            </a:lvl2pPr>
            <a:lvl3pPr>
              <a:defRPr>
                <a:solidFill>
                  <a:schemeClr val="bg1"/>
                </a:solidFill>
                <a:latin typeface="Corbel" panose="020B0503020204020204" pitchFamily="34" charset="0"/>
              </a:defRPr>
            </a:lvl3pPr>
            <a:lvl4pPr>
              <a:defRPr>
                <a:solidFill>
                  <a:schemeClr val="bg1"/>
                </a:solidFill>
                <a:latin typeface="Corbel" panose="020B0503020204020204" pitchFamily="34" charset="0"/>
              </a:defRPr>
            </a:lvl4pPr>
            <a:lvl5pPr>
              <a:defRPr>
                <a:solidFill>
                  <a:schemeClr val="bg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pic>
        <p:nvPicPr>
          <p:cNvPr id="5" name="Sisällön paikkamerkki 3">
            <a:extLst>
              <a:ext uri="{FF2B5EF4-FFF2-40B4-BE49-F238E27FC236}">
                <a16:creationId xmlns:a16="http://schemas.microsoft.com/office/drawing/2014/main" id="{9AB5AD7C-922A-4617-8EC6-8435F0A24E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56" y="-1342610"/>
            <a:ext cx="4123388" cy="9794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4642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A3D9650-69E7-4E85-A96A-8CD483C75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5400">
                <a:solidFill>
                  <a:srgbClr val="05B2C4"/>
                </a:solidFill>
                <a:latin typeface="Tw Cen MT Condensed" panose="020B0606020104020203" pitchFamily="34" charset="0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3941E54-EACF-4E03-BFD9-4552D0DD82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orbel" panose="020B0503020204020204" pitchFamily="34" charset="0"/>
              </a:defRPr>
            </a:lvl1pPr>
            <a:lvl2pPr>
              <a:defRPr>
                <a:latin typeface="Corbel" panose="020B0503020204020204" pitchFamily="34" charset="0"/>
              </a:defRPr>
            </a:lvl2pPr>
            <a:lvl3pPr>
              <a:defRPr>
                <a:latin typeface="Corbel" panose="020B0503020204020204" pitchFamily="34" charset="0"/>
              </a:defRPr>
            </a:lvl3pPr>
            <a:lvl4pPr>
              <a:defRPr>
                <a:latin typeface="Corbel" panose="020B0503020204020204" pitchFamily="34" charset="0"/>
              </a:defRPr>
            </a:lvl4pPr>
            <a:lvl5pPr>
              <a:defRPr>
                <a:latin typeface="Corbel" panose="020B0503020204020204" pitchFamily="34" charset="0"/>
              </a:defRPr>
            </a:lvl5pPr>
          </a:lstStyle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pic>
        <p:nvPicPr>
          <p:cNvPr id="5" name="Sisällön paikkamerkki 4">
            <a:extLst>
              <a:ext uri="{FF2B5EF4-FFF2-40B4-BE49-F238E27FC236}">
                <a16:creationId xmlns:a16="http://schemas.microsoft.com/office/drawing/2014/main" id="{00FC829D-B972-4EF8-9AB6-A7C8A9CF6D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4916" y="3032633"/>
            <a:ext cx="4575080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180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Otsikko ja sisältö">
    <p:bg>
      <p:bgPr>
        <a:solidFill>
          <a:srgbClr val="05B2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A3D9650-69E7-4E85-A96A-8CD483C75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5400">
                <a:solidFill>
                  <a:schemeClr val="bg1"/>
                </a:solidFill>
                <a:latin typeface="Tw Cen MT Condensed" panose="020B0606020104020203" pitchFamily="34" charset="0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3941E54-EACF-4E03-BFD9-4552D0DD82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Corbel" panose="020B0503020204020204" pitchFamily="34" charset="0"/>
              </a:defRPr>
            </a:lvl1pPr>
            <a:lvl2pPr>
              <a:defRPr>
                <a:solidFill>
                  <a:schemeClr val="bg1"/>
                </a:solidFill>
                <a:latin typeface="Corbel" panose="020B0503020204020204" pitchFamily="34" charset="0"/>
              </a:defRPr>
            </a:lvl2pPr>
            <a:lvl3pPr>
              <a:defRPr>
                <a:solidFill>
                  <a:schemeClr val="bg1"/>
                </a:solidFill>
                <a:latin typeface="Corbel" panose="020B0503020204020204" pitchFamily="34" charset="0"/>
              </a:defRPr>
            </a:lvl3pPr>
            <a:lvl4pPr>
              <a:defRPr>
                <a:solidFill>
                  <a:schemeClr val="bg1"/>
                </a:solidFill>
                <a:latin typeface="Corbel" panose="020B0503020204020204" pitchFamily="34" charset="0"/>
              </a:defRPr>
            </a:lvl4pPr>
            <a:lvl5pPr>
              <a:defRPr>
                <a:solidFill>
                  <a:schemeClr val="bg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pic>
        <p:nvPicPr>
          <p:cNvPr id="6" name="Sisällön paikkamerkki 10">
            <a:extLst>
              <a:ext uri="{FF2B5EF4-FFF2-40B4-BE49-F238E27FC236}">
                <a16:creationId xmlns:a16="http://schemas.microsoft.com/office/drawing/2014/main" id="{3785FF39-C853-45C6-A559-36F449023D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4306" y="2969958"/>
            <a:ext cx="4591395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4891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29BB1BC-C620-4149-98E5-B016D1349C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>
            <a:normAutofit/>
          </a:bodyPr>
          <a:lstStyle>
            <a:lvl1pPr>
              <a:defRPr sz="4800">
                <a:solidFill>
                  <a:srgbClr val="05B2C4"/>
                </a:solidFill>
                <a:latin typeface="Tw Cen MT Condensed" panose="020B0606020104020203" pitchFamily="34" charset="0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39C6774-129B-4647-BD83-B99DECD9B8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>
                <a:latin typeface="Corbel" panose="020B0503020204020204" pitchFamily="34" charset="0"/>
              </a:defRPr>
            </a:lvl1pPr>
            <a:lvl2pPr>
              <a:defRPr sz="2800">
                <a:latin typeface="Corbel" panose="020B0503020204020204" pitchFamily="34" charset="0"/>
              </a:defRPr>
            </a:lvl2pPr>
            <a:lvl3pPr>
              <a:defRPr sz="2400">
                <a:latin typeface="Corbel" panose="020B0503020204020204" pitchFamily="34" charset="0"/>
              </a:defRPr>
            </a:lvl3pPr>
            <a:lvl4pPr>
              <a:defRPr sz="2000">
                <a:latin typeface="Corbel" panose="020B0503020204020204" pitchFamily="34" charset="0"/>
              </a:defRPr>
            </a:lvl4pPr>
            <a:lvl5pPr>
              <a:defRPr sz="2000">
                <a:latin typeface="Corbel" panose="020B0503020204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7314D7FA-FF6F-450C-AD50-9EEB6B09ED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Corbel" panose="020B0503020204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dirty="0"/>
              <a:t>Muokkaa tekstin perustyylejä</a:t>
            </a:r>
          </a:p>
        </p:txBody>
      </p:sp>
      <p:pic>
        <p:nvPicPr>
          <p:cNvPr id="8" name="Sisällön paikkamerkki 4">
            <a:extLst>
              <a:ext uri="{FF2B5EF4-FFF2-40B4-BE49-F238E27FC236}">
                <a16:creationId xmlns:a16="http://schemas.microsoft.com/office/drawing/2014/main" id="{C141BDC6-91A3-4876-A705-880A99A4C8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5769" y="5167312"/>
            <a:ext cx="1393722" cy="1325563"/>
          </a:xfrm>
          <a:prstGeom prst="rect">
            <a:avLst/>
          </a:prstGeom>
        </p:spPr>
      </p:pic>
      <p:sp>
        <p:nvSpPr>
          <p:cNvPr id="9" name="Päivämäärän paikkamerkki 8">
            <a:extLst>
              <a:ext uri="{FF2B5EF4-FFF2-40B4-BE49-F238E27FC236}">
                <a16:creationId xmlns:a16="http://schemas.microsoft.com/office/drawing/2014/main" id="{46509548-5A52-4F4C-959E-F2A4A7C7D8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BB403-3F13-446E-BC79-28697B6A1B9E}" type="datetimeFigureOut">
              <a:rPr lang="fi-FI" smtClean="0"/>
              <a:t>28.8.2020</a:t>
            </a:fld>
            <a:endParaRPr lang="fi-FI"/>
          </a:p>
        </p:txBody>
      </p:sp>
      <p:sp>
        <p:nvSpPr>
          <p:cNvPr id="10" name="Alatunnisteen paikkamerkki 9">
            <a:extLst>
              <a:ext uri="{FF2B5EF4-FFF2-40B4-BE49-F238E27FC236}">
                <a16:creationId xmlns:a16="http://schemas.microsoft.com/office/drawing/2014/main" id="{CA074FC8-BED8-4B59-B700-F3D624A059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619D94BE-F745-4B73-8850-65B948A80E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8929E-CE6E-4F8B-813C-28AA16E4E7D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638844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Kuvatekstillinen sisältö">
    <p:bg>
      <p:bgPr>
        <a:solidFill>
          <a:srgbClr val="05B2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29BB1BC-C620-4149-98E5-B016D1349C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>
            <a:noAutofit/>
          </a:bodyPr>
          <a:lstStyle>
            <a:lvl1pPr>
              <a:defRPr sz="4800">
                <a:solidFill>
                  <a:schemeClr val="bg1"/>
                </a:solidFill>
                <a:latin typeface="Tw Cen MT Condensed" panose="020B0606020104020203" pitchFamily="34" charset="0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39C6774-129B-4647-BD83-B99DECD9B8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  <a:latin typeface="Corbel" panose="020B0503020204020204" pitchFamily="34" charset="0"/>
              </a:defRPr>
            </a:lvl1pPr>
            <a:lvl2pPr>
              <a:defRPr sz="2800">
                <a:solidFill>
                  <a:schemeClr val="bg1"/>
                </a:solidFill>
                <a:latin typeface="Corbel" panose="020B0503020204020204" pitchFamily="34" charset="0"/>
              </a:defRPr>
            </a:lvl2pPr>
            <a:lvl3pPr>
              <a:defRPr sz="2400">
                <a:solidFill>
                  <a:schemeClr val="bg1"/>
                </a:solidFill>
                <a:latin typeface="Corbel" panose="020B0503020204020204" pitchFamily="34" charset="0"/>
              </a:defRPr>
            </a:lvl3pPr>
            <a:lvl4pPr>
              <a:defRPr sz="2000">
                <a:solidFill>
                  <a:schemeClr val="bg1"/>
                </a:solidFill>
                <a:latin typeface="Corbel" panose="020B0503020204020204" pitchFamily="34" charset="0"/>
              </a:defRPr>
            </a:lvl4pPr>
            <a:lvl5pPr>
              <a:defRPr sz="2000">
                <a:solidFill>
                  <a:schemeClr val="bg1"/>
                </a:solidFill>
                <a:latin typeface="Corbel" panose="020B0503020204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7314D7FA-FF6F-450C-AD50-9EEB6B09ED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Corbel" panose="020B0503020204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dirty="0"/>
              <a:t>Muokkaa tekstin perustyylejä</a:t>
            </a:r>
          </a:p>
        </p:txBody>
      </p:sp>
      <p:pic>
        <p:nvPicPr>
          <p:cNvPr id="6" name="Sisällön paikkamerkki 5">
            <a:extLst>
              <a:ext uri="{FF2B5EF4-FFF2-40B4-BE49-F238E27FC236}">
                <a16:creationId xmlns:a16="http://schemas.microsoft.com/office/drawing/2014/main" id="{E4C40662-5913-4FC0-A0E0-5E98710879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0799" y="5167311"/>
            <a:ext cx="1398692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0667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1C29DE09-B5A4-4708-8970-8CE2980D0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277F1D2C-BE86-417D-9BDE-C6916B709C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3ECEC3DB-18A9-4E4F-8E00-E92D553CBD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FBB403-3F13-446E-BC79-28697B6A1B9E}" type="datetimeFigureOut">
              <a:rPr lang="fi-FI" smtClean="0"/>
              <a:t>28.8.2020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4D963F38-90A5-49E9-808D-807295918D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D9031F60-1845-4458-9AAB-780AEC2041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8929E-CE6E-4F8B-813C-28AA16E4E7D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03411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49" r:id="rId2"/>
    <p:sldLayoutId id="2147483660" r:id="rId3"/>
    <p:sldLayoutId id="2147483650" r:id="rId4"/>
    <p:sldLayoutId id="2147483665" r:id="rId5"/>
    <p:sldLayoutId id="2147483662" r:id="rId6"/>
    <p:sldLayoutId id="2147483663" r:id="rId7"/>
    <p:sldLayoutId id="2147483656" r:id="rId8"/>
    <p:sldLayoutId id="2147483664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5.gif"/><Relationship Id="rId5" Type="http://schemas.openxmlformats.org/officeDocument/2006/relationships/image" Target="../media/image9.gif"/><Relationship Id="rId10" Type="http://schemas.openxmlformats.org/officeDocument/2006/relationships/image" Target="../media/image14.pn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13" Type="http://schemas.openxmlformats.org/officeDocument/2006/relationships/hyperlink" Target="https://en.wikipedia.org/wiki/Copenhagen_Malm%C3%B6_Port" TargetMode="External"/><Relationship Id="rId3" Type="http://schemas.openxmlformats.org/officeDocument/2006/relationships/hyperlink" Target="https://fi.wikipedia.org/wiki/Sumeliuksen_talo" TargetMode="External"/><Relationship Id="rId7" Type="http://schemas.openxmlformats.org/officeDocument/2006/relationships/hyperlink" Target="https://pxhere.com/fi/photo/775916" TargetMode="External"/><Relationship Id="rId12" Type="http://schemas.openxmlformats.org/officeDocument/2006/relationships/image" Target="../media/image24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jpg"/><Relationship Id="rId11" Type="http://schemas.openxmlformats.org/officeDocument/2006/relationships/hyperlink" Target="http://arvindpariti.blogspot.com/2013/01/capital-city-of-finland.html" TargetMode="External"/><Relationship Id="rId5" Type="http://schemas.openxmlformats.org/officeDocument/2006/relationships/hyperlink" Target="https://fi.wikipedia.org/wiki/Tammelan_koulu" TargetMode="External"/><Relationship Id="rId15" Type="http://schemas.openxmlformats.org/officeDocument/2006/relationships/hyperlink" Target="https://sh.wikipedia.org/wiki/J%C3%A4ms%C3%A4" TargetMode="External"/><Relationship Id="rId10" Type="http://schemas.openxmlformats.org/officeDocument/2006/relationships/image" Target="../media/image23.jpg"/><Relationship Id="rId4" Type="http://schemas.openxmlformats.org/officeDocument/2006/relationships/image" Target="../media/image20.jpg"/><Relationship Id="rId9" Type="http://schemas.openxmlformats.org/officeDocument/2006/relationships/hyperlink" Target="http://kemikaalikimara.blogspot.com/2011_07_01_archive.html" TargetMode="External"/><Relationship Id="rId14" Type="http://schemas.openxmlformats.org/officeDocument/2006/relationships/image" Target="../media/image25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E27E21A3-7A14-4671-9C45-D2DC345740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581188"/>
            <a:ext cx="9144000" cy="2387600"/>
          </a:xfrm>
        </p:spPr>
        <p:txBody>
          <a:bodyPr>
            <a:noAutofit/>
          </a:bodyPr>
          <a:lstStyle/>
          <a:p>
            <a:r>
              <a:rPr lang="fi-FI" sz="6600" dirty="0">
                <a:solidFill>
                  <a:schemeClr val="tx1"/>
                </a:solidFill>
              </a:rPr>
              <a:t>Fiksun liikkumisen paja</a:t>
            </a:r>
            <a:endParaRPr lang="fi-FI" sz="6600" i="1" dirty="0">
              <a:solidFill>
                <a:schemeClr val="tx1"/>
              </a:solidFill>
            </a:endParaRPr>
          </a:p>
        </p:txBody>
      </p:sp>
      <p:pic>
        <p:nvPicPr>
          <p:cNvPr id="8" name="Kuva 7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FD5E5B5C-3BD7-4FBF-A18C-EF8702860D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485" y="4646869"/>
            <a:ext cx="3074814" cy="1115808"/>
          </a:xfrm>
          <a:prstGeom prst="rect">
            <a:avLst/>
          </a:prstGeom>
        </p:spPr>
      </p:pic>
      <p:sp>
        <p:nvSpPr>
          <p:cNvPr id="2" name="Tekstiruutu 1">
            <a:extLst>
              <a:ext uri="{FF2B5EF4-FFF2-40B4-BE49-F238E27FC236}">
                <a16:creationId xmlns:a16="http://schemas.microsoft.com/office/drawing/2014/main" id="{D9FB8A29-2E67-4503-9078-D71FCA278EDC}"/>
              </a:ext>
            </a:extLst>
          </p:cNvPr>
          <p:cNvSpPr txBox="1"/>
          <p:nvPr/>
        </p:nvSpPr>
        <p:spPr>
          <a:xfrm>
            <a:off x="4430485" y="3797558"/>
            <a:ext cx="33310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4400" dirty="0">
                <a:latin typeface="Tw Cen MT Condensed" panose="020B0606020104020203" pitchFamily="34" charset="0"/>
              </a:rPr>
              <a:t>Pajan on tuottanut</a:t>
            </a:r>
          </a:p>
        </p:txBody>
      </p:sp>
    </p:spTree>
    <p:extLst>
      <p:ext uri="{BB962C8B-B14F-4D97-AF65-F5344CB8AC3E}">
        <p14:creationId xmlns:p14="http://schemas.microsoft.com/office/powerpoint/2010/main" val="38740171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305917" y="2766218"/>
            <a:ext cx="7068535" cy="1325563"/>
          </a:xfrm>
        </p:spPr>
        <p:txBody>
          <a:bodyPr>
            <a:noAutofit/>
          </a:bodyPr>
          <a:lstStyle/>
          <a:p>
            <a:r>
              <a:rPr lang="fi-FI" sz="13000" cap="all" dirty="0"/>
              <a:t>3. Fiksumpaa liikkumista</a:t>
            </a:r>
          </a:p>
        </p:txBody>
      </p:sp>
    </p:spTree>
    <p:extLst>
      <p:ext uri="{BB962C8B-B14F-4D97-AF65-F5344CB8AC3E}">
        <p14:creationId xmlns:p14="http://schemas.microsoft.com/office/powerpoint/2010/main" val="22061591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416797" y="1494079"/>
            <a:ext cx="9358405" cy="2548081"/>
          </a:xfrm>
        </p:spPr>
        <p:txBody>
          <a:bodyPr>
            <a:noAutofit/>
          </a:bodyPr>
          <a:lstStyle/>
          <a:p>
            <a:r>
              <a:rPr lang="fi-FI" sz="3600" dirty="0">
                <a:solidFill>
                  <a:schemeClr val="tx1"/>
                </a:solidFill>
                <a:latin typeface="Corbel" panose="020B0503020204020204" pitchFamily="34" charset="0"/>
              </a:rPr>
              <a:t>1. Mitkä asiat voivat vaikuttaa liikkumistavan valintaan? </a:t>
            </a:r>
            <a:br>
              <a:rPr lang="fi-FI" sz="3600" dirty="0">
                <a:solidFill>
                  <a:schemeClr val="tx1"/>
                </a:solidFill>
                <a:latin typeface="Corbel" panose="020B0503020204020204" pitchFamily="34" charset="0"/>
              </a:rPr>
            </a:br>
            <a:br>
              <a:rPr lang="fi-FI" sz="3600" dirty="0">
                <a:solidFill>
                  <a:schemeClr val="tx1"/>
                </a:solidFill>
                <a:latin typeface="Corbel" panose="020B0503020204020204" pitchFamily="34" charset="0"/>
              </a:rPr>
            </a:br>
            <a:r>
              <a:rPr lang="fi-FI" sz="3600" dirty="0">
                <a:solidFill>
                  <a:schemeClr val="tx1"/>
                </a:solidFill>
                <a:latin typeface="Corbel" panose="020B0503020204020204" pitchFamily="34" charset="0"/>
              </a:rPr>
              <a:t>2. Miten 3 km ja 240 km matkan voisi kulkea ympäristöystävällisemmin?</a:t>
            </a:r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93E521CB-62B5-4A7B-AA3A-FE23EA400E31}"/>
              </a:ext>
            </a:extLst>
          </p:cNvPr>
          <p:cNvSpPr txBox="1"/>
          <p:nvPr/>
        </p:nvSpPr>
        <p:spPr>
          <a:xfrm>
            <a:off x="1416797" y="478417"/>
            <a:ext cx="88479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5400" dirty="0">
                <a:solidFill>
                  <a:srgbClr val="05B2C4"/>
                </a:solidFill>
                <a:latin typeface="Tw Cen MT Condensed" panose="020B0606020104020203" pitchFamily="34" charset="0"/>
              </a:rPr>
              <a:t>Pohdinta</a:t>
            </a:r>
          </a:p>
        </p:txBody>
      </p:sp>
    </p:spTree>
    <p:extLst>
      <p:ext uri="{BB962C8B-B14F-4D97-AF65-F5344CB8AC3E}">
        <p14:creationId xmlns:p14="http://schemas.microsoft.com/office/powerpoint/2010/main" val="12373975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47844A50-93F5-454D-8383-B5C196CF74E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i-FI" dirty="0"/>
              <a:t>Välikevennys</a:t>
            </a:r>
          </a:p>
        </p:txBody>
      </p:sp>
      <p:sp>
        <p:nvSpPr>
          <p:cNvPr id="11" name="Alaotsikko 10">
            <a:extLst>
              <a:ext uri="{FF2B5EF4-FFF2-40B4-BE49-F238E27FC236}">
                <a16:creationId xmlns:a16="http://schemas.microsoft.com/office/drawing/2014/main" id="{2A37D846-136C-4496-A2B2-3CD4473B558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7" name="Sisällön paikkamerkki 6" descr="Kuva, joka sisältää kohteen lumi, kuljetus, koira, ulko&#10;&#10;Kuvaus luotu automaattisesti">
            <a:extLst>
              <a:ext uri="{FF2B5EF4-FFF2-40B4-BE49-F238E27FC236}">
                <a16:creationId xmlns:a16="http://schemas.microsoft.com/office/drawing/2014/main" id="{AC24663E-7E7E-4E95-B3B4-4ED7C27E1D02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07" y="-560487"/>
            <a:ext cx="11584386" cy="7752773"/>
          </a:xfrm>
        </p:spPr>
      </p:pic>
      <p:sp>
        <p:nvSpPr>
          <p:cNvPr id="9" name="Tekstiruutu 8">
            <a:extLst>
              <a:ext uri="{FF2B5EF4-FFF2-40B4-BE49-F238E27FC236}">
                <a16:creationId xmlns:a16="http://schemas.microsoft.com/office/drawing/2014/main" id="{CDAD478B-AFA8-40BB-8602-83F3A2474871}"/>
              </a:ext>
            </a:extLst>
          </p:cNvPr>
          <p:cNvSpPr txBox="1"/>
          <p:nvPr/>
        </p:nvSpPr>
        <p:spPr>
          <a:xfrm>
            <a:off x="9410700" y="6563477"/>
            <a:ext cx="25460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dirty="0">
                <a:latin typeface="Corbel" panose="020B0503020204020204" pitchFamily="34" charset="0"/>
              </a:rPr>
              <a:t>Kuva </a:t>
            </a:r>
            <a:r>
              <a:rPr lang="fi-FI" sz="1400" dirty="0">
                <a:solidFill>
                  <a:srgbClr val="000000"/>
                </a:solidFill>
                <a:latin typeface="Corbel" panose="020B0503020204020204" pitchFamily="34" charset="0"/>
              </a:rPr>
              <a:t>Robbie</a:t>
            </a:r>
            <a:r>
              <a:rPr lang="fi-FI" sz="1400" dirty="0">
                <a:latin typeface="Corbel" panose="020B0503020204020204" pitchFamily="34" charset="0"/>
              </a:rPr>
              <a:t> </a:t>
            </a:r>
            <a:r>
              <a:rPr lang="fi-FI" sz="1400" dirty="0" err="1">
                <a:latin typeface="Corbel" panose="020B0503020204020204" pitchFamily="34" charset="0"/>
              </a:rPr>
              <a:t>Bracco</a:t>
            </a:r>
            <a:r>
              <a:rPr lang="fi-FI" sz="1400" dirty="0">
                <a:latin typeface="Corbel" panose="020B0503020204020204" pitchFamily="34" charset="0"/>
              </a:rPr>
              <a:t> </a:t>
            </a:r>
            <a:r>
              <a:rPr lang="fi-FI" sz="1400" dirty="0" err="1">
                <a:latin typeface="Corbel" panose="020B0503020204020204" pitchFamily="34" charset="0"/>
              </a:rPr>
              <a:t>Pixabaystä</a:t>
            </a:r>
            <a:endParaRPr lang="fi-FI" sz="1400" dirty="0">
              <a:latin typeface="Corbel" panose="020B0503020204020204" pitchFamily="34" charset="0"/>
            </a:endParaRPr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id="{FE793F35-7856-468D-9F6D-C38DAF1625C9}"/>
              </a:ext>
            </a:extLst>
          </p:cNvPr>
          <p:cNvSpPr txBox="1"/>
          <p:nvPr/>
        </p:nvSpPr>
        <p:spPr>
          <a:xfrm>
            <a:off x="8846796" y="5742308"/>
            <a:ext cx="3110001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5900" dirty="0">
                <a:latin typeface="Tw Cen MT Condensed" panose="020B0606020104020203" pitchFamily="34" charset="0"/>
              </a:rPr>
              <a:t>Välikevennys</a:t>
            </a:r>
          </a:p>
        </p:txBody>
      </p:sp>
    </p:spTree>
    <p:extLst>
      <p:ext uri="{BB962C8B-B14F-4D97-AF65-F5344CB8AC3E}">
        <p14:creationId xmlns:p14="http://schemas.microsoft.com/office/powerpoint/2010/main" val="27331242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156131" y="2766218"/>
            <a:ext cx="6517566" cy="1325563"/>
          </a:xfrm>
        </p:spPr>
        <p:txBody>
          <a:bodyPr anchor="ctr">
            <a:noAutofit/>
          </a:bodyPr>
          <a:lstStyle/>
          <a:p>
            <a:r>
              <a:rPr lang="fi-FI" sz="13000" dirty="0"/>
              <a:t>4. ÄÄNESTYS</a:t>
            </a:r>
          </a:p>
        </p:txBody>
      </p:sp>
    </p:spTree>
    <p:extLst>
      <p:ext uri="{BB962C8B-B14F-4D97-AF65-F5344CB8AC3E}">
        <p14:creationId xmlns:p14="http://schemas.microsoft.com/office/powerpoint/2010/main" val="7137743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8200" y="630045"/>
            <a:ext cx="10515600" cy="1325563"/>
          </a:xfrm>
        </p:spPr>
        <p:txBody>
          <a:bodyPr>
            <a:noAutofit/>
          </a:bodyPr>
          <a:lstStyle/>
          <a:p>
            <a:r>
              <a:rPr lang="fi-FI" sz="6000" dirty="0">
                <a:solidFill>
                  <a:srgbClr val="05B2C4"/>
                </a:solidFill>
              </a:rPr>
              <a:t>Mikä on suomalaisen yleisimmin kulkeman automatkan pituus?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838200" y="2220702"/>
            <a:ext cx="3263781" cy="4351338"/>
          </a:xfrm>
        </p:spPr>
        <p:txBody>
          <a:bodyPr>
            <a:noAutofit/>
          </a:bodyPr>
          <a:lstStyle/>
          <a:p>
            <a:pPr marL="417909" indent="-417909">
              <a:buAutoNum type="alphaUcParenR"/>
            </a:pPr>
            <a:r>
              <a:rPr lang="fi-FI" sz="3600" dirty="0"/>
              <a:t> 1-3 km</a:t>
            </a:r>
          </a:p>
          <a:p>
            <a:pPr marL="417909" indent="-417909">
              <a:buAutoNum type="alphaUcParenR"/>
            </a:pPr>
            <a:r>
              <a:rPr lang="fi-FI" sz="3600" dirty="0"/>
              <a:t> 4-9 km</a:t>
            </a:r>
          </a:p>
          <a:p>
            <a:pPr marL="417909" indent="-417909">
              <a:buAutoNum type="alphaUcParenR"/>
            </a:pPr>
            <a:r>
              <a:rPr lang="fi-FI" sz="3600" dirty="0"/>
              <a:t> 10-20 km</a:t>
            </a:r>
          </a:p>
          <a:p>
            <a:pPr marL="417909" indent="-417909">
              <a:buAutoNum type="alphaUcParenR"/>
            </a:pPr>
            <a:r>
              <a:rPr lang="fi-FI" sz="3600" dirty="0"/>
              <a:t> 20-50 km</a:t>
            </a:r>
          </a:p>
        </p:txBody>
      </p:sp>
    </p:spTree>
    <p:extLst>
      <p:ext uri="{BB962C8B-B14F-4D97-AF65-F5344CB8AC3E}">
        <p14:creationId xmlns:p14="http://schemas.microsoft.com/office/powerpoint/2010/main" val="32781362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923183E-2E76-4BF4-B7DB-15F6B4F81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0003" y="1439816"/>
            <a:ext cx="6511048" cy="1325563"/>
          </a:xfrm>
        </p:spPr>
        <p:txBody>
          <a:bodyPr>
            <a:noAutofit/>
          </a:bodyPr>
          <a:lstStyle/>
          <a:p>
            <a:r>
              <a:rPr lang="fi-FI" sz="6000" dirty="0"/>
              <a:t>Oikea vastaus: Suomalaisen yleisimmin kulkeman automatkan pituus on A) 1-3 kilometriä.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DEC8B22-C43C-4B9F-80CB-364C7E80EE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90003" y="4283799"/>
            <a:ext cx="3520333" cy="573951"/>
          </a:xfrm>
        </p:spPr>
        <p:txBody>
          <a:bodyPr/>
          <a:lstStyle/>
          <a:p>
            <a:pPr marL="0" indent="0">
              <a:buNone/>
            </a:pPr>
            <a:r>
              <a:rPr lang="fi-FI" dirty="0"/>
              <a:t>Niinpä, melko hölmöä.</a:t>
            </a:r>
          </a:p>
        </p:txBody>
      </p:sp>
    </p:spTree>
    <p:extLst>
      <p:ext uri="{BB962C8B-B14F-4D97-AF65-F5344CB8AC3E}">
        <p14:creationId xmlns:p14="http://schemas.microsoft.com/office/powerpoint/2010/main" val="37091408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92DDBD6-9FC0-41E0-948B-B2BFD0D6DFB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/>
              <a:t>Loppukevennys</a:t>
            </a:r>
          </a:p>
        </p:txBody>
      </p:sp>
      <p:sp>
        <p:nvSpPr>
          <p:cNvPr id="10" name="Alaotsikko 9">
            <a:extLst>
              <a:ext uri="{FF2B5EF4-FFF2-40B4-BE49-F238E27FC236}">
                <a16:creationId xmlns:a16="http://schemas.microsoft.com/office/drawing/2014/main" id="{29B1B55B-7285-47C2-8D56-AF4264C1CB5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5" name="Sisällön paikkamerkki 4" descr="Kuva, joka sisältää kohteen vesi, ulko, laiva, järvi&#10;&#10;Kuvaus luotu automaattisesti">
            <a:extLst>
              <a:ext uri="{FF2B5EF4-FFF2-40B4-BE49-F238E27FC236}">
                <a16:creationId xmlns:a16="http://schemas.microsoft.com/office/drawing/2014/main" id="{E81EAA55-A63E-4C01-B4D7-A46D0D226FF0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-2324100"/>
            <a:ext cx="11049000" cy="8286750"/>
          </a:xfrm>
        </p:spPr>
      </p:pic>
      <p:sp>
        <p:nvSpPr>
          <p:cNvPr id="7" name="Tekstiruutu 6">
            <a:extLst>
              <a:ext uri="{FF2B5EF4-FFF2-40B4-BE49-F238E27FC236}">
                <a16:creationId xmlns:a16="http://schemas.microsoft.com/office/drawing/2014/main" id="{E28442AB-8ED2-4626-8FBF-A6F4B6C29F8B}"/>
              </a:ext>
            </a:extLst>
          </p:cNvPr>
          <p:cNvSpPr txBox="1"/>
          <p:nvPr/>
        </p:nvSpPr>
        <p:spPr>
          <a:xfrm>
            <a:off x="9439275" y="5648977"/>
            <a:ext cx="275272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1400" dirty="0">
                <a:solidFill>
                  <a:schemeClr val="bg1"/>
                </a:solidFill>
                <a:latin typeface="Corbel" panose="020B0503020204020204" pitchFamily="34" charset="0"/>
              </a:rPr>
              <a:t>Kuva dvjones65 </a:t>
            </a:r>
            <a:r>
              <a:rPr lang="fi-FI" sz="1400" dirty="0" err="1">
                <a:solidFill>
                  <a:schemeClr val="bg1"/>
                </a:solidFill>
                <a:latin typeface="Corbel" panose="020B0503020204020204" pitchFamily="34" charset="0"/>
              </a:rPr>
              <a:t>Pixabaystä</a:t>
            </a:r>
            <a:endParaRPr lang="fi-FI" sz="1400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04FEDE26-744A-45B8-B0A4-3E09461005E1}"/>
              </a:ext>
            </a:extLst>
          </p:cNvPr>
          <p:cNvSpPr txBox="1"/>
          <p:nvPr/>
        </p:nvSpPr>
        <p:spPr>
          <a:xfrm>
            <a:off x="1884179" y="568623"/>
            <a:ext cx="84236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5400" dirty="0">
                <a:solidFill>
                  <a:schemeClr val="bg1"/>
                </a:solidFill>
                <a:latin typeface="Tw Cen MT Condensed" panose="020B0606020104020203" pitchFamily="34" charset="0"/>
              </a:rPr>
              <a:t>Kohti fiksummin liikkuvaa tulevaisuutta!</a:t>
            </a:r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1000E5E0-EC85-46B1-841F-A23AA890B923}"/>
              </a:ext>
            </a:extLst>
          </p:cNvPr>
          <p:cNvSpPr txBox="1"/>
          <p:nvPr/>
        </p:nvSpPr>
        <p:spPr>
          <a:xfrm>
            <a:off x="4143102" y="1392772"/>
            <a:ext cx="39057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200" dirty="0">
                <a:solidFill>
                  <a:schemeClr val="bg1"/>
                </a:solidFill>
                <a:latin typeface="Tw Cen MT Condensed" panose="020B0606020104020203" pitchFamily="34" charset="0"/>
              </a:rPr>
              <a:t>Kiitos pajaan osallistumisesta.</a:t>
            </a:r>
          </a:p>
        </p:txBody>
      </p:sp>
      <p:pic>
        <p:nvPicPr>
          <p:cNvPr id="16" name="Kuva 15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058C063B-7623-4CDF-9B52-3BF30101A2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4" t="16505" r="5020" b="17387"/>
          <a:stretch/>
        </p:blipFill>
        <p:spPr>
          <a:xfrm>
            <a:off x="6497203" y="6054725"/>
            <a:ext cx="2731370" cy="686685"/>
          </a:xfrm>
          <a:prstGeom prst="rect">
            <a:avLst/>
          </a:prstGeom>
        </p:spPr>
      </p:pic>
      <p:pic>
        <p:nvPicPr>
          <p:cNvPr id="18" name="Kuva 17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47F6BAE2-1CF1-481B-9B46-9CB58E45E0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3425" y="6042780"/>
            <a:ext cx="2731372" cy="801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8868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F24E79B-E09C-4912-86E0-AEF07DADD5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3221" y="2766218"/>
            <a:ext cx="9322836" cy="1325563"/>
          </a:xfrm>
        </p:spPr>
        <p:txBody>
          <a:bodyPr>
            <a:noAutofit/>
          </a:bodyPr>
          <a:lstStyle/>
          <a:p>
            <a:r>
              <a:rPr lang="fi-FI" sz="13000" dirty="0">
                <a:solidFill>
                  <a:srgbClr val="05B2C4"/>
                </a:solidFill>
              </a:rPr>
              <a:t>1. LIIKKUMISTAVAT</a:t>
            </a:r>
          </a:p>
        </p:txBody>
      </p:sp>
    </p:spTree>
    <p:extLst>
      <p:ext uri="{BB962C8B-B14F-4D97-AF65-F5344CB8AC3E}">
        <p14:creationId xmlns:p14="http://schemas.microsoft.com/office/powerpoint/2010/main" val="42163153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aotsikko 2"/>
          <p:cNvSpPr>
            <a:spLocks noGrp="1"/>
          </p:cNvSpPr>
          <p:nvPr>
            <p:ph idx="1"/>
          </p:nvPr>
        </p:nvSpPr>
        <p:spPr>
          <a:xfrm>
            <a:off x="838200" y="2394792"/>
            <a:ext cx="10515600" cy="4351338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fi-FI" sz="3600" dirty="0"/>
              <a:t>Listaa tapoja paperille.</a:t>
            </a:r>
          </a:p>
          <a:p>
            <a:pPr marL="342900" indent="-342900" algn="l">
              <a:buFontTx/>
              <a:buChar char="-"/>
            </a:pPr>
            <a:r>
              <a:rPr lang="fi-FI" sz="3200" dirty="0"/>
              <a:t>Yhden liikkumistavan voi kirjata vain kerran (esim. ei mopo kolmeen eri kertaan).</a:t>
            </a:r>
          </a:p>
          <a:p>
            <a:pPr marL="342900" indent="-342900" algn="l">
              <a:buFontTx/>
              <a:buChar char="-"/>
            </a:pPr>
            <a:r>
              <a:rPr lang="fi-FI" sz="3200" dirty="0"/>
              <a:t>vähintään 8 liikkumistapaa/henkilö TAI 10 tapaa/ryhmä. Enemmänkin saa keksiä.</a:t>
            </a:r>
          </a:p>
          <a:p>
            <a:pPr marL="342900" indent="-342900" algn="l">
              <a:buFontTx/>
              <a:buChar char="-"/>
            </a:pPr>
            <a:r>
              <a:rPr lang="fi-FI" sz="3200" dirty="0"/>
              <a:t>Tarvittaessa apuna voi käyttää seuraavaa ideakuvaa.</a:t>
            </a:r>
          </a:p>
        </p:txBody>
      </p:sp>
      <p:sp>
        <p:nvSpPr>
          <p:cNvPr id="2" name="Tekstiruutu 1">
            <a:extLst>
              <a:ext uri="{FF2B5EF4-FFF2-40B4-BE49-F238E27FC236}">
                <a16:creationId xmlns:a16="http://schemas.microsoft.com/office/drawing/2014/main" id="{F43C8407-7436-4CF6-99DA-09C7B330FA8F}"/>
              </a:ext>
            </a:extLst>
          </p:cNvPr>
          <p:cNvSpPr txBox="1"/>
          <p:nvPr/>
        </p:nvSpPr>
        <p:spPr>
          <a:xfrm>
            <a:off x="838200" y="307910"/>
            <a:ext cx="1006748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6000" dirty="0">
                <a:solidFill>
                  <a:srgbClr val="05B2C4"/>
                </a:solidFill>
                <a:latin typeface="Tw Cen MT Condensed" panose="020B0606020104020203" pitchFamily="34" charset="0"/>
              </a:rPr>
              <a:t>Millä erilaisilla tavoilla voi liikkua paikasta toiseen?</a:t>
            </a:r>
          </a:p>
        </p:txBody>
      </p:sp>
    </p:spTree>
    <p:extLst>
      <p:ext uri="{BB962C8B-B14F-4D97-AF65-F5344CB8AC3E}">
        <p14:creationId xmlns:p14="http://schemas.microsoft.com/office/powerpoint/2010/main" val="3128412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2" y="149420"/>
            <a:ext cx="3880001" cy="2204238"/>
          </a:xfrm>
          <a:prstGeom prst="rect">
            <a:avLst/>
          </a:prstGeom>
        </p:spPr>
      </p:pic>
      <p:pic>
        <p:nvPicPr>
          <p:cNvPr id="6" name="Kuva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538" y="2686415"/>
            <a:ext cx="3192318" cy="846084"/>
          </a:xfrm>
          <a:prstGeom prst="rect">
            <a:avLst/>
          </a:prstGeom>
        </p:spPr>
      </p:pic>
      <p:pic>
        <p:nvPicPr>
          <p:cNvPr id="7" name="Kuva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3377" y="257517"/>
            <a:ext cx="2346070" cy="2346070"/>
          </a:xfrm>
          <a:prstGeom prst="rect">
            <a:avLst/>
          </a:prstGeom>
        </p:spPr>
      </p:pic>
      <p:pic>
        <p:nvPicPr>
          <p:cNvPr id="8" name="Kuva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6920" y="1638586"/>
            <a:ext cx="1737014" cy="1737014"/>
          </a:xfrm>
          <a:prstGeom prst="rect">
            <a:avLst/>
          </a:prstGeom>
        </p:spPr>
      </p:pic>
      <p:pic>
        <p:nvPicPr>
          <p:cNvPr id="9" name="Kuva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8111" y="3977176"/>
            <a:ext cx="3424814" cy="3424814"/>
          </a:xfrm>
          <a:prstGeom prst="rect">
            <a:avLst/>
          </a:prstGeom>
        </p:spPr>
      </p:pic>
      <p:pic>
        <p:nvPicPr>
          <p:cNvPr id="10" name="Kuva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189" y="2092092"/>
            <a:ext cx="2761673" cy="2761673"/>
          </a:xfrm>
          <a:prstGeom prst="rect">
            <a:avLst/>
          </a:prstGeom>
        </p:spPr>
      </p:pic>
      <p:pic>
        <p:nvPicPr>
          <p:cNvPr id="11" name="Kuva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0" t="9763" r="5465" b="25689"/>
          <a:stretch/>
        </p:blipFill>
        <p:spPr>
          <a:xfrm>
            <a:off x="2977572" y="4898201"/>
            <a:ext cx="3528292" cy="1732282"/>
          </a:xfrm>
          <a:prstGeom prst="rect">
            <a:avLst/>
          </a:prstGeom>
        </p:spPr>
      </p:pic>
      <p:pic>
        <p:nvPicPr>
          <p:cNvPr id="12" name="Kuva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925" y="4819461"/>
            <a:ext cx="1256239" cy="1740244"/>
          </a:xfrm>
          <a:prstGeom prst="rect">
            <a:avLst/>
          </a:prstGeom>
        </p:spPr>
      </p:pic>
      <p:pic>
        <p:nvPicPr>
          <p:cNvPr id="13" name="Kuva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6099" y="3527302"/>
            <a:ext cx="1818656" cy="2195694"/>
          </a:xfrm>
          <a:prstGeom prst="rect">
            <a:avLst/>
          </a:prstGeom>
        </p:spPr>
      </p:pic>
      <p:pic>
        <p:nvPicPr>
          <p:cNvPr id="14" name="Kuva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643" y="1361626"/>
            <a:ext cx="1700533" cy="1425335"/>
          </a:xfrm>
          <a:prstGeom prst="rect">
            <a:avLst/>
          </a:prstGeom>
        </p:spPr>
      </p:pic>
      <p:pic>
        <p:nvPicPr>
          <p:cNvPr id="15" name="Kuva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8431" y="2628930"/>
            <a:ext cx="1884275" cy="1687996"/>
          </a:xfrm>
          <a:prstGeom prst="rect">
            <a:avLst/>
          </a:prstGeom>
        </p:spPr>
      </p:pic>
      <p:pic>
        <p:nvPicPr>
          <p:cNvPr id="16" name="Kuva 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461" y="3762051"/>
            <a:ext cx="2339140" cy="906598"/>
          </a:xfrm>
          <a:prstGeom prst="rect">
            <a:avLst/>
          </a:prstGeom>
        </p:spPr>
      </p:pic>
      <p:sp>
        <p:nvSpPr>
          <p:cNvPr id="2" name="Tekstiruutu 1">
            <a:extLst>
              <a:ext uri="{FF2B5EF4-FFF2-40B4-BE49-F238E27FC236}">
                <a16:creationId xmlns:a16="http://schemas.microsoft.com/office/drawing/2014/main" id="{49A70844-D564-436A-827B-230E08CCF3E6}"/>
              </a:ext>
            </a:extLst>
          </p:cNvPr>
          <p:cNvSpPr txBox="1"/>
          <p:nvPr/>
        </p:nvSpPr>
        <p:spPr>
          <a:xfrm>
            <a:off x="4274115" y="257517"/>
            <a:ext cx="4729926" cy="830997"/>
          </a:xfrm>
          <a:prstGeom prst="rect">
            <a:avLst/>
          </a:prstGeom>
          <a:noFill/>
          <a:ln w="76200">
            <a:solidFill>
              <a:srgbClr val="05B2C4"/>
            </a:solidFill>
          </a:ln>
        </p:spPr>
        <p:txBody>
          <a:bodyPr wrap="square" rtlCol="0">
            <a:spAutoFit/>
          </a:bodyPr>
          <a:lstStyle/>
          <a:p>
            <a:r>
              <a:rPr lang="fi-FI" sz="4800" dirty="0">
                <a:latin typeface="Tw Cen MT Condensed" panose="020B0606020104020203" pitchFamily="34" charset="0"/>
              </a:rPr>
              <a:t>Ideoita liikkumistavoiksi</a:t>
            </a:r>
          </a:p>
        </p:txBody>
      </p:sp>
    </p:spTree>
    <p:extLst>
      <p:ext uri="{BB962C8B-B14F-4D97-AF65-F5344CB8AC3E}">
        <p14:creationId xmlns:p14="http://schemas.microsoft.com/office/powerpoint/2010/main" val="7859223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 descr="Kuva, joka sisältää kohteen koira, auto, ruoho, istuminen&#10;&#10;Kuvaus luotu automaattisesti">
            <a:extLst>
              <a:ext uri="{FF2B5EF4-FFF2-40B4-BE49-F238E27FC236}">
                <a16:creationId xmlns:a16="http://schemas.microsoft.com/office/drawing/2014/main" id="{33BFD022-9960-4194-B46A-2B08CB5E7C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3" r="1101" b="-38"/>
          <a:stretch/>
        </p:blipFill>
        <p:spPr>
          <a:xfrm>
            <a:off x="442827" y="-597207"/>
            <a:ext cx="11306345" cy="8052414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5E55A734-89F0-4F09-A99D-544685E909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28953" y="5696545"/>
            <a:ext cx="3286127" cy="1161455"/>
          </a:xfrm>
          <a:noFill/>
          <a:effectLst>
            <a:softEdge rad="63500"/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5300" dirty="0" err="1">
                <a:solidFill>
                  <a:schemeClr val="bg1"/>
                </a:solidFill>
              </a:rPr>
              <a:t>Välikevennys</a:t>
            </a:r>
            <a:br>
              <a:rPr lang="en-US" dirty="0">
                <a:solidFill>
                  <a:schemeClr val="bg1"/>
                </a:solidFill>
                <a:latin typeface="+mj-lt"/>
              </a:rPr>
            </a:br>
            <a:r>
              <a:rPr lang="en-US" sz="1300" dirty="0">
                <a:solidFill>
                  <a:schemeClr val="bg1"/>
                </a:solidFill>
                <a:latin typeface="Corbel" panose="020B0503020204020204" pitchFamily="34" charset="0"/>
              </a:rPr>
              <a:t>Kuva </a:t>
            </a:r>
            <a:r>
              <a:rPr lang="en-US" sz="1300" dirty="0" err="1">
                <a:solidFill>
                  <a:schemeClr val="bg1"/>
                </a:solidFill>
                <a:latin typeface="Corbel" panose="020B0503020204020204" pitchFamily="34" charset="0"/>
              </a:rPr>
              <a:t>PublicDomainPictures</a:t>
            </a:r>
            <a:r>
              <a:rPr lang="en-US" sz="1300" dirty="0">
                <a:solidFill>
                  <a:schemeClr val="bg1"/>
                </a:solidFill>
                <a:latin typeface="Corbel" panose="020B0503020204020204" pitchFamily="34" charset="0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Corbel" panose="020B0503020204020204" pitchFamily="34" charset="0"/>
              </a:rPr>
              <a:t>Pixabaystä</a:t>
            </a:r>
            <a:endParaRPr lang="en-US" sz="1300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7735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BECA6E5-E1D1-44A5-9AE8-F7CFC7D92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7181" y="1795443"/>
            <a:ext cx="8156590" cy="3267113"/>
          </a:xfrm>
        </p:spPr>
        <p:txBody>
          <a:bodyPr>
            <a:noAutofit/>
          </a:bodyPr>
          <a:lstStyle/>
          <a:p>
            <a:r>
              <a:rPr lang="fi-FI" sz="13000" dirty="0"/>
              <a:t>2. KULJETTAVAT MATKAT</a:t>
            </a:r>
          </a:p>
        </p:txBody>
      </p:sp>
    </p:spTree>
    <p:extLst>
      <p:ext uri="{BB962C8B-B14F-4D97-AF65-F5344CB8AC3E}">
        <p14:creationId xmlns:p14="http://schemas.microsoft.com/office/powerpoint/2010/main" val="13475322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B094DD1-9053-4848-8C22-EB368BA463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537" y="347448"/>
            <a:ext cx="8021817" cy="1481351"/>
          </a:xfrm>
        </p:spPr>
        <p:txBody>
          <a:bodyPr>
            <a:noAutofit/>
          </a:bodyPr>
          <a:lstStyle/>
          <a:p>
            <a:r>
              <a:rPr lang="fi-FI" sz="6000" b="1" dirty="0"/>
              <a:t>Miten liikut paikasta toiseen eri pituisia matkoja?</a:t>
            </a:r>
            <a:endParaRPr lang="fi-FI" sz="6000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72CF4EB-A648-49BD-9B6F-F9D5486269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8537" y="2202825"/>
            <a:ext cx="10515600" cy="442190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i-FI" sz="3600" dirty="0"/>
              <a:t>Kirjasit äsken erilaisia liikkumisvälineitä, nyt pääset miettimään minkä matkan milläkin välineellä voi kulkea. </a:t>
            </a:r>
          </a:p>
          <a:p>
            <a:pPr marL="0" indent="0">
              <a:buNone/>
            </a:pPr>
            <a:r>
              <a:rPr lang="fi-FI" sz="3600" dirty="0"/>
              <a:t>Seuraavaksi näet kuljettavan reitin sekä etäisyydet.</a:t>
            </a:r>
          </a:p>
          <a:p>
            <a:pPr marL="0" indent="0">
              <a:buNone/>
            </a:pPr>
            <a:r>
              <a:rPr lang="fi-FI" sz="3600" dirty="0">
                <a:latin typeface="Corbel" panose="020B0503020204020204" pitchFamily="34" charset="0"/>
              </a:rPr>
              <a:t>Sijoita liikkumisvälineet sinusta sopiviin etäisyyksiin.</a:t>
            </a:r>
          </a:p>
          <a:p>
            <a:pPr marL="285750" indent="-285750">
              <a:buFontTx/>
              <a:buChar char="-"/>
            </a:pPr>
            <a:r>
              <a:rPr lang="fi-FI" dirty="0"/>
              <a:t>J</a:t>
            </a:r>
            <a:r>
              <a:rPr lang="fi-FI" dirty="0">
                <a:latin typeface="Corbel" panose="020B0503020204020204" pitchFamily="34" charset="0"/>
              </a:rPr>
              <a:t>okaista liikkumisvälinettä saa käyttää vain yhden kerran, esim. ei mopoa kolmelle eri matkalle.</a:t>
            </a:r>
          </a:p>
          <a:p>
            <a:pPr marL="285750" indent="-285750">
              <a:buFontTx/>
              <a:buChar char="-"/>
            </a:pPr>
            <a:r>
              <a:rPr lang="fi-FI" dirty="0"/>
              <a:t>U</a:t>
            </a:r>
            <a:r>
              <a:rPr lang="fi-FI" dirty="0">
                <a:latin typeface="Corbel" panose="020B0503020204020204" pitchFamily="34" charset="0"/>
              </a:rPr>
              <a:t>usia liikkumisvälineitä ei enää saa keksiä.</a:t>
            </a:r>
          </a:p>
        </p:txBody>
      </p:sp>
    </p:spTree>
    <p:extLst>
      <p:ext uri="{BB962C8B-B14F-4D97-AF65-F5344CB8AC3E}">
        <p14:creationId xmlns:p14="http://schemas.microsoft.com/office/powerpoint/2010/main" val="37546755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Yhdistin: Kaareva 3">
            <a:extLst>
              <a:ext uri="{FF2B5EF4-FFF2-40B4-BE49-F238E27FC236}">
                <a16:creationId xmlns:a16="http://schemas.microsoft.com/office/drawing/2014/main" id="{3A383E76-27F5-424B-BB35-1B1F15A2F0BA}"/>
              </a:ext>
            </a:extLst>
          </p:cNvPr>
          <p:cNvCxnSpPr>
            <a:cxnSpLocks/>
          </p:cNvCxnSpPr>
          <p:nvPr/>
        </p:nvCxnSpPr>
        <p:spPr>
          <a:xfrm rot="16200000" flipH="1">
            <a:off x="1605273" y="1947527"/>
            <a:ext cx="724782" cy="719465"/>
          </a:xfrm>
          <a:prstGeom prst="curvedConnector3">
            <a:avLst/>
          </a:prstGeom>
          <a:ln>
            <a:solidFill>
              <a:srgbClr val="05B2C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Kuva 4">
            <a:extLst>
              <a:ext uri="{FF2B5EF4-FFF2-40B4-BE49-F238E27FC236}">
                <a16:creationId xmlns:a16="http://schemas.microsoft.com/office/drawing/2014/main" id="{6E8B662E-620C-400E-883F-8E2565AB7E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58402" y="603700"/>
            <a:ext cx="1699207" cy="1274405"/>
          </a:xfrm>
          <a:prstGeom prst="rect">
            <a:avLst/>
          </a:prstGeo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F9DE6CC2-1C23-48E1-9992-3D356DFDBA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2402518" y="4538910"/>
            <a:ext cx="1799744" cy="1193830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8B4DA040-5884-4946-9FCE-A55855CB92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1239452" y="2713924"/>
            <a:ext cx="1869787" cy="1246525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48D160F8-B191-4C23-9F03-C8AB19851C9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5247575" y="5096421"/>
            <a:ext cx="1696850" cy="1272637"/>
          </a:xfrm>
          <a:prstGeom prst="rect">
            <a:avLst/>
          </a:prstGeom>
        </p:spPr>
      </p:pic>
      <p:cxnSp>
        <p:nvCxnSpPr>
          <p:cNvPr id="10" name="Yhdistin: Kaareva 9">
            <a:extLst>
              <a:ext uri="{FF2B5EF4-FFF2-40B4-BE49-F238E27FC236}">
                <a16:creationId xmlns:a16="http://schemas.microsoft.com/office/drawing/2014/main" id="{8880572A-A43F-4E0A-8AFC-5E64C997C90D}"/>
              </a:ext>
            </a:extLst>
          </p:cNvPr>
          <p:cNvCxnSpPr>
            <a:cxnSpLocks/>
          </p:cNvCxnSpPr>
          <p:nvPr/>
        </p:nvCxnSpPr>
        <p:spPr>
          <a:xfrm>
            <a:off x="4288650" y="5651592"/>
            <a:ext cx="857276" cy="597201"/>
          </a:xfrm>
          <a:prstGeom prst="curvedConnector3">
            <a:avLst/>
          </a:prstGeom>
          <a:ln w="19050" cmpd="tri">
            <a:solidFill>
              <a:srgbClr val="05B2C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kstiruutu 10">
            <a:extLst>
              <a:ext uri="{FF2B5EF4-FFF2-40B4-BE49-F238E27FC236}">
                <a16:creationId xmlns:a16="http://schemas.microsoft.com/office/drawing/2014/main" id="{40F3C580-B074-43A2-B82E-B839F2E6A34C}"/>
              </a:ext>
            </a:extLst>
          </p:cNvPr>
          <p:cNvSpPr txBox="1"/>
          <p:nvPr/>
        </p:nvSpPr>
        <p:spPr>
          <a:xfrm>
            <a:off x="563737" y="255833"/>
            <a:ext cx="6757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b="1" dirty="0">
                <a:latin typeface="Corbel" panose="020B0503020204020204" pitchFamily="34" charset="0"/>
              </a:rPr>
              <a:t>Koti</a:t>
            </a:r>
          </a:p>
        </p:txBody>
      </p:sp>
      <p:sp>
        <p:nvSpPr>
          <p:cNvPr id="12" name="Tekstiruutu 11">
            <a:extLst>
              <a:ext uri="{FF2B5EF4-FFF2-40B4-BE49-F238E27FC236}">
                <a16:creationId xmlns:a16="http://schemas.microsoft.com/office/drawing/2014/main" id="{60B494CC-BF13-4929-8F19-84212941381E}"/>
              </a:ext>
            </a:extLst>
          </p:cNvPr>
          <p:cNvSpPr txBox="1"/>
          <p:nvPr/>
        </p:nvSpPr>
        <p:spPr>
          <a:xfrm>
            <a:off x="1250813" y="2327165"/>
            <a:ext cx="10451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b="1" dirty="0">
                <a:latin typeface="Corbel" panose="020B0503020204020204" pitchFamily="34" charset="0"/>
              </a:rPr>
              <a:t>Kauppa</a:t>
            </a:r>
          </a:p>
        </p:txBody>
      </p:sp>
      <p:sp>
        <p:nvSpPr>
          <p:cNvPr id="13" name="Tekstiruutu 12">
            <a:extLst>
              <a:ext uri="{FF2B5EF4-FFF2-40B4-BE49-F238E27FC236}">
                <a16:creationId xmlns:a16="http://schemas.microsoft.com/office/drawing/2014/main" id="{4B8F5E53-7F04-4D66-87CF-6F0B18C862F7}"/>
              </a:ext>
            </a:extLst>
          </p:cNvPr>
          <p:cNvSpPr txBox="1"/>
          <p:nvPr/>
        </p:nvSpPr>
        <p:spPr>
          <a:xfrm>
            <a:off x="2371393" y="4161839"/>
            <a:ext cx="8773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b="1" dirty="0">
                <a:latin typeface="Corbel" panose="020B0503020204020204" pitchFamily="34" charset="0"/>
              </a:rPr>
              <a:t>Koulu</a:t>
            </a:r>
          </a:p>
        </p:txBody>
      </p:sp>
      <p:sp>
        <p:nvSpPr>
          <p:cNvPr id="14" name="Tekstiruutu 13">
            <a:extLst>
              <a:ext uri="{FF2B5EF4-FFF2-40B4-BE49-F238E27FC236}">
                <a16:creationId xmlns:a16="http://schemas.microsoft.com/office/drawing/2014/main" id="{08D31B4F-4EEE-4D51-BE37-C383959AF210}"/>
              </a:ext>
            </a:extLst>
          </p:cNvPr>
          <p:cNvSpPr txBox="1"/>
          <p:nvPr/>
        </p:nvSpPr>
        <p:spPr>
          <a:xfrm>
            <a:off x="5247575" y="4674160"/>
            <a:ext cx="15548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b="1" dirty="0">
                <a:latin typeface="Corbel" panose="020B0503020204020204" pitchFamily="34" charset="0"/>
              </a:rPr>
              <a:t>Muurame</a:t>
            </a:r>
          </a:p>
        </p:txBody>
      </p:sp>
      <p:sp>
        <p:nvSpPr>
          <p:cNvPr id="15" name="Tekstiruutu 14">
            <a:extLst>
              <a:ext uri="{FF2B5EF4-FFF2-40B4-BE49-F238E27FC236}">
                <a16:creationId xmlns:a16="http://schemas.microsoft.com/office/drawing/2014/main" id="{9CF4D9DD-5FC4-4A42-87FA-FC15E8F43DA4}"/>
              </a:ext>
            </a:extLst>
          </p:cNvPr>
          <p:cNvSpPr txBox="1"/>
          <p:nvPr/>
        </p:nvSpPr>
        <p:spPr>
          <a:xfrm>
            <a:off x="2132658" y="1971058"/>
            <a:ext cx="9924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b="1" dirty="0">
                <a:solidFill>
                  <a:schemeClr val="accent2"/>
                </a:solidFill>
                <a:latin typeface="Corbel" panose="020B0503020204020204" pitchFamily="34" charset="0"/>
              </a:rPr>
              <a:t>1 km</a:t>
            </a:r>
          </a:p>
        </p:txBody>
      </p:sp>
      <p:sp>
        <p:nvSpPr>
          <p:cNvPr id="16" name="Tekstiruutu 15">
            <a:extLst>
              <a:ext uri="{FF2B5EF4-FFF2-40B4-BE49-F238E27FC236}">
                <a16:creationId xmlns:a16="http://schemas.microsoft.com/office/drawing/2014/main" id="{251AB862-3F75-424A-AA44-7F3EC449711E}"/>
              </a:ext>
            </a:extLst>
          </p:cNvPr>
          <p:cNvSpPr txBox="1"/>
          <p:nvPr/>
        </p:nvSpPr>
        <p:spPr>
          <a:xfrm>
            <a:off x="3358686" y="3988296"/>
            <a:ext cx="1078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b="1" dirty="0">
                <a:solidFill>
                  <a:schemeClr val="accent2"/>
                </a:solidFill>
                <a:latin typeface="Corbel" panose="020B0503020204020204" pitchFamily="34" charset="0"/>
              </a:rPr>
              <a:t>3 km</a:t>
            </a:r>
          </a:p>
        </p:txBody>
      </p:sp>
      <p:sp>
        <p:nvSpPr>
          <p:cNvPr id="17" name="Tekstiruutu 16">
            <a:extLst>
              <a:ext uri="{FF2B5EF4-FFF2-40B4-BE49-F238E27FC236}">
                <a16:creationId xmlns:a16="http://schemas.microsoft.com/office/drawing/2014/main" id="{80B5581A-0D94-4D5E-8BF8-956DFBE918F2}"/>
              </a:ext>
            </a:extLst>
          </p:cNvPr>
          <p:cNvSpPr txBox="1"/>
          <p:nvPr/>
        </p:nvSpPr>
        <p:spPr>
          <a:xfrm>
            <a:off x="3738226" y="5988036"/>
            <a:ext cx="1078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b="1" dirty="0">
                <a:solidFill>
                  <a:schemeClr val="accent2"/>
                </a:solidFill>
                <a:latin typeface="Corbel" panose="020B0503020204020204" pitchFamily="34" charset="0"/>
              </a:rPr>
              <a:t>15 km</a:t>
            </a:r>
          </a:p>
        </p:txBody>
      </p:sp>
      <p:sp>
        <p:nvSpPr>
          <p:cNvPr id="18" name="Tekstiruutu 17">
            <a:extLst>
              <a:ext uri="{FF2B5EF4-FFF2-40B4-BE49-F238E27FC236}">
                <a16:creationId xmlns:a16="http://schemas.microsoft.com/office/drawing/2014/main" id="{F0F31960-995D-4B11-8C81-AE0B53AA0175}"/>
              </a:ext>
            </a:extLst>
          </p:cNvPr>
          <p:cNvSpPr txBox="1"/>
          <p:nvPr/>
        </p:nvSpPr>
        <p:spPr>
          <a:xfrm>
            <a:off x="8308736" y="4099230"/>
            <a:ext cx="14271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b="1" dirty="0">
                <a:latin typeface="Corbel" panose="020B0503020204020204" pitchFamily="34" charset="0"/>
              </a:rPr>
              <a:t>Jämsä</a:t>
            </a:r>
          </a:p>
        </p:txBody>
      </p:sp>
      <p:pic>
        <p:nvPicPr>
          <p:cNvPr id="20" name="Kuva 19">
            <a:extLst>
              <a:ext uri="{FF2B5EF4-FFF2-40B4-BE49-F238E27FC236}">
                <a16:creationId xmlns:a16="http://schemas.microsoft.com/office/drawing/2014/main" id="{467DEC29-49BA-4CEB-BC62-CB5B6FDE1FB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9288931" y="2713924"/>
            <a:ext cx="1869787" cy="1237051"/>
          </a:xfrm>
          <a:prstGeom prst="rect">
            <a:avLst/>
          </a:prstGeom>
        </p:spPr>
      </p:pic>
      <p:pic>
        <p:nvPicPr>
          <p:cNvPr id="23" name="Kuva 22">
            <a:extLst>
              <a:ext uri="{FF2B5EF4-FFF2-40B4-BE49-F238E27FC236}">
                <a16:creationId xmlns:a16="http://schemas.microsoft.com/office/drawing/2014/main" id="{0C1676CD-BEE7-48E2-BB98-CCB981F1BDC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9872850" y="598106"/>
            <a:ext cx="1949237" cy="1279999"/>
          </a:xfrm>
          <a:prstGeom prst="rect">
            <a:avLst/>
          </a:prstGeom>
        </p:spPr>
      </p:pic>
      <p:cxnSp>
        <p:nvCxnSpPr>
          <p:cNvPr id="24" name="Yhdistin: Kaareva 23">
            <a:extLst>
              <a:ext uri="{FF2B5EF4-FFF2-40B4-BE49-F238E27FC236}">
                <a16:creationId xmlns:a16="http://schemas.microsoft.com/office/drawing/2014/main" id="{C6567EDE-7A00-4ED2-96A0-8516836EC9C2}"/>
              </a:ext>
            </a:extLst>
          </p:cNvPr>
          <p:cNvCxnSpPr>
            <a:cxnSpLocks/>
          </p:cNvCxnSpPr>
          <p:nvPr/>
        </p:nvCxnSpPr>
        <p:spPr>
          <a:xfrm rot="16200000" flipH="1">
            <a:off x="2909034" y="4017332"/>
            <a:ext cx="483508" cy="443903"/>
          </a:xfrm>
          <a:prstGeom prst="curvedConnector3">
            <a:avLst/>
          </a:prstGeom>
          <a:ln w="19050" cmpd="tri">
            <a:solidFill>
              <a:srgbClr val="05B2C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kstiruutu 24">
            <a:extLst>
              <a:ext uri="{FF2B5EF4-FFF2-40B4-BE49-F238E27FC236}">
                <a16:creationId xmlns:a16="http://schemas.microsoft.com/office/drawing/2014/main" id="{D9FEBAB4-99F4-4723-A2C8-F91CD9B51C9D}"/>
              </a:ext>
            </a:extLst>
          </p:cNvPr>
          <p:cNvSpPr txBox="1"/>
          <p:nvPr/>
        </p:nvSpPr>
        <p:spPr>
          <a:xfrm>
            <a:off x="9904470" y="230154"/>
            <a:ext cx="19492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b="1" dirty="0">
                <a:latin typeface="Corbel" panose="020B0503020204020204" pitchFamily="34" charset="0"/>
              </a:rPr>
              <a:t>Kööpenhamina</a:t>
            </a:r>
          </a:p>
        </p:txBody>
      </p:sp>
      <p:sp>
        <p:nvSpPr>
          <p:cNvPr id="26" name="Tekstiruutu 25">
            <a:extLst>
              <a:ext uri="{FF2B5EF4-FFF2-40B4-BE49-F238E27FC236}">
                <a16:creationId xmlns:a16="http://schemas.microsoft.com/office/drawing/2014/main" id="{27F55D87-9704-4157-84B5-292B6655F6F6}"/>
              </a:ext>
            </a:extLst>
          </p:cNvPr>
          <p:cNvSpPr txBox="1"/>
          <p:nvPr/>
        </p:nvSpPr>
        <p:spPr>
          <a:xfrm>
            <a:off x="10032763" y="4014110"/>
            <a:ext cx="11768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b="1" dirty="0">
                <a:solidFill>
                  <a:schemeClr val="accent2"/>
                </a:solidFill>
                <a:latin typeface="Corbel" panose="020B0503020204020204" pitchFamily="34" charset="0"/>
              </a:rPr>
              <a:t>240 km</a:t>
            </a:r>
          </a:p>
        </p:txBody>
      </p:sp>
      <p:sp>
        <p:nvSpPr>
          <p:cNvPr id="27" name="Tekstiruutu 26">
            <a:extLst>
              <a:ext uri="{FF2B5EF4-FFF2-40B4-BE49-F238E27FC236}">
                <a16:creationId xmlns:a16="http://schemas.microsoft.com/office/drawing/2014/main" id="{F734B1B9-9752-484B-AA20-E210DF33511D}"/>
              </a:ext>
            </a:extLst>
          </p:cNvPr>
          <p:cNvSpPr txBox="1"/>
          <p:nvPr/>
        </p:nvSpPr>
        <p:spPr>
          <a:xfrm>
            <a:off x="7566220" y="5950192"/>
            <a:ext cx="10052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b="1" dirty="0">
                <a:solidFill>
                  <a:schemeClr val="accent2"/>
                </a:solidFill>
                <a:latin typeface="Corbel" panose="020B0503020204020204" pitchFamily="34" charset="0"/>
              </a:rPr>
              <a:t>45 km</a:t>
            </a:r>
          </a:p>
        </p:txBody>
      </p:sp>
      <p:sp>
        <p:nvSpPr>
          <p:cNvPr id="28" name="Tekstiruutu 27">
            <a:extLst>
              <a:ext uri="{FF2B5EF4-FFF2-40B4-BE49-F238E27FC236}">
                <a16:creationId xmlns:a16="http://schemas.microsoft.com/office/drawing/2014/main" id="{70377B7A-7108-426D-931C-E884DA693ED6}"/>
              </a:ext>
            </a:extLst>
          </p:cNvPr>
          <p:cNvSpPr txBox="1"/>
          <p:nvPr/>
        </p:nvSpPr>
        <p:spPr>
          <a:xfrm>
            <a:off x="10739401" y="2128623"/>
            <a:ext cx="1353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b="1" dirty="0">
                <a:solidFill>
                  <a:schemeClr val="accent2"/>
                </a:solidFill>
                <a:latin typeface="Corbel" panose="020B0503020204020204" pitchFamily="34" charset="0"/>
              </a:rPr>
              <a:t>1200 km</a:t>
            </a:r>
          </a:p>
        </p:txBody>
      </p:sp>
      <p:pic>
        <p:nvPicPr>
          <p:cNvPr id="31" name="Kuva 30">
            <a:extLst>
              <a:ext uri="{FF2B5EF4-FFF2-40B4-BE49-F238E27FC236}">
                <a16:creationId xmlns:a16="http://schemas.microsoft.com/office/drawing/2014/main" id="{B6D92A28-95B2-4025-B24C-76AF21F0BFE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8293701" y="4538910"/>
            <a:ext cx="1960120" cy="1050065"/>
          </a:xfrm>
          <a:prstGeom prst="rect">
            <a:avLst/>
          </a:prstGeom>
        </p:spPr>
      </p:pic>
      <p:sp>
        <p:nvSpPr>
          <p:cNvPr id="33" name="Tekstiruutu 32">
            <a:extLst>
              <a:ext uri="{FF2B5EF4-FFF2-40B4-BE49-F238E27FC236}">
                <a16:creationId xmlns:a16="http://schemas.microsoft.com/office/drawing/2014/main" id="{5D876CCC-08E2-4D6D-93D1-AB9E63BADD42}"/>
              </a:ext>
            </a:extLst>
          </p:cNvPr>
          <p:cNvSpPr txBox="1"/>
          <p:nvPr/>
        </p:nvSpPr>
        <p:spPr>
          <a:xfrm>
            <a:off x="3422637" y="232120"/>
            <a:ext cx="552480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6000" b="1" dirty="0">
                <a:solidFill>
                  <a:srgbClr val="05B2C4"/>
                </a:solidFill>
                <a:latin typeface="Tw Cen MT Condensed" panose="020B0606020104020203" pitchFamily="34" charset="0"/>
              </a:rPr>
              <a:t>Kuljettavat matkat</a:t>
            </a:r>
          </a:p>
        </p:txBody>
      </p:sp>
      <p:sp>
        <p:nvSpPr>
          <p:cNvPr id="41" name="Tekstiruutu 40">
            <a:extLst>
              <a:ext uri="{FF2B5EF4-FFF2-40B4-BE49-F238E27FC236}">
                <a16:creationId xmlns:a16="http://schemas.microsoft.com/office/drawing/2014/main" id="{F3850771-5E63-4447-8BF1-A57BC63C59DE}"/>
              </a:ext>
            </a:extLst>
          </p:cNvPr>
          <p:cNvSpPr txBox="1"/>
          <p:nvPr/>
        </p:nvSpPr>
        <p:spPr>
          <a:xfrm>
            <a:off x="9300334" y="2359456"/>
            <a:ext cx="10634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b="1" dirty="0">
                <a:latin typeface="Corbel" panose="020B0503020204020204" pitchFamily="34" charset="0"/>
              </a:rPr>
              <a:t>Helsinki</a:t>
            </a:r>
          </a:p>
        </p:txBody>
      </p:sp>
      <p:cxnSp>
        <p:nvCxnSpPr>
          <p:cNvPr id="42" name="Yhdistin: Kaareva 41">
            <a:extLst>
              <a:ext uri="{FF2B5EF4-FFF2-40B4-BE49-F238E27FC236}">
                <a16:creationId xmlns:a16="http://schemas.microsoft.com/office/drawing/2014/main" id="{26C99D16-E0F3-4E42-9E1E-791FFF69C5F6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10269542" y="2030578"/>
            <a:ext cx="722292" cy="555854"/>
          </a:xfrm>
          <a:prstGeom prst="curvedConnector3">
            <a:avLst/>
          </a:prstGeom>
          <a:ln w="19050" cmpd="tri">
            <a:solidFill>
              <a:srgbClr val="05B2C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Yhdistin: Kaareva 44">
            <a:extLst>
              <a:ext uri="{FF2B5EF4-FFF2-40B4-BE49-F238E27FC236}">
                <a16:creationId xmlns:a16="http://schemas.microsoft.com/office/drawing/2014/main" id="{A3EAAA01-EEEA-47CA-8CFE-40EBB1B6D6E7}"/>
              </a:ext>
            </a:extLst>
          </p:cNvPr>
          <p:cNvCxnSpPr>
            <a:cxnSpLocks/>
          </p:cNvCxnSpPr>
          <p:nvPr/>
        </p:nvCxnSpPr>
        <p:spPr>
          <a:xfrm flipV="1">
            <a:off x="7080435" y="5521710"/>
            <a:ext cx="1149165" cy="692954"/>
          </a:xfrm>
          <a:prstGeom prst="curvedConnector3">
            <a:avLst>
              <a:gd name="adj1" fmla="val 50000"/>
            </a:avLst>
          </a:prstGeom>
          <a:ln w="19050" cmpd="tri">
            <a:solidFill>
              <a:srgbClr val="05B2C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Yhdistin: Kaareva 51">
            <a:extLst>
              <a:ext uri="{FF2B5EF4-FFF2-40B4-BE49-F238E27FC236}">
                <a16:creationId xmlns:a16="http://schemas.microsoft.com/office/drawing/2014/main" id="{CDAD893B-56FF-47FB-98E2-E64D9D2DE0F3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9596363" y="4029890"/>
            <a:ext cx="471042" cy="401758"/>
          </a:xfrm>
          <a:prstGeom prst="curvedConnector3">
            <a:avLst/>
          </a:prstGeom>
          <a:ln w="19050" cmpd="tri">
            <a:solidFill>
              <a:srgbClr val="05B2C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kstiruutu 59">
            <a:extLst>
              <a:ext uri="{FF2B5EF4-FFF2-40B4-BE49-F238E27FC236}">
                <a16:creationId xmlns:a16="http://schemas.microsoft.com/office/drawing/2014/main" id="{74279D59-2474-4811-BD87-9DF5476B9D25}"/>
              </a:ext>
            </a:extLst>
          </p:cNvPr>
          <p:cNvSpPr txBox="1"/>
          <p:nvPr/>
        </p:nvSpPr>
        <p:spPr>
          <a:xfrm>
            <a:off x="2611147" y="6504089"/>
            <a:ext cx="7133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fi-FI" dirty="0"/>
              <a:t>Kun kaikille matkoille on liikkumisväline, jatkakaa fiksumpaan liikkumiseen.</a:t>
            </a:r>
            <a:endParaRPr lang="fi-FI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67091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81E7530-396C-45F0-92F4-A885648D16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316481C-0A49-4796-812B-0D64F063B7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5419898" cy="6858000"/>
          </a:xfrm>
          <a:prstGeom prst="rect">
            <a:avLst/>
          </a:prstGeom>
          <a:solidFill>
            <a:schemeClr val="tx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55F3F9B1-4626-4B9E-8135-354983B0E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6649" y="721805"/>
            <a:ext cx="3874686" cy="2147520"/>
          </a:xfrm>
        </p:spPr>
        <p:txBody>
          <a:bodyPr>
            <a:normAutofit/>
          </a:bodyPr>
          <a:lstStyle/>
          <a:p>
            <a:r>
              <a:rPr lang="fi-FI" dirty="0">
                <a:solidFill>
                  <a:schemeClr val="bg1"/>
                </a:solidFill>
              </a:rPr>
              <a:t>Välikevennys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0697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1DE8B58-F373-409E-A253-4380A66091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8720" y="73152"/>
            <a:ext cx="1178966" cy="232963"/>
            <a:chOff x="1188720" y="73152"/>
            <a:chExt cx="1178966" cy="232963"/>
          </a:xfrm>
        </p:grpSpPr>
        <p:sp>
          <p:nvSpPr>
            <p:cNvPr id="17" name="Rectangle 64">
              <a:extLst>
                <a:ext uri="{FF2B5EF4-FFF2-40B4-BE49-F238E27FC236}">
                  <a16:creationId xmlns:a16="http://schemas.microsoft.com/office/drawing/2014/main" id="{F5ACE265-D22D-48CC-99DE-EB81AE9229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88541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66">
              <a:extLst>
                <a:ext uri="{FF2B5EF4-FFF2-40B4-BE49-F238E27FC236}">
                  <a16:creationId xmlns:a16="http://schemas.microsoft.com/office/drawing/2014/main" id="{6FE80EEA-F4ED-4436-8861-0BEAAEFE76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88541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64">
              <a:extLst>
                <a:ext uri="{FF2B5EF4-FFF2-40B4-BE49-F238E27FC236}">
                  <a16:creationId xmlns:a16="http://schemas.microsoft.com/office/drawing/2014/main" id="{C3642BC8-86E8-47D0-8846-3E4D49E4B4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3586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66">
              <a:extLst>
                <a:ext uri="{FF2B5EF4-FFF2-40B4-BE49-F238E27FC236}">
                  <a16:creationId xmlns:a16="http://schemas.microsoft.com/office/drawing/2014/main" id="{82D35214-3634-4180-BF0E-45B6145161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3586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64">
              <a:extLst>
                <a:ext uri="{FF2B5EF4-FFF2-40B4-BE49-F238E27FC236}">
                  <a16:creationId xmlns:a16="http://schemas.microsoft.com/office/drawing/2014/main" id="{15BE89E6-3D1C-42B5-A950-E72889F8BB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438631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66">
              <a:extLst>
                <a:ext uri="{FF2B5EF4-FFF2-40B4-BE49-F238E27FC236}">
                  <a16:creationId xmlns:a16="http://schemas.microsoft.com/office/drawing/2014/main" id="{473771CC-5097-4E08-9606-24B0BC9A0D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438631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64">
              <a:extLst>
                <a:ext uri="{FF2B5EF4-FFF2-40B4-BE49-F238E27FC236}">
                  <a16:creationId xmlns:a16="http://schemas.microsoft.com/office/drawing/2014/main" id="{BE872634-00DA-47BD-880D-5C05FFADCC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3675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66">
              <a:extLst>
                <a:ext uri="{FF2B5EF4-FFF2-40B4-BE49-F238E27FC236}">
                  <a16:creationId xmlns:a16="http://schemas.microsoft.com/office/drawing/2014/main" id="{4F151F5C-DE9B-460E-BC51-471F4A8A5A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3675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64">
              <a:extLst>
                <a:ext uri="{FF2B5EF4-FFF2-40B4-BE49-F238E27FC236}">
                  <a16:creationId xmlns:a16="http://schemas.microsoft.com/office/drawing/2014/main" id="{34557B8A-4D2F-4D0D-B746-59EA85318C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88720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66">
              <a:extLst>
                <a:ext uri="{FF2B5EF4-FFF2-40B4-BE49-F238E27FC236}">
                  <a16:creationId xmlns:a16="http://schemas.microsoft.com/office/drawing/2014/main" id="{C764CD8E-E409-4E9B-8E87-746DDE36DA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88720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64">
              <a:extLst>
                <a:ext uri="{FF2B5EF4-FFF2-40B4-BE49-F238E27FC236}">
                  <a16:creationId xmlns:a16="http://schemas.microsoft.com/office/drawing/2014/main" id="{8E27A01D-2F01-4286-9453-3FBF6E8485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13318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66">
              <a:extLst>
                <a:ext uri="{FF2B5EF4-FFF2-40B4-BE49-F238E27FC236}">
                  <a16:creationId xmlns:a16="http://schemas.microsoft.com/office/drawing/2014/main" id="{460487A5-12EB-422E-9588-8FF06FAF73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13318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64">
              <a:extLst>
                <a:ext uri="{FF2B5EF4-FFF2-40B4-BE49-F238E27FC236}">
                  <a16:creationId xmlns:a16="http://schemas.microsoft.com/office/drawing/2014/main" id="{7D522D20-C9F7-4B34-9066-4B43ADAABD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188363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66">
              <a:extLst>
                <a:ext uri="{FF2B5EF4-FFF2-40B4-BE49-F238E27FC236}">
                  <a16:creationId xmlns:a16="http://schemas.microsoft.com/office/drawing/2014/main" id="{97B04F2C-295B-447A-8941-0AD4F55516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188363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64">
              <a:extLst>
                <a:ext uri="{FF2B5EF4-FFF2-40B4-BE49-F238E27FC236}">
                  <a16:creationId xmlns:a16="http://schemas.microsoft.com/office/drawing/2014/main" id="{17D7FF91-B366-4534-B9B4-5710926EE7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063408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66">
              <a:extLst>
                <a:ext uri="{FF2B5EF4-FFF2-40B4-BE49-F238E27FC236}">
                  <a16:creationId xmlns:a16="http://schemas.microsoft.com/office/drawing/2014/main" id="{B5B8116C-ADD9-4826-9C37-270377E8FF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063408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64">
              <a:extLst>
                <a:ext uri="{FF2B5EF4-FFF2-40B4-BE49-F238E27FC236}">
                  <a16:creationId xmlns:a16="http://schemas.microsoft.com/office/drawing/2014/main" id="{22D01D96-8DB8-40BF-83AC-4CA49EC263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8452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66">
              <a:extLst>
                <a:ext uri="{FF2B5EF4-FFF2-40B4-BE49-F238E27FC236}">
                  <a16:creationId xmlns:a16="http://schemas.microsoft.com/office/drawing/2014/main" id="{44B584CD-5E60-4B15-847C-B30D15DA1A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8452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64">
              <a:extLst>
                <a:ext uri="{FF2B5EF4-FFF2-40B4-BE49-F238E27FC236}">
                  <a16:creationId xmlns:a16="http://schemas.microsoft.com/office/drawing/2014/main" id="{CF2BB7DC-B968-4F0B-9748-BF0E6E297C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13497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66">
              <a:extLst>
                <a:ext uri="{FF2B5EF4-FFF2-40B4-BE49-F238E27FC236}">
                  <a16:creationId xmlns:a16="http://schemas.microsoft.com/office/drawing/2014/main" id="{CF12C159-3F09-4861-9450-ECD5DB3100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13497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233984"/>
            <a:ext cx="606972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6C890DD-1917-4DD8-8EB1-CDEE9AA8DA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6649" y="3379979"/>
            <a:ext cx="3874685" cy="3186359"/>
          </a:xfrm>
        </p:spPr>
        <p:txBody>
          <a:bodyPr anchor="ctr">
            <a:normAutofit/>
          </a:bodyPr>
          <a:lstStyle/>
          <a:p>
            <a:r>
              <a:rPr lang="pt-BR" sz="1800">
                <a:solidFill>
                  <a:schemeClr val="bg1"/>
                </a:solidFill>
              </a:rPr>
              <a:t>Kuva Pexels Pixabaysta</a:t>
            </a:r>
            <a:endParaRPr lang="fi-FI" sz="1800">
              <a:solidFill>
                <a:schemeClr val="bg1"/>
              </a:solidFill>
            </a:endParaRPr>
          </a:p>
        </p:txBody>
      </p:sp>
      <p:pic>
        <p:nvPicPr>
          <p:cNvPr id="5" name="Kuva 4" descr="Kuva, joka sisältää kohteen koira, ulko, polkupyörä, pieni&#10;&#10;Kuvaus luotu automaattisesti">
            <a:extLst>
              <a:ext uri="{FF2B5EF4-FFF2-40B4-BE49-F238E27FC236}">
                <a16:creationId xmlns:a16="http://schemas.microsoft.com/office/drawing/2014/main" id="{938BE953-6F21-40C6-BD43-D394A85723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1008"/>
          <a:stretch/>
        </p:blipFill>
        <p:spPr>
          <a:xfrm>
            <a:off x="9605" y="-49021"/>
            <a:ext cx="12295284" cy="7276377"/>
          </a:xfrm>
          <a:prstGeom prst="rect">
            <a:avLst/>
          </a:prstGeom>
        </p:spPr>
      </p:pic>
      <p:sp>
        <p:nvSpPr>
          <p:cNvPr id="37" name="Tekstiruutu 36">
            <a:extLst>
              <a:ext uri="{FF2B5EF4-FFF2-40B4-BE49-F238E27FC236}">
                <a16:creationId xmlns:a16="http://schemas.microsoft.com/office/drawing/2014/main" id="{E1428D54-FD23-4ED9-AC4E-1D9FF064C8D9}"/>
              </a:ext>
            </a:extLst>
          </p:cNvPr>
          <p:cNvSpPr txBox="1"/>
          <p:nvPr/>
        </p:nvSpPr>
        <p:spPr>
          <a:xfrm>
            <a:off x="278204" y="177909"/>
            <a:ext cx="3820317" cy="12157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900" dirty="0" err="1">
                <a:solidFill>
                  <a:schemeClr val="bg1"/>
                </a:solidFill>
                <a:latin typeface="Tw Cen MT Condensed" panose="020B0606020104020203" pitchFamily="34" charset="0"/>
              </a:rPr>
              <a:t>Välikevennys</a:t>
            </a:r>
            <a:br>
              <a:rPr lang="en-US" dirty="0">
                <a:solidFill>
                  <a:schemeClr val="bg1"/>
                </a:solidFill>
                <a:latin typeface="+mj-lt"/>
              </a:rPr>
            </a:br>
            <a:r>
              <a:rPr lang="en-US" sz="1400" dirty="0">
                <a:solidFill>
                  <a:schemeClr val="bg1"/>
                </a:solidFill>
                <a:latin typeface="Corbel" panose="020B0503020204020204" pitchFamily="34" charset="0"/>
              </a:rPr>
              <a:t>Kuva </a:t>
            </a:r>
            <a:r>
              <a:rPr lang="en-US" sz="1400" dirty="0" err="1">
                <a:solidFill>
                  <a:schemeClr val="bg1"/>
                </a:solidFill>
                <a:latin typeface="Corbel" panose="020B0503020204020204" pitchFamily="34" charset="0"/>
              </a:rPr>
              <a:t>PublicDomainPictures</a:t>
            </a:r>
            <a:r>
              <a:rPr lang="en-US" sz="1400" dirty="0">
                <a:solidFill>
                  <a:schemeClr val="bg1"/>
                </a:solidFill>
                <a:latin typeface="Corbel" panose="020B0503020204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Corbel" panose="020B0503020204020204" pitchFamily="34" charset="0"/>
              </a:rPr>
              <a:t>Pixabaystä</a:t>
            </a:r>
            <a:endParaRPr lang="fi-FI" sz="1400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23323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310</TotalTime>
  <Words>258</Words>
  <Application>Microsoft Office PowerPoint</Application>
  <PresentationFormat>Laajakuva</PresentationFormat>
  <Paragraphs>53</Paragraphs>
  <Slides>16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5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Corbel</vt:lpstr>
      <vt:lpstr>Tw Cen MT Condensed</vt:lpstr>
      <vt:lpstr>Office-teema</vt:lpstr>
      <vt:lpstr>Fiksun liikkumisen paja</vt:lpstr>
      <vt:lpstr>1. LIIKKUMISTAVAT</vt:lpstr>
      <vt:lpstr>PowerPoint-esitys</vt:lpstr>
      <vt:lpstr>PowerPoint-esitys</vt:lpstr>
      <vt:lpstr>Välikevennys Kuva PublicDomainPictures Pixabaystä</vt:lpstr>
      <vt:lpstr>2. KULJETTAVAT MATKAT</vt:lpstr>
      <vt:lpstr>Miten liikut paikasta toiseen eri pituisia matkoja?</vt:lpstr>
      <vt:lpstr>PowerPoint-esitys</vt:lpstr>
      <vt:lpstr>Välikevennys</vt:lpstr>
      <vt:lpstr>3. Fiksumpaa liikkumista</vt:lpstr>
      <vt:lpstr>1. Mitkä asiat voivat vaikuttaa liikkumistavan valintaan?   2. Miten 3 km ja 240 km matkan voisi kulkea ympäristöystävällisemmin?</vt:lpstr>
      <vt:lpstr>Välikevennys</vt:lpstr>
      <vt:lpstr>4. ÄÄNESTYS</vt:lpstr>
      <vt:lpstr>Mikä on suomalaisen yleisimmin kulkeman automatkan pituus?</vt:lpstr>
      <vt:lpstr>Oikea vastaus: Suomalaisen yleisimmin kulkeman automatkan pituus on A) 1-3 kilometriä.</vt:lpstr>
      <vt:lpstr>Loppukevennys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Pajan käytännön toteutuksesta</dc:title>
  <dc:creator>Johanna Purojärvi</dc:creator>
  <cp:lastModifiedBy>Johanna Purojärvi</cp:lastModifiedBy>
  <cp:revision>11</cp:revision>
  <dcterms:created xsi:type="dcterms:W3CDTF">2020-08-25T13:57:43Z</dcterms:created>
  <dcterms:modified xsi:type="dcterms:W3CDTF">2020-08-28T11:52:48Z</dcterms:modified>
</cp:coreProperties>
</file>