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sldIdLst>
    <p:sldId id="256" r:id="rId2"/>
    <p:sldId id="257" r:id="rId3"/>
    <p:sldId id="261" r:id="rId4"/>
    <p:sldId id="258" r:id="rId5"/>
    <p:sldId id="260" r:id="rId6"/>
    <p:sldId id="259"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B2E1A-9278-47B5-AF0D-D5047091C425}" type="datetimeFigureOut">
              <a:rPr lang="fi-FI"/>
              <a:t>16.5.2017</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72F17-EFA5-4966-962F-ED1AA2100948}" type="slidenum">
              <a:rPr lang="fi-FI"/>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EB72F17-EFA5-4966-962F-ED1AA2100948}" type="slidenum">
              <a:rPr lang="fi-FI"/>
              <a:t>1</a:t>
            </a:fld>
            <a:endParaRPr lang="fi-FI"/>
          </a:p>
        </p:txBody>
      </p:sp>
    </p:spTree>
    <p:extLst>
      <p:ext uri="{BB962C8B-B14F-4D97-AF65-F5344CB8AC3E}">
        <p14:creationId xmlns:p14="http://schemas.microsoft.com/office/powerpoint/2010/main" val="360984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EB72F17-EFA5-4966-962F-ED1AA2100948}" type="slidenum">
              <a:rPr lang="fi-FI"/>
              <a:t>2</a:t>
            </a:fld>
            <a:endParaRPr lang="fi-FI"/>
          </a:p>
        </p:txBody>
      </p:sp>
    </p:spTree>
    <p:extLst>
      <p:ext uri="{BB962C8B-B14F-4D97-AF65-F5344CB8AC3E}">
        <p14:creationId xmlns:p14="http://schemas.microsoft.com/office/powerpoint/2010/main" val="136641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EB72F17-EFA5-4966-962F-ED1AA2100948}" type="slidenum">
              <a:rPr lang="fi-FI"/>
              <a:t>3</a:t>
            </a:fld>
            <a:endParaRPr lang="fi-FI"/>
          </a:p>
        </p:txBody>
      </p:sp>
    </p:spTree>
    <p:extLst>
      <p:ext uri="{BB962C8B-B14F-4D97-AF65-F5344CB8AC3E}">
        <p14:creationId xmlns:p14="http://schemas.microsoft.com/office/powerpoint/2010/main" val="359475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EB72F17-EFA5-4966-962F-ED1AA2100948}" type="slidenum">
              <a:rPr lang="fi-FI"/>
              <a:t>4</a:t>
            </a:fld>
            <a:endParaRPr lang="fi-FI"/>
          </a:p>
        </p:txBody>
      </p:sp>
    </p:spTree>
    <p:extLst>
      <p:ext uri="{BB962C8B-B14F-4D97-AF65-F5344CB8AC3E}">
        <p14:creationId xmlns:p14="http://schemas.microsoft.com/office/powerpoint/2010/main" val="289699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EB72F17-EFA5-4966-962F-ED1AA2100948}" type="slidenum">
              <a:rPr lang="fi-FI"/>
              <a:t>5</a:t>
            </a:fld>
            <a:endParaRPr lang="fi-FI"/>
          </a:p>
        </p:txBody>
      </p:sp>
    </p:spTree>
    <p:extLst>
      <p:ext uri="{BB962C8B-B14F-4D97-AF65-F5344CB8AC3E}">
        <p14:creationId xmlns:p14="http://schemas.microsoft.com/office/powerpoint/2010/main" val="257732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EB72F17-EFA5-4966-962F-ED1AA2100948}" type="slidenum">
              <a:rPr lang="fi-FI"/>
              <a:t>6</a:t>
            </a:fld>
            <a:endParaRPr lang="fi-FI"/>
          </a:p>
        </p:txBody>
      </p:sp>
    </p:spTree>
    <p:extLst>
      <p:ext uri="{BB962C8B-B14F-4D97-AF65-F5344CB8AC3E}">
        <p14:creationId xmlns:p14="http://schemas.microsoft.com/office/powerpoint/2010/main" val="32592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16.5.2017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79971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16.5.2017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6411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16.5.2017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3767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16.5.2017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37843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perustyyl. napsautt.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16.5.2017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11434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02ABAE3-D89C-4001-9AEC-5083F82B749C}" type="datetimeFigureOut">
              <a:rPr lang="fi-FI" smtClean="0"/>
              <a:t>16.5.2017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9590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16.5.2017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207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A02ABAE3-D89C-4001-9AEC-5083F82B749C}" type="datetimeFigureOut">
              <a:rPr lang="fi-FI" smtClean="0"/>
              <a:t>16.5.2017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35074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ABAE3-D89C-4001-9AEC-5083F82B749C}" type="datetimeFigureOut">
              <a:rPr lang="fi-FI" smtClean="0"/>
              <a:t>16.5.2017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74623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16.5.2017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16637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16.5.2017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78156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16.5.2017</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3275551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p:cNvPicPr>
            <a:picLocks noChangeAspect="1"/>
          </p:cNvPicPr>
          <p:nvPr/>
        </p:nvPicPr>
        <p:blipFill rotWithShape="1">
          <a:blip r:embed="rId3">
            <a:alphaModFix amt="50000"/>
            <a:extLst/>
          </a:blip>
          <a:srcRect b="15414"/>
          <a:stretch/>
        </p:blipFill>
        <p:spPr>
          <a:xfrm>
            <a:off x="20" y="10"/>
            <a:ext cx="12191980" cy="6857989"/>
          </a:xfrm>
          <a:prstGeom prst="rect">
            <a:avLst/>
          </a:prstGeom>
        </p:spPr>
      </p:pic>
      <p:sp>
        <p:nvSpPr>
          <p:cNvPr id="2" name="Otsikko 1"/>
          <p:cNvSpPr>
            <a:spLocks noGrp="1"/>
          </p:cNvSpPr>
          <p:nvPr>
            <p:ph type="ctrTitle"/>
          </p:nvPr>
        </p:nvSpPr>
        <p:spPr>
          <a:xfrm>
            <a:off x="1524000" y="1122362"/>
            <a:ext cx="9144000" cy="2900518"/>
          </a:xfrm>
        </p:spPr>
        <p:txBody>
          <a:bodyPr>
            <a:normAutofit/>
          </a:bodyPr>
          <a:lstStyle/>
          <a:p>
            <a:r>
              <a:rPr lang="fi-FI">
                <a:solidFill>
                  <a:srgbClr val="FFFFFF"/>
                </a:solidFill>
              </a:rPr>
              <a:t>Katolinen kirkko</a:t>
            </a:r>
          </a:p>
        </p:txBody>
      </p:sp>
      <p:sp>
        <p:nvSpPr>
          <p:cNvPr id="3" name="Alaotsikko 2"/>
          <p:cNvSpPr>
            <a:spLocks noGrp="1"/>
          </p:cNvSpPr>
          <p:nvPr>
            <p:ph type="subTitle" idx="1"/>
          </p:nvPr>
        </p:nvSpPr>
        <p:spPr>
          <a:xfrm>
            <a:off x="1524000" y="4159404"/>
            <a:ext cx="9144000" cy="1098395"/>
          </a:xfrm>
        </p:spPr>
        <p:txBody>
          <a:bodyPr>
            <a:normAutofit/>
          </a:bodyPr>
          <a:lstStyle/>
          <a:p>
            <a:endParaRPr lang="fi-FI">
              <a:solidFill>
                <a:srgbClr val="FFFFFF"/>
              </a:solidFill>
            </a:endParaRPr>
          </a:p>
        </p:txBody>
      </p:sp>
    </p:spTree>
    <p:extLst>
      <p:ext uri="{BB962C8B-B14F-4D97-AF65-F5344CB8AC3E}">
        <p14:creationId xmlns:p14="http://schemas.microsoft.com/office/powerpoint/2010/main" val="7823856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6"/>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2" name="Otsikko 1"/>
          <p:cNvSpPr>
            <a:spLocks noGrp="1"/>
          </p:cNvSpPr>
          <p:nvPr>
            <p:ph type="title"/>
          </p:nvPr>
        </p:nvSpPr>
        <p:spPr>
          <a:xfrm>
            <a:off x="838200" y="365125"/>
            <a:ext cx="10515600" cy="1325563"/>
          </a:xfrm>
        </p:spPr>
        <p:txBody>
          <a:bodyPr>
            <a:normAutofit/>
          </a:bodyPr>
          <a:lstStyle/>
          <a:p>
            <a:r>
              <a:rPr lang="fi-FI">
                <a:solidFill>
                  <a:srgbClr val="FFFFFF"/>
                </a:solidFill>
              </a:rPr>
              <a:t>Katolisen kirkon synty ja muuta yleistä</a:t>
            </a:r>
          </a:p>
        </p:txBody>
      </p:sp>
      <p:sp>
        <p:nvSpPr>
          <p:cNvPr id="11" name="Content Placeholder 10"/>
          <p:cNvSpPr>
            <a:spLocks noGrp="1"/>
          </p:cNvSpPr>
          <p:nvPr>
            <p:ph idx="1"/>
          </p:nvPr>
        </p:nvSpPr>
        <p:spPr>
          <a:xfrm>
            <a:off x="838200" y="1825625"/>
            <a:ext cx="10515600" cy="4351338"/>
          </a:xfrm>
        </p:spPr>
        <p:txBody>
          <a:bodyPr vert="horz" lIns="91440" tIns="45720" rIns="91440" bIns="45720" rtlCol="0" anchor="t">
            <a:normAutofit/>
          </a:bodyPr>
          <a:lstStyle/>
          <a:p>
            <a:r>
              <a:rPr lang="en-US" sz="2600" err="1">
                <a:solidFill>
                  <a:srgbClr val="FFFFFF"/>
                </a:solidFill>
                <a:latin typeface="Open Sans"/>
              </a:rPr>
              <a:t>Katolinen</a:t>
            </a:r>
            <a:r>
              <a:rPr lang="en-US" sz="2600">
                <a:solidFill>
                  <a:srgbClr val="FFFFFF"/>
                </a:solidFill>
                <a:latin typeface="Open Sans"/>
              </a:rPr>
              <a:t> </a:t>
            </a:r>
            <a:r>
              <a:rPr lang="en-US" sz="2600" err="1">
                <a:solidFill>
                  <a:srgbClr val="FFFFFF"/>
                </a:solidFill>
                <a:latin typeface="Open Sans"/>
              </a:rPr>
              <a:t>kirkko</a:t>
            </a:r>
            <a:r>
              <a:rPr lang="en-US" sz="2600">
                <a:solidFill>
                  <a:srgbClr val="FFFFFF"/>
                </a:solidFill>
                <a:latin typeface="Open Sans"/>
              </a:rPr>
              <a:t> </a:t>
            </a:r>
            <a:r>
              <a:rPr lang="en-US" sz="2600" err="1">
                <a:solidFill>
                  <a:srgbClr val="FFFFFF"/>
                </a:solidFill>
                <a:latin typeface="Open Sans"/>
              </a:rPr>
              <a:t>syntyi</a:t>
            </a:r>
            <a:r>
              <a:rPr lang="en-US" sz="2600">
                <a:solidFill>
                  <a:srgbClr val="FFFFFF"/>
                </a:solidFill>
                <a:latin typeface="Open Sans"/>
              </a:rPr>
              <a:t> </a:t>
            </a:r>
            <a:r>
              <a:rPr lang="en-US" sz="2600" err="1">
                <a:solidFill>
                  <a:srgbClr val="FFFFFF"/>
                </a:solidFill>
                <a:latin typeface="Open Sans"/>
              </a:rPr>
              <a:t>vuonna</a:t>
            </a:r>
            <a:r>
              <a:rPr lang="en-US" sz="2600">
                <a:solidFill>
                  <a:srgbClr val="FFFFFF"/>
                </a:solidFill>
                <a:latin typeface="Open Sans"/>
              </a:rPr>
              <a:t> 1054, </a:t>
            </a:r>
            <a:r>
              <a:rPr lang="en-US" sz="2600" err="1">
                <a:solidFill>
                  <a:srgbClr val="FFFFFF"/>
                </a:solidFill>
                <a:latin typeface="Open Sans"/>
              </a:rPr>
              <a:t>kun</a:t>
            </a:r>
            <a:r>
              <a:rPr lang="en-US" sz="2600">
                <a:solidFill>
                  <a:srgbClr val="FFFFFF"/>
                </a:solidFill>
                <a:latin typeface="Open Sans"/>
              </a:rPr>
              <a:t> </a:t>
            </a:r>
            <a:r>
              <a:rPr lang="en-US" sz="2600" err="1">
                <a:solidFill>
                  <a:srgbClr val="FFFFFF"/>
                </a:solidFill>
                <a:latin typeface="Open Sans"/>
              </a:rPr>
              <a:t>kristityt</a:t>
            </a:r>
            <a:r>
              <a:rPr lang="en-US" sz="2600">
                <a:solidFill>
                  <a:srgbClr val="FFFFFF"/>
                </a:solidFill>
                <a:latin typeface="Open Sans"/>
              </a:rPr>
              <a:t>  </a:t>
            </a:r>
            <a:r>
              <a:rPr lang="en-US" sz="2600" err="1">
                <a:solidFill>
                  <a:srgbClr val="FFFFFF"/>
                </a:solidFill>
                <a:latin typeface="Open Sans"/>
              </a:rPr>
              <a:t>jakaantuivat</a:t>
            </a:r>
            <a:r>
              <a:rPr lang="en-US" sz="2600">
                <a:solidFill>
                  <a:srgbClr val="FFFFFF"/>
                </a:solidFill>
                <a:latin typeface="Open Sans"/>
              </a:rPr>
              <a:t> </a:t>
            </a:r>
            <a:r>
              <a:rPr lang="en-US" sz="2600" err="1">
                <a:solidFill>
                  <a:srgbClr val="FFFFFF"/>
                </a:solidFill>
                <a:latin typeface="Open Sans"/>
              </a:rPr>
              <a:t>katolilaisiin</a:t>
            </a:r>
            <a:r>
              <a:rPr lang="en-US" sz="2600">
                <a:solidFill>
                  <a:srgbClr val="FFFFFF"/>
                </a:solidFill>
                <a:latin typeface="Open Sans"/>
              </a:rPr>
              <a:t> ja </a:t>
            </a:r>
            <a:r>
              <a:rPr lang="en-US" sz="2600" err="1">
                <a:solidFill>
                  <a:srgbClr val="FFFFFF"/>
                </a:solidFill>
                <a:latin typeface="Open Sans"/>
              </a:rPr>
              <a:t>idän</a:t>
            </a:r>
            <a:r>
              <a:rPr lang="en-US" sz="2600">
                <a:solidFill>
                  <a:srgbClr val="FFFFFF"/>
                </a:solidFill>
                <a:latin typeface="Open Sans"/>
              </a:rPr>
              <a:t> </a:t>
            </a:r>
            <a:r>
              <a:rPr lang="en-US" sz="2600" err="1">
                <a:solidFill>
                  <a:srgbClr val="FFFFFF"/>
                </a:solidFill>
                <a:latin typeface="Open Sans"/>
              </a:rPr>
              <a:t>ortodokseihin</a:t>
            </a:r>
            <a:r>
              <a:rPr lang="en-US" sz="2600">
                <a:solidFill>
                  <a:srgbClr val="FFFFFF"/>
                </a:solidFill>
                <a:latin typeface="Open Sans"/>
              </a:rPr>
              <a:t>.</a:t>
            </a:r>
          </a:p>
          <a:p>
            <a:r>
              <a:rPr lang="en-US" sz="2600" err="1">
                <a:solidFill>
                  <a:srgbClr val="FFFFFF"/>
                </a:solidFill>
                <a:latin typeface="Open Sans"/>
              </a:rPr>
              <a:t>Katolilaisen</a:t>
            </a:r>
            <a:r>
              <a:rPr lang="en-US" sz="2600">
                <a:solidFill>
                  <a:srgbClr val="FFFFFF"/>
                </a:solidFill>
                <a:latin typeface="Open Sans"/>
              </a:rPr>
              <a:t> </a:t>
            </a:r>
            <a:r>
              <a:rPr lang="en-US" sz="2600" err="1">
                <a:solidFill>
                  <a:srgbClr val="FFFFFF"/>
                </a:solidFill>
                <a:latin typeface="Open Sans"/>
              </a:rPr>
              <a:t>kirkon</a:t>
            </a:r>
            <a:r>
              <a:rPr lang="en-US" sz="2600">
                <a:solidFill>
                  <a:srgbClr val="FFFFFF"/>
                </a:solidFill>
                <a:latin typeface="Open Sans"/>
              </a:rPr>
              <a:t> </a:t>
            </a:r>
            <a:r>
              <a:rPr lang="en-US" sz="2600" err="1">
                <a:solidFill>
                  <a:srgbClr val="FFFFFF"/>
                </a:solidFill>
                <a:latin typeface="Open Sans"/>
              </a:rPr>
              <a:t>historiaan</a:t>
            </a:r>
            <a:r>
              <a:rPr lang="en-US" sz="2600">
                <a:solidFill>
                  <a:srgbClr val="FFFFFF"/>
                </a:solidFill>
                <a:latin typeface="Open Sans"/>
              </a:rPr>
              <a:t> </a:t>
            </a:r>
            <a:r>
              <a:rPr lang="en-US" sz="2600" err="1">
                <a:solidFill>
                  <a:srgbClr val="FFFFFF"/>
                </a:solidFill>
                <a:latin typeface="Open Sans"/>
              </a:rPr>
              <a:t>kuuluu</a:t>
            </a:r>
            <a:r>
              <a:rPr lang="en-US" sz="2600">
                <a:solidFill>
                  <a:srgbClr val="FFFFFF"/>
                </a:solidFill>
                <a:latin typeface="Open Sans"/>
              </a:rPr>
              <a:t> </a:t>
            </a:r>
            <a:r>
              <a:rPr lang="en-US" sz="2600" err="1">
                <a:solidFill>
                  <a:srgbClr val="FFFFFF"/>
                </a:solidFill>
                <a:latin typeface="Open Sans"/>
              </a:rPr>
              <a:t>tärkeitä</a:t>
            </a:r>
            <a:r>
              <a:rPr lang="en-US" sz="2600">
                <a:solidFill>
                  <a:srgbClr val="FFFFFF"/>
                </a:solidFill>
                <a:latin typeface="Open Sans"/>
              </a:rPr>
              <a:t> </a:t>
            </a:r>
            <a:r>
              <a:rPr lang="en-US" sz="2600" err="1">
                <a:solidFill>
                  <a:srgbClr val="FFFFFF"/>
                </a:solidFill>
                <a:latin typeface="Open Sans"/>
              </a:rPr>
              <a:t>tapahtumia</a:t>
            </a:r>
            <a:r>
              <a:rPr lang="en-US" sz="2600">
                <a:solidFill>
                  <a:srgbClr val="FFFFFF"/>
                </a:solidFill>
                <a:latin typeface="Open Sans"/>
              </a:rPr>
              <a:t> </a:t>
            </a:r>
            <a:r>
              <a:rPr lang="en-US" sz="2600" err="1">
                <a:solidFill>
                  <a:srgbClr val="FFFFFF"/>
                </a:solidFill>
                <a:latin typeface="Open Sans"/>
              </a:rPr>
              <a:t>kuten</a:t>
            </a:r>
            <a:r>
              <a:rPr lang="en-US" sz="2600">
                <a:solidFill>
                  <a:srgbClr val="FFFFFF"/>
                </a:solidFill>
                <a:latin typeface="Open Sans"/>
              </a:rPr>
              <a:t> </a:t>
            </a:r>
            <a:r>
              <a:rPr lang="en-US" sz="2600" err="1">
                <a:solidFill>
                  <a:srgbClr val="FFFFFF"/>
                </a:solidFill>
                <a:latin typeface="Open Sans"/>
              </a:rPr>
              <a:t>ristiretket</a:t>
            </a:r>
            <a:r>
              <a:rPr lang="en-US" sz="2600">
                <a:solidFill>
                  <a:srgbClr val="FFFFFF"/>
                </a:solidFill>
                <a:latin typeface="Open Sans"/>
              </a:rPr>
              <a:t>, </a:t>
            </a:r>
            <a:r>
              <a:rPr lang="en-US" sz="2600" err="1">
                <a:solidFill>
                  <a:srgbClr val="FFFFFF"/>
                </a:solidFill>
                <a:latin typeface="Open Sans"/>
              </a:rPr>
              <a:t>inkvisitio</a:t>
            </a:r>
            <a:r>
              <a:rPr lang="en-US" sz="2600">
                <a:solidFill>
                  <a:srgbClr val="FFFFFF"/>
                </a:solidFill>
                <a:latin typeface="Open Sans"/>
              </a:rPr>
              <a:t> ja </a:t>
            </a:r>
            <a:r>
              <a:rPr lang="en-US" sz="2600" err="1">
                <a:solidFill>
                  <a:srgbClr val="FFFFFF"/>
                </a:solidFill>
                <a:latin typeface="Open Sans"/>
              </a:rPr>
              <a:t>uskonpuhdistus</a:t>
            </a:r>
            <a:r>
              <a:rPr lang="en-US" sz="2600">
                <a:solidFill>
                  <a:srgbClr val="FFFFFF"/>
                </a:solidFill>
                <a:latin typeface="Open Sans"/>
              </a:rPr>
              <a:t>. </a:t>
            </a:r>
          </a:p>
          <a:p>
            <a:r>
              <a:rPr lang="en-US" sz="2600" err="1">
                <a:solidFill>
                  <a:srgbClr val="FFFFFF"/>
                </a:solidFill>
                <a:latin typeface="Open Sans"/>
              </a:rPr>
              <a:t>Nykyään</a:t>
            </a:r>
            <a:r>
              <a:rPr lang="en-US" sz="2600">
                <a:solidFill>
                  <a:srgbClr val="FFFFFF"/>
                </a:solidFill>
                <a:latin typeface="Open Sans"/>
              </a:rPr>
              <a:t> </a:t>
            </a:r>
            <a:r>
              <a:rPr lang="en-US" sz="2600" err="1">
                <a:solidFill>
                  <a:srgbClr val="FFFFFF"/>
                </a:solidFill>
                <a:latin typeface="Open Sans"/>
              </a:rPr>
              <a:t>katolinen</a:t>
            </a:r>
            <a:r>
              <a:rPr lang="en-US" sz="2600">
                <a:solidFill>
                  <a:srgbClr val="FFFFFF"/>
                </a:solidFill>
                <a:latin typeface="Open Sans"/>
              </a:rPr>
              <a:t> </a:t>
            </a:r>
            <a:r>
              <a:rPr lang="en-US" sz="2600" err="1">
                <a:solidFill>
                  <a:srgbClr val="FFFFFF"/>
                </a:solidFill>
                <a:latin typeface="Open Sans"/>
              </a:rPr>
              <a:t>kirkko</a:t>
            </a:r>
            <a:r>
              <a:rPr lang="en-US" sz="2600">
                <a:solidFill>
                  <a:srgbClr val="FFFFFF"/>
                </a:solidFill>
                <a:latin typeface="Open Sans"/>
              </a:rPr>
              <a:t> on </a:t>
            </a:r>
            <a:r>
              <a:rPr lang="en-US" sz="2600" err="1">
                <a:solidFill>
                  <a:srgbClr val="FFFFFF"/>
                </a:solidFill>
                <a:latin typeface="Open Sans"/>
              </a:rPr>
              <a:t>kristillisistä</a:t>
            </a:r>
            <a:r>
              <a:rPr lang="en-US" sz="2600">
                <a:solidFill>
                  <a:srgbClr val="FFFFFF"/>
                </a:solidFill>
                <a:latin typeface="Open Sans"/>
              </a:rPr>
              <a:t> </a:t>
            </a:r>
            <a:r>
              <a:rPr lang="en-US" sz="2600" err="1">
                <a:solidFill>
                  <a:srgbClr val="FFFFFF"/>
                </a:solidFill>
                <a:latin typeface="Open Sans"/>
              </a:rPr>
              <a:t>kirkkokunnista</a:t>
            </a:r>
            <a:r>
              <a:rPr lang="en-US" sz="2600">
                <a:solidFill>
                  <a:srgbClr val="FFFFFF"/>
                </a:solidFill>
                <a:latin typeface="Open Sans"/>
              </a:rPr>
              <a:t> </a:t>
            </a:r>
            <a:r>
              <a:rPr lang="en-US" sz="2600" err="1">
                <a:solidFill>
                  <a:srgbClr val="FFFFFF"/>
                </a:solidFill>
                <a:latin typeface="Open Sans"/>
              </a:rPr>
              <a:t>suurin</a:t>
            </a:r>
            <a:r>
              <a:rPr lang="en-US" sz="2600">
                <a:solidFill>
                  <a:srgbClr val="FFFFFF"/>
                </a:solidFill>
                <a:latin typeface="Open Sans"/>
              </a:rPr>
              <a:t>.</a:t>
            </a:r>
            <a:endParaRPr lang="en-US" sz="2600">
              <a:latin typeface="Open Sans"/>
            </a:endParaRPr>
          </a:p>
          <a:p>
            <a:r>
              <a:rPr lang="en-US" sz="2600" err="1">
                <a:solidFill>
                  <a:srgbClr val="FFFFFF"/>
                </a:solidFill>
                <a:latin typeface="Open Sans"/>
              </a:rPr>
              <a:t>Katolinen</a:t>
            </a:r>
            <a:r>
              <a:rPr lang="en-US" sz="2600">
                <a:solidFill>
                  <a:srgbClr val="FFFFFF"/>
                </a:solidFill>
                <a:latin typeface="Open Sans"/>
              </a:rPr>
              <a:t> </a:t>
            </a:r>
            <a:r>
              <a:rPr lang="en-US" sz="2600" err="1">
                <a:solidFill>
                  <a:srgbClr val="FFFFFF"/>
                </a:solidFill>
                <a:latin typeface="Open Sans"/>
              </a:rPr>
              <a:t>kirkko</a:t>
            </a:r>
            <a:r>
              <a:rPr lang="en-US" sz="2600">
                <a:solidFill>
                  <a:srgbClr val="FFFFFF"/>
                </a:solidFill>
                <a:latin typeface="Open Sans"/>
              </a:rPr>
              <a:t> </a:t>
            </a:r>
            <a:r>
              <a:rPr lang="en-US" sz="2600" err="1">
                <a:solidFill>
                  <a:srgbClr val="FFFFFF"/>
                </a:solidFill>
                <a:latin typeface="Open Sans"/>
              </a:rPr>
              <a:t>Suomessarekisteröitiin</a:t>
            </a:r>
            <a:r>
              <a:rPr lang="en-US" sz="2600">
                <a:solidFill>
                  <a:srgbClr val="FFFFFF"/>
                </a:solidFill>
                <a:latin typeface="Open Sans"/>
              </a:rPr>
              <a:t> </a:t>
            </a:r>
            <a:r>
              <a:rPr lang="en-US" sz="2600" err="1">
                <a:solidFill>
                  <a:srgbClr val="FFFFFF"/>
                </a:solidFill>
                <a:latin typeface="Open Sans"/>
              </a:rPr>
              <a:t>uskonnollisten</a:t>
            </a:r>
            <a:r>
              <a:rPr lang="en-US" sz="2600">
                <a:solidFill>
                  <a:srgbClr val="FFFFFF"/>
                </a:solidFill>
                <a:latin typeface="Open Sans"/>
              </a:rPr>
              <a:t> </a:t>
            </a:r>
            <a:r>
              <a:rPr lang="en-US" sz="2600" err="1">
                <a:solidFill>
                  <a:srgbClr val="FFFFFF"/>
                </a:solidFill>
                <a:latin typeface="Open Sans"/>
              </a:rPr>
              <a:t>yhdyskuntien</a:t>
            </a:r>
            <a:r>
              <a:rPr lang="en-US" sz="2600">
                <a:solidFill>
                  <a:srgbClr val="FFFFFF"/>
                </a:solidFill>
                <a:latin typeface="Open Sans"/>
              </a:rPr>
              <a:t> </a:t>
            </a:r>
            <a:r>
              <a:rPr lang="en-US" sz="2600" err="1">
                <a:solidFill>
                  <a:srgbClr val="FFFFFF"/>
                </a:solidFill>
                <a:latin typeface="Open Sans"/>
              </a:rPr>
              <a:t>järjestelmään</a:t>
            </a:r>
            <a:r>
              <a:rPr lang="en-US" sz="2600">
                <a:solidFill>
                  <a:srgbClr val="FFFFFF"/>
                </a:solidFill>
                <a:latin typeface="Open Sans"/>
              </a:rPr>
              <a:t> </a:t>
            </a:r>
            <a:r>
              <a:rPr lang="en-US" sz="2600" err="1">
                <a:solidFill>
                  <a:srgbClr val="FFFFFF"/>
                </a:solidFill>
                <a:latin typeface="Open Sans"/>
              </a:rPr>
              <a:t>vuonna</a:t>
            </a:r>
            <a:r>
              <a:rPr lang="en-US" sz="2600">
                <a:solidFill>
                  <a:srgbClr val="FFFFFF"/>
                </a:solidFill>
                <a:latin typeface="Open Sans"/>
              </a:rPr>
              <a:t> 1929. </a:t>
            </a:r>
          </a:p>
          <a:p>
            <a:r>
              <a:rPr lang="en-US" sz="2600" err="1">
                <a:latin typeface="Open Sans"/>
              </a:rPr>
              <a:t>Katolisessa</a:t>
            </a:r>
            <a:r>
              <a:rPr lang="en-US" sz="2600">
                <a:latin typeface="Open Sans"/>
              </a:rPr>
              <a:t> </a:t>
            </a:r>
            <a:r>
              <a:rPr lang="en-US" sz="2600" err="1">
                <a:latin typeface="Open Sans"/>
              </a:rPr>
              <a:t>kirkossa</a:t>
            </a:r>
            <a:r>
              <a:rPr lang="en-US" sz="2600">
                <a:latin typeface="Open Sans"/>
              </a:rPr>
              <a:t> </a:t>
            </a:r>
            <a:r>
              <a:rPr lang="en-US" sz="2600" err="1">
                <a:latin typeface="Open Sans"/>
              </a:rPr>
              <a:t>papit</a:t>
            </a:r>
            <a:r>
              <a:rPr lang="en-US" sz="2600">
                <a:latin typeface="Open Sans"/>
              </a:rPr>
              <a:t>, </a:t>
            </a:r>
            <a:r>
              <a:rPr lang="en-US" sz="2600" err="1">
                <a:latin typeface="Open Sans"/>
              </a:rPr>
              <a:t>nunnat</a:t>
            </a:r>
            <a:r>
              <a:rPr lang="en-US" sz="2600">
                <a:latin typeface="Open Sans"/>
              </a:rPr>
              <a:t> ja </a:t>
            </a:r>
            <a:r>
              <a:rPr lang="en-US" sz="2600" err="1">
                <a:latin typeface="Open Sans"/>
              </a:rPr>
              <a:t>munkit</a:t>
            </a:r>
            <a:r>
              <a:rPr lang="en-US" sz="2600">
                <a:latin typeface="Open Sans"/>
              </a:rPr>
              <a:t> </a:t>
            </a:r>
            <a:r>
              <a:rPr lang="en-US" sz="2600" err="1">
                <a:latin typeface="Open Sans"/>
              </a:rPr>
              <a:t>elävät</a:t>
            </a:r>
            <a:r>
              <a:rPr lang="en-US" sz="2600">
                <a:latin typeface="Open Sans"/>
              </a:rPr>
              <a:t> </a:t>
            </a:r>
            <a:r>
              <a:rPr lang="en-US" sz="2600" err="1">
                <a:latin typeface="Open Sans"/>
              </a:rPr>
              <a:t>selibaatissa</a:t>
            </a:r>
          </a:p>
          <a:p>
            <a:endParaRPr lang="en-US" sz="2600">
              <a:solidFill>
                <a:srgbClr val="FFFFFF"/>
              </a:solidFill>
              <a:latin typeface="Open Sans"/>
            </a:endParaRPr>
          </a:p>
          <a:p>
            <a:endParaRPr lang="en-US">
              <a:solidFill>
                <a:srgbClr val="FFFFFF"/>
              </a:solidFill>
              <a:latin typeface="Open Sans"/>
            </a:endParaRPr>
          </a:p>
          <a:p>
            <a:endParaRPr lang="en-US">
              <a:solidFill>
                <a:srgbClr val="FFFFFF"/>
              </a:solidFill>
              <a:latin typeface="Open Sans"/>
            </a:endParaRPr>
          </a:p>
          <a:p>
            <a:endParaRPr lang="en-US">
              <a:solidFill>
                <a:srgbClr val="FFFFFF"/>
              </a:solidFill>
              <a:latin typeface="Open Sans"/>
            </a:endParaRPr>
          </a:p>
        </p:txBody>
      </p:sp>
    </p:spTree>
    <p:extLst>
      <p:ext uri="{BB962C8B-B14F-4D97-AF65-F5344CB8AC3E}">
        <p14:creationId xmlns:p14="http://schemas.microsoft.com/office/powerpoint/2010/main" val="30662451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err="1">
                <a:solidFill>
                  <a:schemeClr val="bg1"/>
                </a:solidFill>
              </a:rPr>
              <a:t>Kristittyjen</a:t>
            </a:r>
            <a:r>
              <a:rPr lang="en-US" sz="5400">
                <a:solidFill>
                  <a:schemeClr val="bg1"/>
                </a:solidFill>
              </a:rPr>
              <a:t> </a:t>
            </a:r>
            <a:r>
              <a:rPr lang="en-US" sz="5400" err="1">
                <a:solidFill>
                  <a:schemeClr val="bg1"/>
                </a:solidFill>
              </a:rPr>
              <a:t>jakautuminen</a:t>
            </a:r>
          </a:p>
        </p:txBody>
      </p:sp>
      <p:pic>
        <p:nvPicPr>
          <p:cNvPr id="4" name="Kuva 7"/>
          <p:cNvPicPr>
            <a:picLocks noGrp="1" noChangeAspect="1"/>
          </p:cNvPicPr>
          <p:nvPr>
            <p:ph idx="1"/>
          </p:nvPr>
        </p:nvPicPr>
        <p:blipFill>
          <a:blip r:embed="rId3"/>
          <a:stretch>
            <a:fillRect/>
          </a:stretch>
        </p:blipFill>
        <p:spPr>
          <a:xfrm>
            <a:off x="352425" y="942975"/>
            <a:ext cx="4238322" cy="3438668"/>
          </a:xfrm>
          <a:prstGeom prst="rect">
            <a:avLst/>
          </a:prstGeom>
        </p:spPr>
      </p:pic>
      <p:pic>
        <p:nvPicPr>
          <p:cNvPr id="7" name="Kuva 4"/>
          <p:cNvPicPr>
            <a:picLocks noChangeAspect="1"/>
          </p:cNvPicPr>
          <p:nvPr/>
        </p:nvPicPr>
        <p:blipFill rotWithShape="1">
          <a:blip r:embed="rId4"/>
          <a:srcRect/>
          <a:stretch/>
        </p:blipFill>
        <p:spPr>
          <a:xfrm>
            <a:off x="4685041" y="1181100"/>
            <a:ext cx="7186284" cy="2963380"/>
          </a:xfrm>
          <a:prstGeom prst="rect">
            <a:avLst/>
          </a:prstGeom>
        </p:spPr>
      </p:pic>
    </p:spTree>
    <p:extLst>
      <p:ext uri="{BB962C8B-B14F-4D97-AF65-F5344CB8AC3E}">
        <p14:creationId xmlns:p14="http://schemas.microsoft.com/office/powerpoint/2010/main" val="344583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4"/>
          <p:cNvPicPr>
            <a:picLocks noChangeAspect="1"/>
          </p:cNvPicPr>
          <p:nvPr/>
        </p:nvPicPr>
        <p:blipFill rotWithShape="1">
          <a:blip r:embed="rId3"/>
          <a:srcRect l="31531" r="25679" b="1"/>
          <a:stretch/>
        </p:blipFill>
        <p:spPr>
          <a:xfrm>
            <a:off x="20" y="10"/>
            <a:ext cx="4639713"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p:cNvSpPr>
            <a:spLocks noGrp="1"/>
          </p:cNvSpPr>
          <p:nvPr>
            <p:ph type="title"/>
          </p:nvPr>
        </p:nvSpPr>
        <p:spPr>
          <a:xfrm>
            <a:off x="5069940" y="365124"/>
            <a:ext cx="6172200" cy="1828800"/>
          </a:xfrm>
        </p:spPr>
        <p:txBody>
          <a:bodyPr>
            <a:normAutofit/>
          </a:bodyPr>
          <a:lstStyle/>
          <a:p>
            <a:r>
              <a:rPr lang="fi-FI">
                <a:solidFill>
                  <a:schemeClr val="bg1"/>
                </a:solidFill>
              </a:rPr>
              <a:t>Kirkko</a:t>
            </a:r>
          </a:p>
        </p:txBody>
      </p:sp>
      <p:sp>
        <p:nvSpPr>
          <p:cNvPr id="3" name="Sisällön paikkamerkki 2"/>
          <p:cNvSpPr>
            <a:spLocks noGrp="1"/>
          </p:cNvSpPr>
          <p:nvPr>
            <p:ph idx="1"/>
          </p:nvPr>
        </p:nvSpPr>
        <p:spPr>
          <a:xfrm>
            <a:off x="5069940" y="2322576"/>
            <a:ext cx="6172200" cy="3858768"/>
          </a:xfrm>
        </p:spPr>
        <p:txBody>
          <a:bodyPr vert="horz" lIns="91440" tIns="45720" rIns="91440" bIns="45720" rtlCol="0">
            <a:normAutofit/>
          </a:bodyPr>
          <a:lstStyle/>
          <a:p>
            <a:pPr>
              <a:lnSpc>
                <a:spcPct val="70000"/>
              </a:lnSpc>
            </a:pPr>
            <a:r>
              <a:rPr lang="fi-FI" sz="1900">
                <a:solidFill>
                  <a:schemeClr val="bg1"/>
                </a:solidFill>
              </a:rPr>
              <a:t>Kirkon sisääntulo-oven vieressä on vihkivesiastia, johon katolilainen kostuttaa sormensa ja tekee ristinmerkin. Vihkivesi muistuttaa häntä omasta kasteesta ja ristinmerkki on uskontunnustus.</a:t>
            </a:r>
          </a:p>
          <a:p>
            <a:pPr>
              <a:lnSpc>
                <a:spcPct val="70000"/>
              </a:lnSpc>
            </a:pPr>
            <a:r>
              <a:rPr lang="fi-FI" sz="1900">
                <a:solidFill>
                  <a:schemeClr val="bg1"/>
                </a:solidFill>
              </a:rPr>
              <a:t>Edessä on pääalttari, jonka edessä vietetään ehtoollista eli eukaristiaa joka päivä. Vasemmalla on alttariristi lukupulpetti ja oikealla puolella pääsiäiskynttilä.</a:t>
            </a:r>
          </a:p>
          <a:p>
            <a:pPr>
              <a:lnSpc>
                <a:spcPct val="70000"/>
              </a:lnSpc>
            </a:pPr>
            <a:r>
              <a:rPr lang="fi-FI" sz="1900">
                <a:solidFill>
                  <a:schemeClr val="bg1"/>
                </a:solidFill>
              </a:rPr>
              <a:t>Kirkon lasimaalaukset esittävät neljää kirkon seitsemästä sakramentista: kaste, vahvistus konfirmaatio, ehtoollinen.</a:t>
            </a:r>
          </a:p>
          <a:p>
            <a:pPr>
              <a:lnSpc>
                <a:spcPct val="70000"/>
              </a:lnSpc>
            </a:pPr>
            <a:r>
              <a:rPr lang="fi-FI" sz="1900">
                <a:solidFill>
                  <a:schemeClr val="bg1"/>
                </a:solidFill>
              </a:rPr>
              <a:t>Koko kirkkosalia kiertää ristintiestä kertova  korkokuvasarja. </a:t>
            </a:r>
          </a:p>
          <a:p>
            <a:pPr>
              <a:lnSpc>
                <a:spcPct val="70000"/>
              </a:lnSpc>
            </a:pPr>
            <a:r>
              <a:rPr lang="fi-FI" sz="1900">
                <a:solidFill>
                  <a:schemeClr val="bg1"/>
                </a:solidFill>
              </a:rPr>
              <a:t>Suurissa katolisissa kirkoissa kirkkosalin seinustoilla saattaa olla lukuisia rippituoleja.</a:t>
            </a:r>
          </a:p>
          <a:p>
            <a:pPr>
              <a:lnSpc>
                <a:spcPct val="70000"/>
              </a:lnSpc>
            </a:pPr>
            <a:r>
              <a:rPr lang="fi-FI" sz="1900">
                <a:solidFill>
                  <a:schemeClr val="bg1"/>
                </a:solidFill>
              </a:rPr>
              <a:t>Messun aikana ihmiset polvistuvat penkkien edessä oleville polvistumistyynyille.</a:t>
            </a:r>
          </a:p>
        </p:txBody>
      </p:sp>
    </p:spTree>
    <p:extLst>
      <p:ext uri="{BB962C8B-B14F-4D97-AF65-F5344CB8AC3E}">
        <p14:creationId xmlns:p14="http://schemas.microsoft.com/office/powerpoint/2010/main" val="298948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p:cNvPicPr>
            <a:picLocks noChangeAspect="1"/>
          </p:cNvPicPr>
          <p:nvPr/>
        </p:nvPicPr>
        <p:blipFill rotWithShape="1">
          <a:blip r:embed="rId3"/>
          <a:srcRect l="17181" r="32124"/>
          <a:stretch/>
        </p:blipFill>
        <p:spPr>
          <a:xfrm>
            <a:off x="20" y="10"/>
            <a:ext cx="4635571" cy="6857990"/>
          </a:xfrm>
          <a:prstGeom prst="rect">
            <a:avLst/>
          </a:prstGeom>
          <a:effectLst/>
        </p:spPr>
      </p:pic>
      <p:sp>
        <p:nvSpPr>
          <p:cNvPr id="2" name="Otsikko 1"/>
          <p:cNvSpPr>
            <a:spLocks noGrp="1"/>
          </p:cNvSpPr>
          <p:nvPr>
            <p:ph type="title"/>
          </p:nvPr>
        </p:nvSpPr>
        <p:spPr>
          <a:xfrm>
            <a:off x="4965430" y="629268"/>
            <a:ext cx="6586491" cy="1286160"/>
          </a:xfrm>
        </p:spPr>
        <p:txBody>
          <a:bodyPr anchor="b">
            <a:normAutofit/>
          </a:bodyPr>
          <a:lstStyle/>
          <a:p>
            <a:r>
              <a:rPr lang="fi-FI"/>
              <a:t>Uskontunnustus</a:t>
            </a:r>
          </a:p>
        </p:txBody>
      </p:sp>
      <p:sp>
        <p:nvSpPr>
          <p:cNvPr id="3" name="Sisällön paikkamerkki 2"/>
          <p:cNvSpPr>
            <a:spLocks noGrp="1"/>
          </p:cNvSpPr>
          <p:nvPr>
            <p:ph idx="1"/>
          </p:nvPr>
        </p:nvSpPr>
        <p:spPr>
          <a:xfrm>
            <a:off x="4965431" y="2438400"/>
            <a:ext cx="6586489" cy="3785419"/>
          </a:xfrm>
        </p:spPr>
        <p:txBody>
          <a:bodyPr vert="horz" lIns="91440" tIns="45720" rIns="91440" bIns="45720" rtlCol="0">
            <a:normAutofit/>
          </a:bodyPr>
          <a:lstStyle/>
          <a:p>
            <a:r>
              <a:rPr lang="fi-FI" sz="2000">
                <a:latin typeface="Tahoma"/>
                <a:ea typeface="Tahoma"/>
                <a:cs typeface="Tahoma"/>
              </a:rPr>
              <a:t>Minä uskon Jumalaan, Isään, Kaikkivaltiaaseen, taivaan ja maan Luojaan, ja Jeesukseen Kristukseen, Jumalan ainoaan Poikaan, meidän Herraamme, joka sikisi Pyhästä Hengestä, syntyi Neitsyt Mariasta, kärsi Pontius Pilatuksen aikana, ristiinnaulittiin, kuoli ja haudattiin, astui alas tuonelaan, nousi kolmantena päivänä kuolleista, astui ylös taivaisiin, istuu Jumalan, Isän, Kaikkivaltiaan, oikealla puolella ja on sieltä tuleva tuomitsemaan eläviä ja kuolleita. Ja Pyhään Henkeen, pyhän katolisen kirkon, pyhäin yhteyden, syntien anteeksiantamisen, ruumiin ylösnousemisen ja iankaikkisen elämän. Aamen.</a:t>
            </a:r>
          </a:p>
        </p:txBody>
      </p:sp>
    </p:spTree>
    <p:extLst>
      <p:ext uri="{BB962C8B-B14F-4D97-AF65-F5344CB8AC3E}">
        <p14:creationId xmlns:p14="http://schemas.microsoft.com/office/powerpoint/2010/main" val="341735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 name="Kuva 7"/>
          <p:cNvPicPr>
            <a:picLocks noChangeAspect="1"/>
          </p:cNvPicPr>
          <p:nvPr/>
        </p:nvPicPr>
        <p:blipFill rotWithShape="1">
          <a:blip r:embed="rId3"/>
          <a:srcRect t="2997" r="-1" b="-1"/>
          <a:stretch/>
        </p:blipFill>
        <p:spPr>
          <a:xfrm>
            <a:off x="317635" y="3509433"/>
            <a:ext cx="4160452" cy="3026833"/>
          </a:xfrm>
          <a:prstGeom prst="rect">
            <a:avLst/>
          </a:prstGeom>
        </p:spPr>
      </p:pic>
      <p:pic>
        <p:nvPicPr>
          <p:cNvPr id="4" name="Kuva 9"/>
          <p:cNvPicPr>
            <a:picLocks noGrp="1" noChangeAspect="1"/>
          </p:cNvPicPr>
          <p:nvPr>
            <p:ph idx="1"/>
          </p:nvPr>
        </p:nvPicPr>
        <p:blipFill rotWithShape="1">
          <a:blip r:embed="rId4"/>
          <a:srcRect t="24139" r="2" b="13417"/>
          <a:stretch/>
        </p:blipFill>
        <p:spPr>
          <a:xfrm>
            <a:off x="4654296" y="299363"/>
            <a:ext cx="7217085" cy="3008188"/>
          </a:xfrm>
          <a:prstGeom prst="rect">
            <a:avLst/>
          </a:prstGeom>
        </p:spPr>
      </p:pic>
      <p:pic>
        <p:nvPicPr>
          <p:cNvPr id="7" name="Kuva 4"/>
          <p:cNvPicPr>
            <a:picLocks noChangeAspect="1"/>
          </p:cNvPicPr>
          <p:nvPr/>
        </p:nvPicPr>
        <p:blipFill rotWithShape="1">
          <a:blip r:embed="rId5"/>
          <a:srcRect l="7325" r="2622"/>
          <a:stretch/>
        </p:blipFill>
        <p:spPr>
          <a:xfrm>
            <a:off x="317635" y="299363"/>
            <a:ext cx="4160452" cy="3049204"/>
          </a:xfrm>
          <a:prstGeom prst="rect">
            <a:avLst/>
          </a:prstGeom>
        </p:spPr>
      </p:pic>
      <p:sp>
        <p:nvSpPr>
          <p:cNvPr id="2" name="Otsikko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chemeClr val="bg1"/>
                </a:solidFill>
                <a:latin typeface="+mj-lt"/>
                <a:ea typeface="+mj-ea"/>
                <a:cs typeface="+mj-cs"/>
              </a:rPr>
              <a:t>Kuvia</a:t>
            </a:r>
          </a:p>
        </p:txBody>
      </p:sp>
    </p:spTree>
    <p:extLst>
      <p:ext uri="{BB962C8B-B14F-4D97-AF65-F5344CB8AC3E}">
        <p14:creationId xmlns:p14="http://schemas.microsoft.com/office/powerpoint/2010/main" val="363365019"/>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Words>
  <Application>Microsoft Office PowerPoint</Application>
  <PresentationFormat>Laajakuva</PresentationFormat>
  <Paragraphs>26</Paragraphs>
  <Slides>6</Slides>
  <Notes>6</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vt:i4>
      </vt:variant>
    </vt:vector>
  </HeadingPairs>
  <TitlesOfParts>
    <vt:vector size="12" baseType="lpstr">
      <vt:lpstr>Arial</vt:lpstr>
      <vt:lpstr>Calibri</vt:lpstr>
      <vt:lpstr>Calibri Light</vt:lpstr>
      <vt:lpstr>Open Sans</vt:lpstr>
      <vt:lpstr>Tahoma</vt:lpstr>
      <vt:lpstr>Office-teema</vt:lpstr>
      <vt:lpstr>Katolinen kirkko</vt:lpstr>
      <vt:lpstr>Katolisen kirkon synty ja muuta yleistä</vt:lpstr>
      <vt:lpstr>Kristittyjen jakautuminen</vt:lpstr>
      <vt:lpstr>Kirkko</vt:lpstr>
      <vt:lpstr>Uskontunnustus</vt:lpstr>
      <vt:lpstr>Kuvia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Katolinen kirkko</dc:title>
  <dc:creator>Esa</dc:creator>
  <cp:lastModifiedBy>Tuupanen Esa</cp:lastModifiedBy>
  <cp:revision>2</cp:revision>
  <dcterms:modified xsi:type="dcterms:W3CDTF">2017-05-16T18:25:12Z</dcterms:modified>
</cp:coreProperties>
</file>