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56"/>
  </p:normalViewPr>
  <p:slideViewPr>
    <p:cSldViewPr>
      <p:cViewPr varScale="1">
        <p:scale>
          <a:sx n="63" d="100"/>
          <a:sy n="63" d="100"/>
        </p:scale>
        <p:origin x="9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12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22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54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17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44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0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4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620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36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08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66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6D136-94CE-4F5B-A42D-C1712CA90F65}" type="datetimeFigureOut">
              <a:rPr lang="fi-FI" smtClean="0"/>
              <a:t>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3D7F-8856-4C4B-8F3E-7CCFB88BF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13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7772400" cy="1470025"/>
          </a:xfrm>
        </p:spPr>
        <p:txBody>
          <a:bodyPr/>
          <a:lstStyle/>
          <a:p>
            <a:r>
              <a:rPr lang="fi-FI" b="1" dirty="0"/>
              <a:t>Uni ja lepo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336" y="2420888"/>
            <a:ext cx="6370984" cy="2592288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Unen tarve / Unen vaje</a:t>
            </a:r>
          </a:p>
          <a:p>
            <a:r>
              <a:rPr lang="fi-FI" dirty="0" smtClean="0"/>
              <a:t>Unen vaiheet</a:t>
            </a:r>
          </a:p>
          <a:p>
            <a:r>
              <a:rPr lang="fi-FI" dirty="0" smtClean="0"/>
              <a:t>Unirytmin tahdistajat</a:t>
            </a:r>
          </a:p>
          <a:p>
            <a:r>
              <a:rPr lang="fi-FI" dirty="0" smtClean="0"/>
              <a:t>Unen terveydellinen merkitys</a:t>
            </a:r>
          </a:p>
          <a:p>
            <a:r>
              <a:rPr lang="fi-FI" dirty="0" smtClean="0"/>
              <a:t>Unihäiriöt</a:t>
            </a:r>
          </a:p>
          <a:p>
            <a:r>
              <a:rPr lang="fi-FI" dirty="0" smtClean="0"/>
              <a:t>Unihygienia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53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Unentarve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yksilöllistä: </a:t>
            </a:r>
            <a:r>
              <a:rPr lang="fi-FI" dirty="0"/>
              <a:t>o</a:t>
            </a:r>
            <a:r>
              <a:rPr lang="fi-FI" dirty="0" smtClean="0"/>
              <a:t>man unentarpeen tunnistaminen on terveysosaamista</a:t>
            </a:r>
          </a:p>
          <a:p>
            <a:r>
              <a:rPr lang="fi-FI" dirty="0"/>
              <a:t>t</a:t>
            </a:r>
            <a:r>
              <a:rPr lang="fi-FI" dirty="0" smtClean="0"/>
              <a:t>erve aikuinen 7–8 h/vrk</a:t>
            </a:r>
          </a:p>
          <a:p>
            <a:r>
              <a:rPr lang="fi-FI" dirty="0"/>
              <a:t>l</a:t>
            </a:r>
            <a:r>
              <a:rPr lang="fi-FI" dirty="0" smtClean="0"/>
              <a:t>asten ja nuorten unentarve on suurempi kuin aikuisten</a:t>
            </a:r>
          </a:p>
          <a:p>
            <a:pPr lvl="1"/>
            <a:r>
              <a:rPr lang="fi-FI" dirty="0" smtClean="0"/>
              <a:t>fyysinen kasvu ja kehitys kuluttavat runsaasti energiaa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nergiaa kuluu myös henkisiin muutoksiin </a:t>
            </a:r>
            <a:br>
              <a:rPr lang="fi-FI" dirty="0" smtClean="0"/>
            </a:br>
            <a:r>
              <a:rPr lang="fi-FI" dirty="0" smtClean="0"/>
              <a:t>(esim. identiteetin rakentuminen, uusien tietojen ja taitojen oppiminen)</a:t>
            </a:r>
          </a:p>
          <a:p>
            <a:r>
              <a:rPr lang="fi-FI" dirty="0"/>
              <a:t>m</a:t>
            </a:r>
            <a:r>
              <a:rPr lang="fi-FI" dirty="0" smtClean="0"/>
              <a:t>itä enemmän päivällä käyttää aivoja, sitä enemmän tarvitsee unta</a:t>
            </a:r>
          </a:p>
          <a:p>
            <a:endParaRPr lang="fi-FI" dirty="0" smtClean="0"/>
          </a:p>
          <a:p>
            <a:r>
              <a:rPr lang="fi-FI" b="1" dirty="0" smtClean="0"/>
              <a:t>univaje</a:t>
            </a:r>
          </a:p>
          <a:p>
            <a:pPr lvl="1"/>
            <a:r>
              <a:rPr lang="fi-FI" dirty="0" smtClean="0"/>
              <a:t>ihminen ei saa omaan tarpeeseensa nähden riittävästi unta</a:t>
            </a:r>
          </a:p>
          <a:p>
            <a:pPr lvl="1"/>
            <a:r>
              <a:rPr lang="fi-FI" dirty="0" smtClean="0"/>
              <a:t>heikentää seuraavan päivän opiskelu- ja toimintakykyä sekä aiheuttaa päiväväsymystä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avallisesti ihminen huomaa vaikutukset vasta sitten, kun univajetta on kertynyt jo usealta yöltä</a:t>
            </a:r>
          </a:p>
        </p:txBody>
      </p:sp>
    </p:spTree>
    <p:extLst>
      <p:ext uri="{BB962C8B-B14F-4D97-AF65-F5344CB8AC3E}">
        <p14:creationId xmlns:p14="http://schemas.microsoft.com/office/powerpoint/2010/main" val="380350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 vaiheet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Unisykli</a:t>
            </a:r>
            <a:r>
              <a:rPr lang="fi-FI" dirty="0" smtClean="0"/>
              <a:t> 90 min tulisi toistua 8 h yöunen aikana noin 5 kertaa</a:t>
            </a:r>
          </a:p>
          <a:p>
            <a:pPr lvl="1"/>
            <a:r>
              <a:rPr lang="fi-FI" b="1" dirty="0" err="1" smtClean="0"/>
              <a:t>NREM-uni</a:t>
            </a:r>
            <a:r>
              <a:rPr lang="fi-FI" dirty="0" smtClean="0"/>
              <a:t>: kevyen ja syvän unen vaiheet</a:t>
            </a:r>
            <a:endParaRPr lang="fi-FI" dirty="0"/>
          </a:p>
          <a:p>
            <a:pPr lvl="1"/>
            <a:r>
              <a:rPr lang="fi-FI" b="1" dirty="0" smtClean="0"/>
              <a:t>REM-uni </a:t>
            </a:r>
            <a:r>
              <a:rPr lang="fi-FI" dirty="0" smtClean="0"/>
              <a:t>eli vilkeuni</a:t>
            </a:r>
          </a:p>
          <a:p>
            <a:pPr lvl="1"/>
            <a:r>
              <a:rPr lang="fi-FI" dirty="0"/>
              <a:t>j</a:t>
            </a:r>
            <a:r>
              <a:rPr lang="fi-FI" dirty="0" smtClean="0"/>
              <a:t>okaisella univaiheella terveyden kannalta oma merkityksensä</a:t>
            </a:r>
          </a:p>
          <a:p>
            <a:pPr lvl="1"/>
            <a:r>
              <a:rPr lang="fi-FI" dirty="0" smtClean="0"/>
              <a:t>hyvälaatuinen uni sisältää kaikki unen vaiheet ja ne ehtivät toistua riittävän monta kertaa – tärkeää sekä unen määrä että sen laatu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360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634082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Unen vaiheet</a:t>
            </a:r>
            <a:endParaRPr lang="fi-FI" sz="2800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0" y="764704"/>
            <a:ext cx="4648200" cy="626469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>
                <a:latin typeface="Arial" panose="020B0604020202020204" pitchFamily="34" charset="0"/>
              </a:rPr>
              <a:t>NREM – vaihe (50</a:t>
            </a:r>
            <a:r>
              <a:rPr lang="fi-FI" altLang="fi-FI" b="1" dirty="0" smtClean="0">
                <a:latin typeface="Arial" panose="020B0604020202020204" pitchFamily="34" charset="0"/>
              </a:rPr>
              <a:t>%)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endParaRPr lang="fi-FI" altLang="fi-FI" b="1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>
                <a:latin typeface="Arial" panose="020B0604020202020204" pitchFamily="34" charset="0"/>
              </a:rPr>
              <a:t>Kevyt uni</a:t>
            </a:r>
            <a:endParaRPr lang="fi-FI" altLang="fi-FI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 smtClean="0">
                <a:latin typeface="Arial" panose="020B0604020202020204" pitchFamily="34" charset="0"/>
              </a:rPr>
              <a:t>1</a:t>
            </a:r>
            <a:r>
              <a:rPr lang="fi-FI" altLang="fi-FI" b="1" dirty="0">
                <a:latin typeface="Arial" panose="020B0604020202020204" pitchFamily="34" charset="0"/>
              </a:rPr>
              <a:t>.</a:t>
            </a:r>
            <a:r>
              <a:rPr lang="fi-FI" altLang="fi-FI" dirty="0" smtClean="0">
                <a:latin typeface="Arial" panose="020B0604020202020204" pitchFamily="34" charset="0"/>
              </a:rPr>
              <a:t>♦</a:t>
            </a:r>
            <a:r>
              <a:rPr lang="fi-FI" altLang="fi-FI" b="1" dirty="0" smtClean="0">
                <a:latin typeface="Arial" panose="020B0604020202020204" pitchFamily="34" charset="0"/>
              </a:rPr>
              <a:t> </a:t>
            </a:r>
            <a:r>
              <a:rPr lang="fi-FI" altLang="fi-FI" dirty="0">
                <a:latin typeface="Arial" panose="020B0604020202020204" pitchFamily="34" charset="0"/>
              </a:rPr>
              <a:t>helposti herätettävissä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lihakset rentoutuvat, voivat nykiä </a:t>
            </a:r>
            <a:endParaRPr lang="fi-FI" altLang="fi-FI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silmät liikkuvat hitaasti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>
                <a:latin typeface="Arial" panose="020B0604020202020204" pitchFamily="34" charset="0"/>
              </a:rPr>
              <a:t>2</a:t>
            </a:r>
            <a:r>
              <a:rPr lang="fi-FI" altLang="fi-FI" b="1" dirty="0" smtClean="0">
                <a:latin typeface="Arial" panose="020B0604020202020204" pitchFamily="34" charset="0"/>
              </a:rPr>
              <a:t>.</a:t>
            </a:r>
            <a:r>
              <a:rPr lang="fi-FI" altLang="fi-FI" dirty="0" smtClean="0">
                <a:latin typeface="Arial" panose="020B0604020202020204" pitchFamily="34" charset="0"/>
              </a:rPr>
              <a:t>♦ </a:t>
            </a:r>
            <a:r>
              <a:rPr lang="fi-FI" altLang="fi-FI" dirty="0">
                <a:latin typeface="Arial" panose="020B0604020202020204" pitchFamily="34" charset="0"/>
              </a:rPr>
              <a:t>hengitys ja syke hidastuu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kehon lämpötila laskee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paikantaju </a:t>
            </a:r>
            <a:r>
              <a:rPr lang="fi-FI" altLang="fi-FI" dirty="0" smtClean="0">
                <a:latin typeface="Arial" panose="020B0604020202020204" pitchFamily="34" charset="0"/>
              </a:rPr>
              <a:t>katoaa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aivojen sähkötoiminta hidastuu </a:t>
            </a:r>
            <a:endParaRPr lang="fi-FI" altLang="fi-FI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♦ </a:t>
            </a:r>
            <a:r>
              <a:rPr lang="fi-FI" altLang="fi-FI" dirty="0">
                <a:latin typeface="Arial" panose="020B0604020202020204" pitchFamily="34" charset="0"/>
              </a:rPr>
              <a:t>silmän liikkeet lakkaavat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endParaRPr lang="fi-FI" altLang="fi-FI" b="1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>
                <a:latin typeface="Arial" panose="020B0604020202020204" pitchFamily="34" charset="0"/>
              </a:rPr>
              <a:t>Syvä uni (25%)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b="1" dirty="0">
                <a:latin typeface="Arial" panose="020B0604020202020204" pitchFamily="34" charset="0"/>
              </a:rPr>
              <a:t>3. </a:t>
            </a:r>
            <a:r>
              <a:rPr lang="fi-FI" altLang="fi-FI" dirty="0">
                <a:latin typeface="Arial" panose="020B0604020202020204" pitchFamily="34" charset="0"/>
              </a:rPr>
              <a:t>♦ täydellinen rentoutuminen, </a:t>
            </a:r>
            <a:endParaRPr lang="fi-FI" altLang="fi-FI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 </a:t>
            </a:r>
            <a:r>
              <a:rPr lang="fi-FI" altLang="fi-FI" dirty="0">
                <a:latin typeface="Arial" panose="020B0604020202020204" pitchFamily="34" charset="0"/>
              </a:rPr>
              <a:t>♦  syvä hengitys, matala syke, </a:t>
            </a:r>
            <a:endParaRPr lang="fi-FI" altLang="fi-FI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</a:rPr>
              <a:t>     verenpaine </a:t>
            </a:r>
            <a:r>
              <a:rPr lang="fi-FI" altLang="fi-FI" dirty="0">
                <a:latin typeface="Arial" panose="020B0604020202020204" pitchFamily="34" charset="0"/>
              </a:rPr>
              <a:t>sekä ruumin </a:t>
            </a:r>
            <a:r>
              <a:rPr lang="fi-FI" altLang="fi-FI" dirty="0" smtClean="0">
                <a:latin typeface="Arial" panose="020B0604020202020204" pitchFamily="34" charset="0"/>
              </a:rPr>
              <a:t>lämpö  laskee</a:t>
            </a:r>
            <a:endParaRPr lang="fi-FI" altLang="fi-FI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 </a:t>
            </a:r>
            <a:r>
              <a:rPr lang="fi-FI" altLang="fi-FI" dirty="0">
                <a:latin typeface="Arial" panose="020B0604020202020204" pitchFamily="34" charset="0"/>
              </a:rPr>
              <a:t>♦ 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aivojen energiavarastot täyttyvät ja </a:t>
            </a:r>
            <a:endParaRPr lang="fi-FI" altLang="fi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     keskushermosto 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palautuu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fi-FI" altLang="fi-FI" dirty="0">
                <a:latin typeface="Arial" panose="020B0604020202020204" pitchFamily="34" charset="0"/>
              </a:rPr>
              <a:t>♦ kudokset korjaantuvat ja kasvavat </a:t>
            </a:r>
            <a:r>
              <a:rPr lang="fi-FI" altLang="fi-FI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i="1" dirty="0">
                <a:latin typeface="Arial" panose="020B0604020202020204" pitchFamily="34" charset="0"/>
              </a:rPr>
              <a:t> </a:t>
            </a:r>
            <a:r>
              <a:rPr lang="fi-FI" altLang="fi-FI" i="1" dirty="0" smtClean="0">
                <a:latin typeface="Arial" panose="020B0604020202020204" pitchFamily="34" charset="0"/>
              </a:rPr>
              <a:t>      (</a:t>
            </a:r>
            <a:r>
              <a:rPr lang="fi-FI" altLang="fi-FI" i="1" dirty="0">
                <a:latin typeface="Arial" panose="020B0604020202020204" pitchFamily="34" charset="0"/>
              </a:rPr>
              <a:t>kasvuhormonit)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 </a:t>
            </a:r>
            <a:r>
              <a:rPr lang="fi-FI" altLang="fi-FI" dirty="0">
                <a:latin typeface="Arial" panose="020B0604020202020204" pitchFamily="34" charset="0"/>
              </a:rPr>
              <a:t>♦ 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aivojen ainevaihdunta on vilkasta, </a:t>
            </a:r>
            <a:endParaRPr lang="fi-FI" altLang="fi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     palauttavaa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 ♦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aivojen energiavarastot täydentyvät,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</a:rPr>
              <a:t>    ♦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muistijälkien syntyminen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fi-FI" altLang="fi-FI" dirty="0" smtClean="0">
                <a:latin typeface="Arial" panose="020B0604020202020204" pitchFamily="34" charset="0"/>
              </a:rPr>
              <a:t>♦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>
                <a:latin typeface="Arial" panose="020B0604020202020204" pitchFamily="34" charset="0"/>
              </a:rPr>
              <a:t>tapahtuu unissa puhuminen ja </a:t>
            </a:r>
            <a:r>
              <a:rPr lang="fi-FI" altLang="fi-FI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</a:rPr>
              <a:t>      käveleminen </a:t>
            </a:r>
            <a:r>
              <a:rPr lang="fi-FI" altLang="fi-FI" dirty="0">
                <a:latin typeface="Arial" panose="020B0604020202020204" pitchFamily="34" charset="0"/>
              </a:rPr>
              <a:t>sekä painajaisten </a:t>
            </a:r>
            <a:r>
              <a:rPr lang="fi-FI" altLang="fi-FI" dirty="0" smtClean="0">
                <a:latin typeface="Arial" panose="020B0604020202020204" pitchFamily="34" charset="0"/>
              </a:rPr>
              <a:t>    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dirty="0">
                <a:latin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</a:rPr>
              <a:t>      näkeminen</a:t>
            </a:r>
            <a:endParaRPr lang="fi-FI" altLang="fi-FI" dirty="0">
              <a:latin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endParaRPr lang="fi-FI" altLang="fi-FI" b="1" dirty="0"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4648200" y="764704"/>
            <a:ext cx="4495800" cy="609329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/>
            </a:pPr>
            <a:r>
              <a:rPr lang="fi-FI" altLang="fi-FI" sz="2900" b="1" dirty="0" err="1" smtClean="0">
                <a:latin typeface="Arial" panose="020B0604020202020204" pitchFamily="34" charset="0"/>
              </a:rPr>
              <a:t>REM-uni</a:t>
            </a:r>
            <a:r>
              <a:rPr lang="fi-FI" altLang="fi-FI" sz="2900" b="1" dirty="0" smtClean="0">
                <a:latin typeface="Arial" panose="020B0604020202020204" pitchFamily="34" charset="0"/>
              </a:rPr>
              <a:t> </a:t>
            </a:r>
            <a:r>
              <a:rPr lang="fi-FI" altLang="fi-FI" sz="2900" b="1" dirty="0">
                <a:latin typeface="Arial" panose="020B0604020202020204" pitchFamily="34" charset="0"/>
              </a:rPr>
              <a:t>(aktiiviuni)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♦ </a:t>
            </a:r>
            <a:r>
              <a:rPr lang="fi-FI" altLang="fi-FI" sz="2900" dirty="0" smtClean="0">
                <a:latin typeface="Arial" panose="020B0604020202020204" pitchFamily="34" charset="0"/>
              </a:rPr>
              <a:t>Tämä </a:t>
            </a:r>
            <a:r>
              <a:rPr lang="fi-FI" altLang="fi-FI" sz="2900" dirty="0">
                <a:latin typeface="Arial" panose="020B0604020202020204" pitchFamily="34" charset="0"/>
              </a:rPr>
              <a:t>vaihe sisältää sekä kevyttä että </a:t>
            </a:r>
            <a:r>
              <a:rPr lang="fi-FI" altLang="fi-FI" sz="2900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syvää </a:t>
            </a:r>
            <a:r>
              <a:rPr lang="fi-FI" altLang="fi-FI" sz="2900" dirty="0">
                <a:latin typeface="Arial" panose="020B0604020202020204" pitchFamily="34" charset="0"/>
              </a:rPr>
              <a:t>unta (25%)</a:t>
            </a:r>
            <a:endParaRPr lang="fi-FI" altLang="fi-FI" sz="2900" b="1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fi-FI" altLang="fi-FI" sz="2900" b="1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b="1" dirty="0" smtClean="0">
                <a:latin typeface="Arial" panose="020B0604020202020204" pitchFamily="34" charset="0"/>
              </a:rPr>
              <a:t>5</a:t>
            </a:r>
            <a:r>
              <a:rPr lang="fi-FI" altLang="fi-FI" sz="2900" b="1" dirty="0">
                <a:latin typeface="Arial" panose="020B0604020202020204" pitchFamily="34" charset="0"/>
              </a:rPr>
              <a:t>. </a:t>
            </a:r>
            <a:r>
              <a:rPr lang="fi-FI" altLang="fi-FI" sz="2900" dirty="0">
                <a:latin typeface="Arial" panose="020B0604020202020204" pitchFamily="34" charset="0"/>
              </a:rPr>
              <a:t>♦ kevyen unen aikana herääminen on </a:t>
            </a:r>
            <a:r>
              <a:rPr lang="fi-FI" altLang="fi-FI" sz="2900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 helppo</a:t>
            </a:r>
            <a:r>
              <a:rPr lang="fi-FI" altLang="fi-FI" sz="2900" dirty="0">
                <a:latin typeface="Arial" panose="020B0604020202020204" pitchFamily="34" charset="0"/>
              </a:rPr>
              <a:t>, syvän unen aikana näkee unia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    ♦  äkillisiä silmänliikkeitä (</a:t>
            </a:r>
            <a:r>
              <a:rPr lang="fi-FI" altLang="fi-FI" sz="2900" dirty="0" err="1">
                <a:latin typeface="Arial" panose="020B0604020202020204" pitchFamily="34" charset="0"/>
              </a:rPr>
              <a:t>Rapid</a:t>
            </a:r>
            <a:r>
              <a:rPr lang="fi-FI" altLang="fi-FI" sz="2900" dirty="0">
                <a:latin typeface="Arial" panose="020B0604020202020204" pitchFamily="34" charset="0"/>
              </a:rPr>
              <a:t> </a:t>
            </a:r>
            <a:r>
              <a:rPr lang="fi-FI" altLang="fi-FI" sz="2900" dirty="0" err="1">
                <a:latin typeface="Arial" panose="020B0604020202020204" pitchFamily="34" charset="0"/>
              </a:rPr>
              <a:t>Eye</a:t>
            </a:r>
            <a:r>
              <a:rPr lang="fi-FI" altLang="fi-FI" sz="2900" dirty="0">
                <a:latin typeface="Arial" panose="020B0604020202020204" pitchFamily="34" charset="0"/>
              </a:rPr>
              <a:t>  </a:t>
            </a:r>
            <a:r>
              <a:rPr lang="fi-FI" altLang="fi-FI" sz="2900" dirty="0" smtClean="0">
                <a:latin typeface="Arial" panose="020B0604020202020204" pitchFamily="34" charset="0"/>
              </a:rPr>
              <a:t>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  </a:t>
            </a:r>
            <a:r>
              <a:rPr lang="fi-FI" altLang="fi-FI" sz="2900" dirty="0" err="1" smtClean="0">
                <a:latin typeface="Arial" panose="020B0604020202020204" pitchFamily="34" charset="0"/>
              </a:rPr>
              <a:t>Movement</a:t>
            </a:r>
            <a:r>
              <a:rPr lang="fi-FI" altLang="fi-FI" sz="2900" dirty="0">
                <a:latin typeface="Arial" panose="020B0604020202020204" pitchFamily="34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    ♦ lihakset lamaantuvat, hengitys </a:t>
            </a:r>
            <a:r>
              <a:rPr lang="fi-FI" altLang="fi-FI" sz="2900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 epäsäännöllistä </a:t>
            </a:r>
            <a:r>
              <a:rPr lang="fi-FI" altLang="fi-FI" sz="2900" dirty="0">
                <a:latin typeface="Arial" panose="020B0604020202020204" pitchFamily="34" charset="0"/>
              </a:rPr>
              <a:t>ja syke hidastunut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    ♦ tärkeä oppimisen ja muistamisen kannalta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</a:t>
            </a:r>
            <a:r>
              <a:rPr lang="fi-FI" altLang="fi-FI" sz="2900" dirty="0">
                <a:latin typeface="Arial" panose="020B0604020202020204" pitchFamily="34" charset="0"/>
              </a:rPr>
              <a:t>♦ nämä 5 vaihetta toistuvat syklisesti (90min) </a:t>
            </a:r>
            <a:r>
              <a:rPr lang="fi-FI" altLang="fi-FI" sz="2900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4-6 </a:t>
            </a:r>
            <a:r>
              <a:rPr lang="fi-FI" altLang="fi-FI" sz="2900" dirty="0">
                <a:latin typeface="Arial" panose="020B0604020202020204" pitchFamily="34" charset="0"/>
              </a:rPr>
              <a:t>kertaa yön aikana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</a:t>
            </a:r>
            <a:r>
              <a:rPr lang="fi-FI" altLang="fi-FI" sz="2900" dirty="0">
                <a:latin typeface="Arial" panose="020B0604020202020204" pitchFamily="34" charset="0"/>
              </a:rPr>
              <a:t>♦ </a:t>
            </a:r>
            <a:r>
              <a:rPr lang="fi-FI" altLang="fi-FI" sz="2900" dirty="0" smtClean="0">
                <a:latin typeface="Arial" panose="020B0604020202020204" pitchFamily="34" charset="0"/>
              </a:rPr>
              <a:t>ne </a:t>
            </a:r>
            <a:r>
              <a:rPr lang="fi-FI" altLang="fi-FI" sz="2900" dirty="0">
                <a:latin typeface="Arial" panose="020B0604020202020204" pitchFamily="34" charset="0"/>
              </a:rPr>
              <a:t>eivät kuitenkaan pysy koko yötä täysin </a:t>
            </a:r>
            <a:endParaRPr lang="fi-FI" altLang="fi-FI" sz="2900" dirty="0" smtClean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 samanlaisina</a:t>
            </a:r>
            <a:endParaRPr lang="fi-FI" altLang="fi-FI" sz="29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 ♦  syvää unta on eniten alkuyöstä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>
                <a:latin typeface="Arial" panose="020B0604020202020204" pitchFamily="34" charset="0"/>
              </a:rPr>
              <a:t> ♦  kevyen unen ja </a:t>
            </a:r>
            <a:r>
              <a:rPr lang="fi-FI" altLang="fi-FI" sz="2900" dirty="0" err="1">
                <a:latin typeface="Arial" panose="020B0604020202020204" pitchFamily="34" charset="0"/>
              </a:rPr>
              <a:t>REM-unen</a:t>
            </a:r>
            <a:r>
              <a:rPr lang="fi-FI" altLang="fi-FI" sz="2900" dirty="0">
                <a:latin typeface="Arial" panose="020B0604020202020204" pitchFamily="34" charset="0"/>
              </a:rPr>
              <a:t> jaksot pitenevät </a:t>
            </a:r>
            <a:r>
              <a:rPr lang="fi-FI" altLang="fi-FI" sz="2900" dirty="0" smtClean="0">
                <a:latin typeface="Arial" panose="020B0604020202020204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fi-FI" altLang="fi-FI" sz="2900" dirty="0" smtClean="0">
                <a:latin typeface="Arial" panose="020B0604020202020204" pitchFamily="34" charset="0"/>
              </a:rPr>
              <a:t>      aamuyötä </a:t>
            </a:r>
            <a:r>
              <a:rPr lang="fi-FI" altLang="fi-FI" sz="2900" dirty="0">
                <a:latin typeface="Arial" panose="020B0604020202020204" pitchFamily="34" charset="0"/>
              </a:rPr>
              <a:t>kohden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942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Unirytmin tahdistajat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vuorokausi- eli </a:t>
            </a:r>
            <a:r>
              <a:rPr lang="fi-FI" b="1" dirty="0" err="1" smtClean="0"/>
              <a:t>sirkadiaanisen</a:t>
            </a:r>
            <a:r>
              <a:rPr lang="fi-FI" b="1" dirty="0" smtClean="0"/>
              <a:t> rytmin (24 h) </a:t>
            </a:r>
            <a:r>
              <a:rPr lang="fi-FI" dirty="0" smtClean="0"/>
              <a:t>tahdistajana valon ja pimeän ajan vaihtelu</a:t>
            </a:r>
          </a:p>
          <a:p>
            <a:pPr lvl="1"/>
            <a:r>
              <a:rPr lang="fi-FI" b="1" dirty="0" err="1" smtClean="0"/>
              <a:t>melatoniini</a:t>
            </a:r>
            <a:r>
              <a:rPr lang="fi-FI" dirty="0" smtClean="0"/>
              <a:t> eli pimeähormoni </a:t>
            </a:r>
            <a:br>
              <a:rPr lang="fi-FI" dirty="0" smtClean="0"/>
            </a:br>
            <a:r>
              <a:rPr lang="fi-FI" dirty="0" smtClean="0"/>
              <a:t>(ohjaa myös unisyklejä)</a:t>
            </a:r>
          </a:p>
          <a:p>
            <a:pPr lvl="1"/>
            <a:r>
              <a:rPr lang="fi-FI" dirty="0" smtClean="0"/>
              <a:t>säännölliset nukkumaanmeno-, heräämis- ja ateria-ajat auttavat – liian aktiivinen sosiaalinen toiminta, fyysinen kuormitus tai tukeva ateria juuri ennen nukkumaanmenoa häiritsevät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u</a:t>
            </a:r>
            <a:r>
              <a:rPr lang="fi-FI" b="1" dirty="0" smtClean="0"/>
              <a:t>nipaine</a:t>
            </a:r>
            <a:r>
              <a:rPr lang="fi-FI" dirty="0" smtClean="0"/>
              <a:t> kasvaa noin 16 h valvomisen jälkeen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9251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Unen terveydellinen merkitys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aivot palautuvat, kudokset rakentuvat ja uudistuvat (kasvuhormoni eli </a:t>
            </a:r>
            <a:r>
              <a:rPr lang="fi-FI" dirty="0" err="1" smtClean="0"/>
              <a:t>somatotropiini</a:t>
            </a:r>
            <a:r>
              <a:rPr lang="fi-FI" dirty="0" smtClean="0"/>
              <a:t>)</a:t>
            </a:r>
          </a:p>
          <a:p>
            <a:r>
              <a:rPr lang="fi-FI" dirty="0" smtClean="0"/>
              <a:t>edistää oppimista ja muistia </a:t>
            </a:r>
            <a:br>
              <a:rPr lang="fi-FI" dirty="0" smtClean="0"/>
            </a:br>
            <a:r>
              <a:rPr lang="fi-FI" dirty="0" smtClean="0"/>
              <a:t>(työmuisti </a:t>
            </a:r>
            <a:r>
              <a:rPr lang="fi-FI" dirty="0" smtClean="0">
                <a:sym typeface="Wingdings" panose="05000000000000000000" pitchFamily="2" charset="2"/>
              </a:rPr>
              <a:t> pitkäkestoinen muisti)</a:t>
            </a:r>
            <a:endParaRPr lang="fi-FI" dirty="0" smtClean="0"/>
          </a:p>
          <a:p>
            <a:r>
              <a:rPr lang="fi-FI" dirty="0"/>
              <a:t>t</a:t>
            </a:r>
            <a:r>
              <a:rPr lang="fi-FI" dirty="0" smtClean="0"/>
              <a:t>ukee mielenterveyttä ja tunnetaitoja</a:t>
            </a:r>
          </a:p>
          <a:p>
            <a:r>
              <a:rPr lang="fi-FI" dirty="0"/>
              <a:t>u</a:t>
            </a:r>
            <a:r>
              <a:rPr lang="fi-FI" dirty="0" smtClean="0"/>
              <a:t>nivaje voi lihottaa</a:t>
            </a:r>
          </a:p>
          <a:p>
            <a:r>
              <a:rPr lang="fi-FI" dirty="0"/>
              <a:t>u</a:t>
            </a:r>
            <a:r>
              <a:rPr lang="fi-FI" dirty="0" smtClean="0"/>
              <a:t>nen puute lisää onnettomuus- ja sairastumisriskiä </a:t>
            </a:r>
            <a:br>
              <a:rPr lang="fi-FI" dirty="0" smtClean="0"/>
            </a:br>
            <a:r>
              <a:rPr lang="fi-FI" dirty="0" smtClean="0"/>
              <a:t>(stressihormonit </a:t>
            </a:r>
            <a:r>
              <a:rPr lang="fi-FI" dirty="0" smtClean="0">
                <a:sym typeface="Wingdings" panose="05000000000000000000" pitchFamily="2" charset="2"/>
              </a:rPr>
              <a:t> immuunivaste)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160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Unihäiriöt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 smtClean="0"/>
              <a:t>Syitä</a:t>
            </a:r>
            <a:r>
              <a:rPr lang="fi-FI" dirty="0" smtClean="0"/>
              <a:t>:</a:t>
            </a:r>
          </a:p>
          <a:p>
            <a:pPr lvl="1"/>
            <a:r>
              <a:rPr lang="fi-FI" dirty="0" smtClean="0"/>
              <a:t>nyky-yhteiskunta: keinovalo – </a:t>
            </a:r>
            <a:r>
              <a:rPr lang="fi-FI" b="1" dirty="0" smtClean="0"/>
              <a:t>sinivalo</a:t>
            </a:r>
            <a:r>
              <a:rPr lang="fi-FI" dirty="0" smtClean="0"/>
              <a:t>, iltapainotteinen elämäntyyli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uoret: </a:t>
            </a:r>
            <a:r>
              <a:rPr lang="fi-FI" b="1" dirty="0" smtClean="0"/>
              <a:t>viivästynyt unirytmi  </a:t>
            </a:r>
          </a:p>
          <a:p>
            <a:endParaRPr lang="fi-FI" dirty="0"/>
          </a:p>
          <a:p>
            <a:r>
              <a:rPr lang="fi-FI" b="1" dirty="0" smtClean="0"/>
              <a:t>Unettomuus</a:t>
            </a:r>
          </a:p>
          <a:p>
            <a:pPr lvl="1"/>
            <a:r>
              <a:rPr lang="fi-FI" dirty="0" smtClean="0"/>
              <a:t>oireita: nukahtamisvaikeudet, katkonainen uni, liian aikainen herääminen</a:t>
            </a:r>
          </a:p>
          <a:p>
            <a:pPr lvl="1"/>
            <a:r>
              <a:rPr lang="fi-FI" dirty="0"/>
              <a:t>u</a:t>
            </a:r>
            <a:r>
              <a:rPr lang="fi-FI" dirty="0" smtClean="0"/>
              <a:t>nen määrä ja laatu epätyydyttäviä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tressihormonit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toiminnallinen</a:t>
            </a:r>
            <a:r>
              <a:rPr lang="fi-FI" dirty="0" smtClean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p</a:t>
            </a:r>
            <a:r>
              <a:rPr lang="fi-FI" dirty="0" smtClean="0">
                <a:sym typeface="Wingdings" panose="05000000000000000000" pitchFamily="2" charset="2"/>
              </a:rPr>
              <a:t>itkittynyt eli </a:t>
            </a:r>
            <a:r>
              <a:rPr lang="fi-FI" b="1" dirty="0" smtClean="0">
                <a:sym typeface="Wingdings" panose="05000000000000000000" pitchFamily="2" charset="2"/>
              </a:rPr>
              <a:t>krooninen</a:t>
            </a:r>
            <a:r>
              <a:rPr lang="fi-FI" dirty="0" smtClean="0">
                <a:sym typeface="Wingdings" panose="05000000000000000000" pitchFamily="2" charset="2"/>
              </a:rPr>
              <a:t> unettomuus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l</a:t>
            </a:r>
            <a:r>
              <a:rPr lang="fi-FI" dirty="0" smtClean="0">
                <a:sym typeface="Wingdings" panose="05000000000000000000" pitchFamily="2" charset="2"/>
              </a:rPr>
              <a:t>ääkkeet eivät pysyvä ratkaisu  syihin vaikuttaminen tehokkaampaa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68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Kohti hyvää unta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unenhuolto eli </a:t>
            </a:r>
            <a:r>
              <a:rPr lang="fi-FI" b="1" dirty="0" smtClean="0"/>
              <a:t>unihygienia</a:t>
            </a:r>
          </a:p>
          <a:p>
            <a:r>
              <a:rPr lang="fi-FI" dirty="0"/>
              <a:t>y</a:t>
            </a:r>
            <a:r>
              <a:rPr lang="fi-FI" dirty="0" smtClean="0"/>
              <a:t>leisin unettomuuden ja päiväväsymyksen syy </a:t>
            </a:r>
            <a:r>
              <a:rPr lang="fi-FI" b="1" dirty="0" smtClean="0"/>
              <a:t>itse aiheutettu univaje </a:t>
            </a:r>
            <a:r>
              <a:rPr lang="fi-FI" dirty="0" smtClean="0"/>
              <a:t>eli siihen voi omilla toimillaan vaikuttaa</a:t>
            </a:r>
          </a:p>
          <a:p>
            <a:r>
              <a:rPr lang="fi-FI" dirty="0"/>
              <a:t>u</a:t>
            </a:r>
            <a:r>
              <a:rPr lang="fi-FI" dirty="0" smtClean="0"/>
              <a:t>nihäiriöiden ehkäisy tärkeää myös yhteiskunnallisesti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752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94038" y="160338"/>
            <a:ext cx="5421312" cy="1325562"/>
          </a:xfrm>
        </p:spPr>
        <p:txBody>
          <a:bodyPr/>
          <a:lstStyle/>
          <a:p>
            <a:pPr eaLnBrk="1" hangingPunct="1"/>
            <a:r>
              <a:rPr lang="fi-FI" altLang="fi-FI" sz="4000" smtClean="0">
                <a:latin typeface="Cambria" panose="02040503050406030204" pitchFamily="18" charset="0"/>
              </a:rPr>
              <a:t>Hyvän unihygienian lähtökohdat</a:t>
            </a:r>
            <a:endParaRPr lang="en-US" altLang="fi-FI" sz="4000" smtClean="0">
              <a:latin typeface="Cambria" panose="02040503050406030204" pitchFamily="18" charset="0"/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36563" y="1757363"/>
            <a:ext cx="6767512" cy="4351337"/>
          </a:xfrm>
        </p:spPr>
        <p:txBody>
          <a:bodyPr rtlCol="0">
            <a:normAutofit fontScale="92500" lnSpcReduction="10000"/>
          </a:bodyPr>
          <a:lstStyle/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riittävästi liikuntaa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kevyt iltapala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kofeiinipitoisten juomien välttäminen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nukkumaan meno sopivaan aikaan ja vain väsyneenä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viileä, meluton ja pimeä makuuhuone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sopiva patja, peitto ja tyyny, puhtaat vuodevaatteet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tabletti, tietokone ja televisio pois makuuhuoneesta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kännykkä äänettömällä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huolista puhuminen ja riitojen sopiminen</a:t>
            </a:r>
          </a:p>
          <a:p>
            <a:pPr eaLnBrk="1" hangingPunct="1">
              <a:defRPr/>
            </a:pPr>
            <a:r>
              <a:rPr lang="fi-FI" altLang="fi-FI" sz="2400" dirty="0" smtClean="0">
                <a:latin typeface="Cambria" panose="02040503050406030204" pitchFamily="18" charset="0"/>
              </a:rPr>
              <a:t>työn ja vapaa-ajan oikea rytmittäminen</a:t>
            </a:r>
          </a:p>
        </p:txBody>
      </p:sp>
      <p:sp>
        <p:nvSpPr>
          <p:cNvPr id="13316" name="Dian numeron paikkamerkki 20"/>
          <p:cNvSpPr>
            <a:spLocks noGrp="1"/>
          </p:cNvSpPr>
          <p:nvPr>
            <p:ph type="sldNum" sz="quarter" idx="12"/>
          </p:nvPr>
        </p:nvSpPr>
        <p:spPr bwMode="auto">
          <a:xfrm>
            <a:off x="176213" y="63055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A75CAE33-A7FB-4A92-9011-5BCC7E5502CA}" type="slidenum">
              <a:rPr lang="en-US" altLang="fi-FI" sz="1400" smtClean="0">
                <a:latin typeface="Arial" panose="020B0604020202020204" pitchFamily="34" charset="0"/>
                <a:cs typeface="Times New Roman" panose="02020603050405020304" pitchFamily="18" charset="0"/>
              </a:rPr>
              <a:pPr algn="l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fi-FI" sz="1400" smtClean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7" name="Kuva 20" descr="tyynyt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20911">
            <a:off x="6642100" y="3140075"/>
            <a:ext cx="26225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Kuva 21" descr="leipä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9543">
            <a:off x="5799138" y="882650"/>
            <a:ext cx="3048000" cy="203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3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497</Words>
  <Application>Microsoft Office PowerPoint</Application>
  <PresentationFormat>Näytössä katseltava diaesitys (4:3)</PresentationFormat>
  <Paragraphs>113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Uni ja lepo</vt:lpstr>
      <vt:lpstr>Unentarve</vt:lpstr>
      <vt:lpstr>Unen vaiheet</vt:lpstr>
      <vt:lpstr>Unen vaiheet</vt:lpstr>
      <vt:lpstr>Unirytmin tahdistajat</vt:lpstr>
      <vt:lpstr>Unen terveydellinen merkitys</vt:lpstr>
      <vt:lpstr>Unihäiriöt</vt:lpstr>
      <vt:lpstr>Kohti hyvää unta</vt:lpstr>
      <vt:lpstr>Hyvän unihygienian lähtökohdat</vt:lpstr>
    </vt:vector>
  </TitlesOfParts>
  <Company>University of Jyväskylä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oppilas lukio</cp:lastModifiedBy>
  <cp:revision>31</cp:revision>
  <dcterms:created xsi:type="dcterms:W3CDTF">2017-06-12T06:58:50Z</dcterms:created>
  <dcterms:modified xsi:type="dcterms:W3CDTF">2017-09-06T22:21:04Z</dcterms:modified>
</cp:coreProperties>
</file>