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A6D892-D07D-49FD-A719-B1829FE4E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6FD57D-51C2-4223-9982-208102F58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3CBF1D3-2CA6-4CDA-8E72-82FDF0AD3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FA7D74-9977-4EF2-AFA8-DDD87B58D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C01E1F-D8B7-4A33-93C6-FF5AD9B9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44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DFDF4C-4B43-4FF8-8A89-160476527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198DAD3-6268-4980-B6C2-B3CAA205F6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02696D-346A-4F26-A3C1-D4EE11FBA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600940-3B45-4C6B-94F4-30136C450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F871B3-7E70-4D32-A912-9E0A6A5F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529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354C5D6-BBD0-4899-A07C-D9506B5005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E066276-9B75-42BA-9B21-602FD5CCC9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D76890-CBE8-4DAF-8306-77EB09CB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D0F854-D240-4BDD-B13C-74E97BBCB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2719B4-3235-4C85-80DA-221DBEAA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995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F97895-7545-4F2B-B2CB-02119E030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C44C22-CDD8-4FA9-9AC0-68D3689BB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BCA5C5-CCAF-46FB-80D6-E8F4667B7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72E7D3-9B19-4E99-B279-38E838167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814EC7-412D-4024-BF06-A8E4AEFB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982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B76A39-D218-42A2-818C-5B71A60B5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35C979-AF64-4F1F-802E-2488087A5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96F72C-BBBD-4954-8E24-D3F6A3936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724256-DF78-4B20-9303-2866EC8A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8FFBC8-3B4C-4085-B7B8-FF0B543B5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6380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4F7699-958F-4B6E-B297-64EE053DE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2B609D-F0B5-4A28-8835-D18394F1C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3BB487C-7530-4CDC-9CA3-44EB00762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BB63895-60A5-483F-BF5D-9462B92F3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4B1735-4C36-48CC-9054-8C72EFA3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78AB25-8342-4A96-9F5C-6A2412DB8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323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916F73-299C-4F64-80D5-4EC337507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CA1063-0FE7-4EB5-8CBA-36B8A5F0E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FDB46F7-D52E-42DD-80BF-E9FAFEB2E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87F29B7-0B21-4BA1-A395-3C942517DE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234C056-7D5B-4B8E-95C1-BE821CACFF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C7BB274-1CF3-4514-A234-072DF5482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4801214-2CC1-48B1-BACA-F2FFB2534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04806CA-F0DE-4740-A46E-264CC7CA5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522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4DDFAD-F5B6-442C-A35B-1A4A98769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5765041-63B3-4568-9A46-B3E13CE62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A76F9F7-A973-4125-BA62-4640AABE2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CFDBE60-D8BE-4623-9DCC-D2EB9D8F2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399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4A8CBD0-201F-4FD4-9642-6CC5BA603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4FD0E19-2416-4C88-B982-21BBD6656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F5DA58-9C25-44C5-94FD-1E3B9C5F9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7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1D4B57-48F7-477E-BC13-A0ABC14D1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A53607-24DA-43E6-8D02-F4793CA0B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B493EC7-5433-4A3E-9309-BF4CE94D9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61AC550-8EE2-43AC-BA7D-2CB81B2B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CD3BFE8-7A15-47A3-AD6F-D8CF9B1ED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6B54F6-8420-4051-A4BC-C1F11688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459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527BD0-8E7F-44CC-A20C-48E442CE3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5C6DCA2-EC8F-4759-B734-4CA3E9848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8DFD05-6D32-4918-956E-2790A453B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0C6BA29-B803-42D8-A676-D37815F9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FD1B0F6-6C36-4B70-A33C-DB93C46C5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73B8612-1195-4A03-8A34-5C3C17B0D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0875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A14C1F0-EA50-42A5-B2AA-02AED504C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6B99A42-9F3E-45FE-A8F3-C22FE0D0F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0EF733-ED85-4C8C-A63E-5C5E4B0CD5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EBFFE-6D99-480D-B03B-41408503B86F}" type="datetimeFigureOut">
              <a:rPr lang="fi-FI" smtClean="0"/>
              <a:t>17.6.2020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0D237B-4B03-4920-9DDD-84C3D731A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B0CFF2-3655-4DA0-BFF8-0909EF33A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52C65-D013-4373-8BB3-3D0A34354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426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perusteet.opintopolku.fi/#/fi/esitys/3689879/reformi/tutkinnonosat/421178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163CFCDF-5AEB-4403-B68D-52173B53E6A3}"/>
              </a:ext>
            </a:extLst>
          </p:cNvPr>
          <p:cNvSpPr/>
          <p:nvPr/>
        </p:nvSpPr>
        <p:spPr>
          <a:xfrm>
            <a:off x="1792638" y="1915172"/>
            <a:ext cx="6096000" cy="6719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2250"/>
              </a:spcBef>
              <a:spcAft>
                <a:spcPts val="750"/>
              </a:spcAft>
            </a:pPr>
            <a:r>
              <a:rPr lang="fi-FI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https://eperusteet.opintopolku.fi/#/fi/esitys/3689879/reformi/tutkinnonosat/4211783</a:t>
            </a: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33E1F3A0-3674-457B-B936-7DB33310B7DD}"/>
              </a:ext>
            </a:extLst>
          </p:cNvPr>
          <p:cNvSpPr/>
          <p:nvPr/>
        </p:nvSpPr>
        <p:spPr>
          <a:xfrm>
            <a:off x="1792638" y="963871"/>
            <a:ext cx="3903633" cy="3737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2250"/>
              </a:spcBef>
              <a:spcAft>
                <a:spcPts val="750"/>
              </a:spcAft>
            </a:pPr>
            <a:r>
              <a:rPr lang="fi-FI" dirty="0">
                <a:solidFill>
                  <a:srgbClr val="1F1F1F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Opiskelu- ja urasuunnitteluvalmiudet</a:t>
            </a:r>
            <a:endParaRPr lang="fi-FI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DA6694FC-8731-478A-8D6F-8BE04CBF2685}"/>
              </a:ext>
            </a:extLst>
          </p:cNvPr>
          <p:cNvSpPr/>
          <p:nvPr/>
        </p:nvSpPr>
        <p:spPr>
          <a:xfrm>
            <a:off x="1792638" y="2587087"/>
            <a:ext cx="6096000" cy="36527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r>
              <a:rPr lang="fi-FI" sz="2400" dirty="0">
                <a:solidFill>
                  <a:srgbClr val="1F1F1F"/>
                </a:solidFill>
                <a:effectLst/>
                <a:latin typeface="inherit"/>
                <a:ea typeface="Times New Roman" panose="02020603050405020304" pitchFamily="18" charset="0"/>
                <a:cs typeface="Helvetica" panose="020B0604020202020204" pitchFamily="34" charset="0"/>
              </a:rPr>
              <a:t>Pakolliset osaamistavoitteet, 1 </a:t>
            </a:r>
            <a:r>
              <a:rPr lang="fi-FI" sz="2400" dirty="0" err="1">
                <a:solidFill>
                  <a:srgbClr val="1F1F1F"/>
                </a:solidFill>
                <a:effectLst/>
                <a:latin typeface="inherit"/>
                <a:ea typeface="Times New Roman" panose="02020603050405020304" pitchFamily="18" charset="0"/>
                <a:cs typeface="Helvetica" panose="020B0604020202020204" pitchFamily="34" charset="0"/>
              </a:rPr>
              <a:t>osp</a:t>
            </a:r>
            <a:endParaRPr lang="fi-F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fi-FI" dirty="0">
                <a:solidFill>
                  <a:srgbClr val="1F1F1F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Opiskelija osaa</a:t>
            </a:r>
            <a:endParaRPr lang="fi-F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dirty="0">
                <a:solidFill>
                  <a:srgbClr val="1F1F1F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tunnistaa omia kiinnostuksen kohteitaan, mahdollisuuksiaan ja tuen tarpeitaan</a:t>
            </a:r>
            <a:endParaRPr lang="fi-FI" sz="2000" dirty="0">
              <a:solidFill>
                <a:srgbClr val="1F1F1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dirty="0">
                <a:solidFill>
                  <a:srgbClr val="1F1F1F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tehdä tutkintoaan ja uraansa koskevia valintoja</a:t>
            </a:r>
            <a:endParaRPr lang="fi-FI" sz="2000" dirty="0">
              <a:solidFill>
                <a:srgbClr val="1F1F1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dirty="0">
                <a:solidFill>
                  <a:srgbClr val="1F1F1F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hankkia tutkinnon suorittamisen aikana tietoa erilaisista jatkokoulutusmahdollisuuksista ja </a:t>
            </a:r>
            <a:r>
              <a:rPr lang="fi-FI" dirty="0" err="1">
                <a:solidFill>
                  <a:srgbClr val="1F1F1F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koulutustarjonnasta</a:t>
            </a:r>
            <a:endParaRPr lang="fi-FI" sz="2000" dirty="0">
              <a:solidFill>
                <a:srgbClr val="1F1F1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dirty="0">
                <a:solidFill>
                  <a:srgbClr val="1F1F1F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valmistautua tutkinnon suorittamisen aikana työnhakuun ja oman osaamisensa esittelyyn.</a:t>
            </a:r>
            <a:endParaRPr lang="fi-FI" sz="2000" dirty="0">
              <a:solidFill>
                <a:srgbClr val="1F1F1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88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6E89EC-015E-4BD3-A9CB-FB03DEF33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279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sz="4000" b="1" dirty="0"/>
              <a:t>Opiskelija tunnistaa omia kiinnostuksen kohteitaan, mahdollisuuksiaan ja tuen tarpeitaan.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B18657-72EC-40E9-86BD-F6BFBCDC2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957" y="1138689"/>
            <a:ext cx="11789044" cy="2177948"/>
          </a:xfrm>
        </p:spPr>
        <p:txBody>
          <a:bodyPr>
            <a:noAutofit/>
          </a:bodyPr>
          <a:lstStyle/>
          <a:p>
            <a:pPr lvl="0"/>
            <a:r>
              <a:rPr lang="fi-FI" sz="2000" dirty="0"/>
              <a:t>selvittää monipuolisesti ja </a:t>
            </a:r>
            <a:r>
              <a:rPr lang="fi-FI" sz="2000" dirty="0">
                <a:solidFill>
                  <a:srgbClr val="FF0000"/>
                </a:solidFill>
              </a:rPr>
              <a:t>tunnistaa itsenäisesti omia vahvuuksiaan, valmiuksiaan ja kehittämiskohteitaan</a:t>
            </a:r>
          </a:p>
          <a:p>
            <a:pPr lvl="0"/>
            <a:r>
              <a:rPr lang="fi-FI" sz="2000" dirty="0"/>
              <a:t>tunnistaa kiinnostuksensa kohteita ja </a:t>
            </a:r>
            <a:r>
              <a:rPr lang="fi-FI" sz="2000" dirty="0">
                <a:solidFill>
                  <a:srgbClr val="FF0000"/>
                </a:solidFill>
              </a:rPr>
              <a:t>arvioi realistisesti omia mahdollisuuksiaan ammattialalla</a:t>
            </a:r>
          </a:p>
          <a:p>
            <a:pPr lvl="0"/>
            <a:r>
              <a:rPr lang="fi-FI" sz="2000" dirty="0">
                <a:solidFill>
                  <a:srgbClr val="FF0000"/>
                </a:solidFill>
              </a:rPr>
              <a:t>ottaa vastuun omasta oppimisestaan ja sen edistämisestä</a:t>
            </a:r>
          </a:p>
          <a:p>
            <a:pPr lvl="0"/>
            <a:r>
              <a:rPr lang="fi-FI" sz="2000" dirty="0">
                <a:solidFill>
                  <a:srgbClr val="FF0000"/>
                </a:solidFill>
              </a:rPr>
              <a:t>seuraa sitoutuneesti oman oppimisensa edistymistä</a:t>
            </a:r>
            <a:r>
              <a:rPr lang="fi-FI" sz="2000" dirty="0"/>
              <a:t> ja osaamisensa hankkimista dokumentoimalla ja </a:t>
            </a:r>
            <a:r>
              <a:rPr lang="fi-FI" sz="2000" dirty="0">
                <a:solidFill>
                  <a:srgbClr val="FF0000"/>
                </a:solidFill>
              </a:rPr>
              <a:t>tunnistaen mahdollisen tuen tarpeen</a:t>
            </a:r>
          </a:p>
          <a:p>
            <a:r>
              <a:rPr lang="fi-FI" sz="2000" dirty="0"/>
              <a:t>arvioi omaa oppimistaan ja osaamistaan itsenäisesti sekä tekee tarvittavia muutoksia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743A6302-4169-4477-A6E9-75A1F36E8219}"/>
              </a:ext>
            </a:extLst>
          </p:cNvPr>
          <p:cNvSpPr/>
          <p:nvPr/>
        </p:nvSpPr>
        <p:spPr>
          <a:xfrm>
            <a:off x="482106" y="3429000"/>
            <a:ext cx="10871694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r>
              <a:rPr lang="fi-FI" sz="3600" dirty="0">
                <a:solidFill>
                  <a:srgbClr val="1F1F1F"/>
                </a:solidFill>
                <a:latin typeface="inherit"/>
                <a:ea typeface="Times New Roman" panose="02020603050405020304" pitchFamily="18" charset="0"/>
                <a:cs typeface="Helvetica" panose="020B0604020202020204" pitchFamily="34" charset="0"/>
              </a:rPr>
              <a:t>Opiskelija tekee tutkintoaan ja uraansa koskevia valintoja</a:t>
            </a:r>
            <a:r>
              <a:rPr lang="fi-FI" b="1" dirty="0">
                <a:solidFill>
                  <a:srgbClr val="1F1F1F"/>
                </a:solidFill>
                <a:latin typeface="inherit"/>
                <a:ea typeface="Times New Roman" panose="02020603050405020304" pitchFamily="18" charset="0"/>
                <a:cs typeface="Helvetica" panose="020B0604020202020204" pitchFamily="34" charset="0"/>
              </a:rPr>
              <a:t>.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E5D87DB6-3737-48A5-9EFD-64D5F5E0DBD6}"/>
              </a:ext>
            </a:extLst>
          </p:cNvPr>
          <p:cNvSpPr/>
          <p:nvPr/>
        </p:nvSpPr>
        <p:spPr>
          <a:xfrm>
            <a:off x="838199" y="4090201"/>
            <a:ext cx="10871693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selvittää monipuolisesti </a:t>
            </a:r>
            <a:r>
              <a:rPr lang="fi-FI" sz="20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ja </a:t>
            </a:r>
            <a:r>
              <a:rPr lang="fi-FI" sz="2000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itsenäisesti</a:t>
            </a:r>
            <a:r>
              <a:rPr lang="fi-FI" sz="20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vaihtoehtoja oman urasuunnitelmansa </a:t>
            </a:r>
            <a:r>
              <a:rPr lang="fi-FI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pohjalta käyttäen aktiivisesti erilaisia tietolähteitä ja sähköisiä ohjauspalveluja</a:t>
            </a:r>
            <a:endParaRPr lang="fi-FI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0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tietää oman tutkinnon muodostumisen</a:t>
            </a:r>
            <a:r>
              <a:rPr lang="fi-FI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, tutkinnossa vaadittavat suoritukset ja valinnan mahdollisuudet tehden itsenäisesti uraansa edistäviä valintoja ja päätöksiä</a:t>
            </a:r>
            <a:endParaRPr lang="fi-FI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0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seuraa tutkinnon suorittamisen edistymistä aktiivisesti ja sitoutuneesti</a:t>
            </a:r>
            <a:endParaRPr lang="fi-FI" sz="20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2000" dirty="0">
                <a:ea typeface="Times New Roman" panose="02020603050405020304" pitchFamily="18" charset="0"/>
              </a:rPr>
              <a:t>      käyttää ja valitsee omaa ammatillista kehittymistään tukevia oppimisympäristöjä.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22091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40E786-69CA-4ED7-BAE3-67C476DA0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 fontScale="90000"/>
          </a:bodyPr>
          <a:lstStyle/>
          <a:p>
            <a:r>
              <a:rPr lang="fi-FI" sz="3600" b="1" dirty="0"/>
              <a:t>Opiskelija hankkii tutkinnon suorittamisen aikana tietoa erilaisista jatkokoulutusmahdollisuuksista ja </a:t>
            </a:r>
            <a:r>
              <a:rPr lang="fi-FI" sz="3600" b="1" dirty="0" err="1"/>
              <a:t>koulutustarjonnasta</a:t>
            </a:r>
            <a:r>
              <a:rPr lang="fi-FI" sz="3600" b="1" dirty="0"/>
              <a:t>.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957D06-C895-4F20-B4DA-00FD2EE4D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052"/>
            <a:ext cx="10515600" cy="2079948"/>
          </a:xfrm>
        </p:spPr>
        <p:txBody>
          <a:bodyPr>
            <a:normAutofit/>
          </a:bodyPr>
          <a:lstStyle/>
          <a:p>
            <a:pPr lvl="0"/>
            <a:r>
              <a:rPr lang="fi-FI" sz="2000" dirty="0"/>
              <a:t>käyttää itsenäisesti jatkokoulutukseen ja tulevaisuuden suunnitteluun liittyviä tietolähteitä, ohjauspalveluja ja hakujärjestelmiä</a:t>
            </a:r>
          </a:p>
          <a:p>
            <a:pPr lvl="0"/>
            <a:r>
              <a:rPr lang="fi-FI" sz="2000" dirty="0">
                <a:solidFill>
                  <a:srgbClr val="FF0000"/>
                </a:solidFill>
              </a:rPr>
              <a:t>hankkii aktiivisesti tietoa erilaisista jatkokoulutuksen vaihtoehdoista ja hyödyntää tietoa omassa urasuunnitelmassaan</a:t>
            </a:r>
          </a:p>
          <a:p>
            <a:r>
              <a:rPr lang="fi-FI" sz="2000" dirty="0"/>
              <a:t>perehtyy aktiivisesti ja oma-aloitteisesti </a:t>
            </a:r>
            <a:r>
              <a:rPr lang="fi-FI" sz="2000" dirty="0">
                <a:solidFill>
                  <a:srgbClr val="FF0000"/>
                </a:solidFill>
              </a:rPr>
              <a:t>jatkokoulutuksen pääsyvaatimuksiin, hakumenettelyyn ja valintakriteereihin.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097DF07-0106-4F23-A3A9-082E9EAE00DA}"/>
              </a:ext>
            </a:extLst>
          </p:cNvPr>
          <p:cNvSpPr/>
          <p:nvPr/>
        </p:nvSpPr>
        <p:spPr>
          <a:xfrm>
            <a:off x="955728" y="3227522"/>
            <a:ext cx="11008963" cy="1058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r>
              <a:rPr lang="fi-FI" sz="3000" dirty="0">
                <a:solidFill>
                  <a:srgbClr val="1F1F1F"/>
                </a:solidFill>
                <a:ea typeface="Times New Roman" panose="02020603050405020304" pitchFamily="18" charset="0"/>
                <a:cs typeface="Helvetica" panose="020B0604020202020204" pitchFamily="34" charset="0"/>
              </a:rPr>
              <a:t>Opiskelija valmistautuu tutkinnon suorittamisen aikana työnhakuun ja oman osaamisensa esittelyyn.</a:t>
            </a:r>
            <a:endParaRPr lang="fi-FI" sz="3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22ED7F6B-4DE3-43F6-9466-801ED777A341}"/>
              </a:ext>
            </a:extLst>
          </p:cNvPr>
          <p:cNvSpPr/>
          <p:nvPr/>
        </p:nvSpPr>
        <p:spPr>
          <a:xfrm>
            <a:off x="896963" y="4167042"/>
            <a:ext cx="11008963" cy="2258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0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selvittää systemaattisesti erilaisten työpaikkojen tarjoamat mahdollisuudet, niiden työympäristöt ja realistiset uravaihtoehdot oman suunnitelman pohjalta</a:t>
            </a:r>
            <a:endParaRPr lang="fi-FI" sz="20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tekee persoonallisen ja myyvän </a:t>
            </a:r>
            <a:r>
              <a:rPr lang="fi-FI" sz="20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omaa osaamistaan esittelevän tuotoksen työnhakua varten </a:t>
            </a:r>
            <a:r>
              <a:rPr lang="fi-FI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ja esittelee osaamistaan innostavasti ja kattavasti</a:t>
            </a:r>
            <a:endParaRPr lang="fi-FI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hakee itsenäisesti työpaikkoja ja hyödyntää erilaisia hakujärjestelmiä ja -menetelmiä monipuolisesti ja sujuvasti </a:t>
            </a:r>
            <a:r>
              <a:rPr lang="fi-FI" sz="2000" dirty="0">
                <a:ea typeface="Times New Roman" panose="02020603050405020304" pitchFamily="18" charset="0"/>
              </a:rPr>
              <a:t>päivittää aktiivisesti ja itsenäisesti urasuunnitelmaansa työllistymistä edistäen.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333850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293</Words>
  <Application>Microsoft Office PowerPoint</Application>
  <PresentationFormat>Laajakuva</PresentationFormat>
  <Paragraphs>27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inherit</vt:lpstr>
      <vt:lpstr>Symbol</vt:lpstr>
      <vt:lpstr>Times New Roman</vt:lpstr>
      <vt:lpstr>Office-teema</vt:lpstr>
      <vt:lpstr>PowerPoint-esitys</vt:lpstr>
      <vt:lpstr>Opiskelija tunnistaa omia kiinnostuksen kohteitaan, mahdollisuuksiaan ja tuen tarpeitaan. </vt:lpstr>
      <vt:lpstr>Opiskelija hankkii tutkinnon suorittamisen aikana tietoa erilaisista jatkokoulutusmahdollisuuksista ja koulutustarjonnasta.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Hannele Lindstrand</dc:creator>
  <cp:lastModifiedBy>Hannele Lindstrand</cp:lastModifiedBy>
  <cp:revision>11</cp:revision>
  <dcterms:created xsi:type="dcterms:W3CDTF">2019-10-28T06:17:24Z</dcterms:created>
  <dcterms:modified xsi:type="dcterms:W3CDTF">2020-06-17T09:46:34Z</dcterms:modified>
</cp:coreProperties>
</file>