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71" r:id="rId3"/>
    <p:sldId id="273" r:id="rId4"/>
    <p:sldId id="261" r:id="rId5"/>
    <p:sldId id="274" r:id="rId6"/>
    <p:sldId id="275" r:id="rId7"/>
    <p:sldId id="264" r:id="rId8"/>
    <p:sldId id="268" r:id="rId9"/>
    <p:sldId id="269" r:id="rId10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BFDFEA1-893F-4A09-AC25-3E77E50D5F28}">
  <a:tblStyle styleId="{8BFDFEA1-893F-4A09-AC25-3E77E50D5F28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E7F0F4"/>
          </a:solidFill>
        </a:fill>
      </a:tcStyle>
    </a:wholeTbl>
    <a:band1H>
      <a:tcStyle>
        <a:tcBdr/>
        <a:fill>
          <a:solidFill>
            <a:srgbClr val="CCDFE8"/>
          </a:solidFill>
        </a:fill>
      </a:tcStyle>
    </a:band1H>
    <a:band1V>
      <a:tcStyle>
        <a:tcBdr/>
        <a:fill>
          <a:solidFill>
            <a:srgbClr val="CCDFE8"/>
          </a:solidFill>
        </a:fill>
      </a:tcStyle>
    </a:band1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416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5484328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7704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575103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9476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213821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264315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Insigths_kielioppidia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accen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794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39092" y="473813"/>
            <a:ext cx="8229600" cy="1143000"/>
          </a:xfrm>
        </p:spPr>
        <p:txBody>
          <a:bodyPr/>
          <a:lstStyle/>
          <a:p>
            <a:pPr lvl="0"/>
            <a:r>
              <a:rPr lang="fi-FI" sz="4000" b="1" dirty="0" smtClean="0">
                <a:solidFill>
                  <a:schemeClr val="accent1"/>
                </a:solidFill>
              </a:rPr>
              <a:t/>
            </a:r>
            <a:br>
              <a:rPr lang="fi-FI" sz="4000" b="1" dirty="0" smtClean="0">
                <a:solidFill>
                  <a:schemeClr val="accent1"/>
                </a:solidFill>
              </a:rPr>
            </a:br>
            <a:r>
              <a:rPr lang="fi-FI" sz="4000" b="1" dirty="0" smtClean="0">
                <a:solidFill>
                  <a:schemeClr val="accent1"/>
                </a:solidFill>
              </a:rPr>
              <a:t>Imperfekti</a:t>
            </a:r>
            <a:br>
              <a:rPr lang="fi-FI" sz="4000" b="1" dirty="0" smtClean="0">
                <a:solidFill>
                  <a:schemeClr val="accent1"/>
                </a:solidFill>
              </a:rPr>
            </a:br>
            <a:r>
              <a:rPr lang="fi-FI" sz="4000" b="1" dirty="0" smtClean="0">
                <a:solidFill>
                  <a:schemeClr val="accent1"/>
                </a:solidFill>
              </a:rPr>
              <a:t>Mitä eroa muodoilla on?</a:t>
            </a:r>
            <a:br>
              <a:rPr lang="fi-FI" sz="4000" b="1" dirty="0" smtClean="0">
                <a:solidFill>
                  <a:schemeClr val="accent1"/>
                </a:solidFill>
              </a:rPr>
            </a:br>
            <a:endParaRPr lang="fi-FI" sz="4000" dirty="0">
              <a:solidFill>
                <a:schemeClr val="accent1"/>
              </a:solidFill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16813"/>
            <a:ext cx="4038599" cy="4525963"/>
          </a:xfrm>
        </p:spPr>
        <p:txBody>
          <a:bodyPr/>
          <a:lstStyle/>
          <a:p>
            <a:pPr marL="177800" indent="0">
              <a:buNone/>
            </a:pPr>
            <a:r>
              <a:rPr lang="fi-FI" sz="3200" dirty="0" smtClean="0">
                <a:solidFill>
                  <a:schemeClr val="accent1"/>
                </a:solidFill>
              </a:rPr>
              <a:t>Yleisimperfekti	</a:t>
            </a:r>
          </a:p>
          <a:p>
            <a:pPr marL="177800" indent="0">
              <a:buNone/>
            </a:pPr>
            <a:r>
              <a:rPr lang="fi-FI" dirty="0"/>
              <a:t>I </a:t>
            </a:r>
            <a:r>
              <a:rPr lang="fi-FI" b="1" dirty="0" err="1"/>
              <a:t>had</a:t>
            </a:r>
            <a:r>
              <a:rPr lang="fi-FI" b="1" dirty="0"/>
              <a:t> breakfast </a:t>
            </a:r>
            <a:r>
              <a:rPr lang="fi-FI" dirty="0"/>
              <a:t>at a café </a:t>
            </a:r>
            <a:r>
              <a:rPr lang="fi-FI" dirty="0" err="1"/>
              <a:t>this</a:t>
            </a:r>
            <a:r>
              <a:rPr lang="fi-FI" dirty="0"/>
              <a:t> </a:t>
            </a:r>
            <a:r>
              <a:rPr lang="fi-FI" dirty="0" err="1"/>
              <a:t>morning</a:t>
            </a:r>
            <a:r>
              <a:rPr lang="fi-FI" dirty="0" smtClean="0"/>
              <a:t>.</a:t>
            </a:r>
          </a:p>
          <a:p>
            <a:pPr marL="177800" indent="0">
              <a:spcBef>
                <a:spcPts val="1800"/>
              </a:spcBef>
              <a:buNone/>
            </a:pP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/>
              <a:t>sun</a:t>
            </a:r>
            <a:r>
              <a:rPr lang="fi-FI" dirty="0"/>
              <a:t> </a:t>
            </a:r>
            <a:r>
              <a:rPr lang="fi-FI" b="1" dirty="0"/>
              <a:t>set</a:t>
            </a:r>
            <a:r>
              <a:rPr lang="fi-FI" dirty="0"/>
              <a:t> at </a:t>
            </a:r>
            <a:r>
              <a:rPr lang="fi-FI" dirty="0" err="1"/>
              <a:t>eight</a:t>
            </a:r>
            <a:r>
              <a:rPr lang="fi-FI" dirty="0"/>
              <a:t> </a:t>
            </a:r>
            <a:r>
              <a:rPr lang="fi-FI" dirty="0" err="1"/>
              <a:t>yesterday</a:t>
            </a:r>
            <a:r>
              <a:rPr lang="fi-FI" dirty="0"/>
              <a:t> </a:t>
            </a:r>
            <a:r>
              <a:rPr lang="fi-FI" dirty="0" err="1"/>
              <a:t>evening</a:t>
            </a:r>
            <a:r>
              <a:rPr lang="fi-FI" dirty="0" smtClean="0"/>
              <a:t>.</a:t>
            </a:r>
          </a:p>
          <a:p>
            <a:pPr marL="177800" lvl="0" indent="0">
              <a:spcBef>
                <a:spcPts val="1800"/>
              </a:spcBef>
              <a:buNone/>
            </a:pPr>
            <a:r>
              <a:rPr lang="fi-FI" dirty="0" err="1" smtClean="0"/>
              <a:t>Allison</a:t>
            </a:r>
            <a:r>
              <a:rPr lang="fi-FI" dirty="0" smtClean="0"/>
              <a:t> </a:t>
            </a:r>
            <a:r>
              <a:rPr lang="fi-FI" b="1" dirty="0" err="1"/>
              <a:t>did</a:t>
            </a:r>
            <a:r>
              <a:rPr lang="fi-FI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homework</a:t>
            </a:r>
            <a:r>
              <a:rPr lang="fi-FI" dirty="0"/>
              <a:t> </a:t>
            </a:r>
            <a:r>
              <a:rPr lang="fi-FI" dirty="0" err="1"/>
              <a:t>quickly</a:t>
            </a:r>
            <a:r>
              <a:rPr lang="fi-FI" dirty="0"/>
              <a:t>.</a:t>
            </a:r>
          </a:p>
          <a:p>
            <a:pPr marL="177800" indent="0">
              <a:buNone/>
            </a:pPr>
            <a:endParaRPr lang="fi-FI" dirty="0">
              <a:solidFill>
                <a:schemeClr val="accent1"/>
              </a:solidFill>
            </a:endParaRPr>
          </a:p>
        </p:txBody>
      </p:sp>
      <p:sp>
        <p:nvSpPr>
          <p:cNvPr id="4" name="Tekstin paikkamerkki 3"/>
          <p:cNvSpPr>
            <a:spLocks noGrp="1"/>
          </p:cNvSpPr>
          <p:nvPr>
            <p:ph type="body" idx="2"/>
          </p:nvPr>
        </p:nvSpPr>
        <p:spPr>
          <a:xfrm>
            <a:off x="4572000" y="1616813"/>
            <a:ext cx="4096692" cy="4708526"/>
          </a:xfrm>
        </p:spPr>
        <p:txBody>
          <a:bodyPr/>
          <a:lstStyle/>
          <a:p>
            <a:pPr marL="177800" indent="0">
              <a:buNone/>
            </a:pPr>
            <a:r>
              <a:rPr lang="fi-FI" sz="3200" dirty="0" smtClean="0">
                <a:solidFill>
                  <a:schemeClr val="accent1"/>
                </a:solidFill>
              </a:rPr>
              <a:t>Kestoimperfekti</a:t>
            </a:r>
          </a:p>
          <a:p>
            <a:pPr marL="0" indent="0">
              <a:spcBef>
                <a:spcPts val="544"/>
              </a:spcBef>
              <a:buSzPct val="25000"/>
              <a:buNone/>
            </a:pPr>
            <a:r>
              <a:rPr lang="fi-FI" dirty="0" smtClean="0"/>
              <a:t>I </a:t>
            </a:r>
            <a:r>
              <a:rPr lang="fi-FI" b="1" dirty="0" err="1"/>
              <a:t>was</a:t>
            </a:r>
            <a:r>
              <a:rPr lang="fi-FI" b="1" dirty="0"/>
              <a:t> </a:t>
            </a:r>
            <a:r>
              <a:rPr lang="fi-FI" b="1" dirty="0" err="1"/>
              <a:t>having</a:t>
            </a:r>
            <a:r>
              <a:rPr lang="fi-FI" b="1" dirty="0"/>
              <a:t> breakfast </a:t>
            </a:r>
            <a:r>
              <a:rPr lang="fi-FI" dirty="0" err="1"/>
              <a:t>when</a:t>
            </a:r>
            <a:r>
              <a:rPr lang="fi-FI" dirty="0"/>
              <a:t>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b="1" dirty="0" err="1"/>
              <a:t>called</a:t>
            </a:r>
            <a:r>
              <a:rPr lang="fi-FI" dirty="0"/>
              <a:t>.</a:t>
            </a:r>
          </a:p>
          <a:p>
            <a:pPr marL="0" lvl="0" indent="0">
              <a:spcBef>
                <a:spcPts val="1800"/>
              </a:spcBef>
              <a:buSzPct val="25000"/>
              <a:buNone/>
            </a:pPr>
            <a:r>
              <a:rPr lang="fi-FI" dirty="0" err="1" smtClean="0"/>
              <a:t>The</a:t>
            </a:r>
            <a:r>
              <a:rPr lang="fi-FI" dirty="0" smtClean="0"/>
              <a:t> </a:t>
            </a:r>
            <a:r>
              <a:rPr lang="fi-FI" dirty="0" err="1"/>
              <a:t>sun</a:t>
            </a:r>
            <a:r>
              <a:rPr lang="fi-FI" dirty="0"/>
              <a:t> </a:t>
            </a:r>
            <a:r>
              <a:rPr lang="fi-FI" b="1" dirty="0" err="1"/>
              <a:t>was</a:t>
            </a:r>
            <a:r>
              <a:rPr lang="fi-FI" b="1" dirty="0"/>
              <a:t> </a:t>
            </a:r>
            <a:r>
              <a:rPr lang="fi-FI" b="1" dirty="0" err="1"/>
              <a:t>setting</a:t>
            </a:r>
            <a:r>
              <a:rPr lang="fi-FI" b="1" dirty="0"/>
              <a:t> </a:t>
            </a:r>
            <a:r>
              <a:rPr lang="fi-FI" dirty="0"/>
              <a:t>as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b="1" dirty="0" err="1"/>
              <a:t>drove</a:t>
            </a:r>
            <a:r>
              <a:rPr lang="fi-FI" dirty="0"/>
              <a:t> home!</a:t>
            </a:r>
          </a:p>
          <a:p>
            <a:pPr marL="0" lvl="0" indent="0">
              <a:spcBef>
                <a:spcPts val="1800"/>
              </a:spcBef>
              <a:buSzPct val="25000"/>
              <a:buNone/>
            </a:pPr>
            <a:r>
              <a:rPr lang="fi-FI" dirty="0" err="1" smtClean="0"/>
              <a:t>Allison</a:t>
            </a:r>
            <a:r>
              <a:rPr lang="fi-FI" dirty="0" smtClean="0"/>
              <a:t> </a:t>
            </a:r>
            <a:r>
              <a:rPr lang="fi-FI" b="1" dirty="0" err="1"/>
              <a:t>was</a:t>
            </a:r>
            <a:r>
              <a:rPr lang="fi-FI" b="1" dirty="0"/>
              <a:t> </a:t>
            </a:r>
            <a:r>
              <a:rPr lang="fi-FI" b="1" dirty="0" err="1"/>
              <a:t>doing</a:t>
            </a:r>
            <a:r>
              <a:rPr lang="fi-FI" b="1" dirty="0"/>
              <a:t> </a:t>
            </a:r>
            <a:r>
              <a:rPr lang="fi-FI" dirty="0" err="1"/>
              <a:t>her</a:t>
            </a:r>
            <a:r>
              <a:rPr lang="fi-FI" dirty="0"/>
              <a:t> </a:t>
            </a:r>
            <a:r>
              <a:rPr lang="fi-FI" dirty="0" err="1"/>
              <a:t>homework</a:t>
            </a:r>
            <a:r>
              <a:rPr lang="fi-FI" dirty="0"/>
              <a:t> at </a:t>
            </a:r>
            <a:r>
              <a:rPr lang="fi-FI" dirty="0" err="1"/>
              <a:t>six</a:t>
            </a:r>
            <a:r>
              <a:rPr lang="fi-FI" dirty="0"/>
              <a:t> in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evening</a:t>
            </a:r>
            <a:r>
              <a:rPr lang="fi-FI" dirty="0"/>
              <a:t>. </a:t>
            </a:r>
          </a:p>
          <a:p>
            <a:pPr marL="177800" indent="0">
              <a:buNone/>
            </a:pPr>
            <a:endParaRPr lang="fi-FI" sz="3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28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4000" dirty="0"/>
              <a:t>Imperfekti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69592"/>
            <a:ext cx="8229600" cy="3890684"/>
          </a:xfrm>
        </p:spPr>
        <p:txBody>
          <a:bodyPr/>
          <a:lstStyle/>
          <a:p>
            <a:pPr marL="203200" indent="0">
              <a:buNone/>
            </a:pPr>
            <a:r>
              <a:rPr lang="fi-FI" sz="2800" b="1" dirty="0">
                <a:solidFill>
                  <a:schemeClr val="tx1"/>
                </a:solidFill>
              </a:rPr>
              <a:t>Yleisimperfekt</a:t>
            </a:r>
            <a:r>
              <a:rPr lang="fi-FI" sz="2800" dirty="0">
                <a:solidFill>
                  <a:schemeClr val="tx1"/>
                </a:solidFill>
              </a:rPr>
              <a:t>i kertoo, mitä </a:t>
            </a:r>
            <a:r>
              <a:rPr lang="fi-FI" sz="2800" dirty="0" err="1">
                <a:solidFill>
                  <a:schemeClr val="tx1"/>
                </a:solidFill>
              </a:rPr>
              <a:t>tietyllä</a:t>
            </a:r>
            <a:r>
              <a:rPr lang="fi-FI" sz="2800" dirty="0">
                <a:solidFill>
                  <a:schemeClr val="tx1"/>
                </a:solidFill>
              </a:rPr>
              <a:t> hetkellä tapahtui.</a:t>
            </a:r>
          </a:p>
          <a:p>
            <a:pPr marL="203200" lvl="0" indent="0">
              <a:buNone/>
            </a:pPr>
            <a:r>
              <a:rPr lang="fi-FI" sz="2800" dirty="0" smtClean="0"/>
              <a:t>	I </a:t>
            </a:r>
            <a:r>
              <a:rPr lang="fi-FI" sz="2800" b="1" dirty="0" err="1" smtClean="0"/>
              <a:t>had</a:t>
            </a:r>
            <a:r>
              <a:rPr lang="fi-FI" sz="2800" b="1" dirty="0" smtClean="0"/>
              <a:t> breakfast </a:t>
            </a:r>
            <a:r>
              <a:rPr lang="fi-FI" sz="2800" dirty="0" smtClean="0"/>
              <a:t>at a café </a:t>
            </a:r>
            <a:r>
              <a:rPr lang="fi-FI" sz="2800" dirty="0" err="1" smtClean="0"/>
              <a:t>this</a:t>
            </a:r>
            <a:r>
              <a:rPr lang="fi-FI" sz="2800" dirty="0" smtClean="0"/>
              <a:t> </a:t>
            </a:r>
            <a:r>
              <a:rPr lang="fi-FI" sz="2800" dirty="0" err="1" smtClean="0"/>
              <a:t>morning</a:t>
            </a:r>
            <a:r>
              <a:rPr lang="fi-FI" sz="2800" dirty="0" smtClean="0"/>
              <a:t>.</a:t>
            </a:r>
          </a:p>
          <a:p>
            <a:pPr marL="203200" lvl="0" indent="0">
              <a:buNone/>
            </a:pPr>
            <a:endParaRPr lang="fi-FI" sz="2800" dirty="0"/>
          </a:p>
          <a:p>
            <a:pPr marL="203200" lvl="0" indent="0">
              <a:buNone/>
            </a:pPr>
            <a:r>
              <a:rPr lang="fi-FI" sz="2800" b="1" dirty="0" smtClean="0">
                <a:solidFill>
                  <a:schemeClr val="tx1"/>
                </a:solidFill>
              </a:rPr>
              <a:t>Kestoimperfekti</a:t>
            </a:r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>
                <a:solidFill>
                  <a:schemeClr val="tx1"/>
                </a:solidFill>
              </a:rPr>
              <a:t>kertoo pidempikestoisesta tapahtumasta. Se on usein taustakuvausta jollekin lyhytkestoisemmalle </a:t>
            </a:r>
            <a:r>
              <a:rPr lang="fi-FI" sz="2800" dirty="0" smtClean="0">
                <a:solidFill>
                  <a:schemeClr val="tx1"/>
                </a:solidFill>
              </a:rPr>
              <a:t>tapahtumalle.</a:t>
            </a:r>
          </a:p>
          <a:p>
            <a:pPr marL="203200" lvl="0" indent="0">
              <a:buNone/>
            </a:pPr>
            <a:r>
              <a:rPr lang="fi-FI" sz="2800" dirty="0" smtClean="0"/>
              <a:t>	I </a:t>
            </a:r>
            <a:r>
              <a:rPr lang="fi-FI" sz="2800" b="1" dirty="0" err="1"/>
              <a:t>was</a:t>
            </a:r>
            <a:r>
              <a:rPr lang="fi-FI" sz="2800" b="1" dirty="0"/>
              <a:t> </a:t>
            </a:r>
            <a:r>
              <a:rPr lang="fi-FI" sz="2800" b="1" dirty="0" err="1"/>
              <a:t>having</a:t>
            </a:r>
            <a:r>
              <a:rPr lang="fi-FI" sz="2800" b="1" dirty="0"/>
              <a:t> breakfast </a:t>
            </a:r>
            <a:r>
              <a:rPr lang="fi-FI" sz="2800" dirty="0" err="1"/>
              <a:t>when</a:t>
            </a:r>
            <a:r>
              <a:rPr lang="fi-FI" sz="2800" dirty="0"/>
              <a:t> </a:t>
            </a:r>
            <a:r>
              <a:rPr lang="fi-FI" sz="2800" dirty="0" err="1"/>
              <a:t>you</a:t>
            </a:r>
            <a:r>
              <a:rPr lang="fi-FI" sz="2800" dirty="0"/>
              <a:t> </a:t>
            </a:r>
            <a:r>
              <a:rPr lang="fi-FI" sz="2800" b="1" dirty="0" err="1"/>
              <a:t>called</a:t>
            </a:r>
            <a:r>
              <a:rPr lang="fi-FI" sz="2800" dirty="0"/>
              <a:t>.</a:t>
            </a:r>
          </a:p>
          <a:p>
            <a:pPr marL="0" lvl="0" indent="0">
              <a:spcBef>
                <a:spcPts val="562"/>
              </a:spcBef>
              <a:buSzPct val="25000"/>
              <a:buNone/>
            </a:pPr>
            <a:endParaRPr lang="fi-FI" dirty="0">
              <a:solidFill>
                <a:schemeClr val="tx1"/>
              </a:solidFill>
            </a:endParaRPr>
          </a:p>
          <a:p>
            <a:pPr marL="203200" indent="0">
              <a:buNone/>
            </a:pPr>
            <a:endParaRPr lang="fi-FI" dirty="0"/>
          </a:p>
          <a:p>
            <a:pPr marL="20320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06950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465909" y="44880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Yleisimperfekti </a:t>
            </a:r>
            <a:br>
              <a:rPr lang="fi-FI" sz="40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2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Muodostus</a:t>
            </a:r>
            <a:endParaRPr lang="fi-FI" sz="32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Shape 125"/>
          <p:cNvSpPr txBox="1">
            <a:spLocks noGrp="1"/>
          </p:cNvSpPr>
          <p:nvPr>
            <p:ph type="body" idx="2"/>
          </p:nvPr>
        </p:nvSpPr>
        <p:spPr>
          <a:xfrm>
            <a:off x="328246" y="1515122"/>
            <a:ext cx="8883008" cy="47525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SzPct val="25000"/>
              <a:buNone/>
            </a:pPr>
            <a:r>
              <a:rPr lang="fi-FI" dirty="0"/>
              <a:t>Yleisimperfekti </a:t>
            </a:r>
            <a:r>
              <a:rPr lang="fi-FI" dirty="0" smtClean="0"/>
              <a:t>muodostetaan </a:t>
            </a:r>
            <a:r>
              <a:rPr lang="fi-FI" dirty="0" smtClean="0">
                <a:solidFill>
                  <a:schemeClr val="tx1"/>
                </a:solidFill>
              </a:rPr>
              <a:t>lisäämällä </a:t>
            </a:r>
            <a:r>
              <a:rPr lang="fi-FI" dirty="0">
                <a:solidFill>
                  <a:schemeClr val="tx1"/>
                </a:solidFill>
              </a:rPr>
              <a:t>pääverbiin </a:t>
            </a:r>
            <a:endParaRPr lang="fi-FI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SzPct val="25000"/>
              <a:buNone/>
            </a:pPr>
            <a:r>
              <a:rPr lang="fi-FI" dirty="0" smtClean="0">
                <a:solidFill>
                  <a:schemeClr val="tx1"/>
                </a:solidFill>
              </a:rPr>
              <a:t>pääte </a:t>
            </a:r>
            <a:r>
              <a:rPr lang="fi-FI" b="1" dirty="0">
                <a:solidFill>
                  <a:schemeClr val="tx1"/>
                </a:solidFill>
              </a:rPr>
              <a:t>-</a:t>
            </a:r>
            <a:r>
              <a:rPr lang="fi-FI" b="1" dirty="0" smtClean="0">
                <a:solidFill>
                  <a:schemeClr val="tx1"/>
                </a:solidFill>
              </a:rPr>
              <a:t>ed</a:t>
            </a:r>
            <a:r>
              <a:rPr lang="fi-FI" dirty="0" smtClean="0">
                <a:solidFill>
                  <a:schemeClr val="tx1"/>
                </a:solidFill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1" i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b="1" i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b="0" u="none" strike="noStrike" cap="none" dirty="0" err="1" smtClean="0">
                <a:solidFill>
                  <a:schemeClr val="dk1"/>
                </a:solidFill>
                <a:sym typeface="Calibri"/>
              </a:rPr>
              <a:t>dance</a:t>
            </a: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		</a:t>
            </a:r>
            <a:r>
              <a:rPr lang="fi-FI" b="0" u="none" strike="noStrike" cap="none" dirty="0" err="1" smtClean="0">
                <a:solidFill>
                  <a:schemeClr val="dk1"/>
                </a:solidFill>
                <a:sym typeface="Calibri"/>
              </a:rPr>
              <a:t>danc</a:t>
            </a:r>
            <a:r>
              <a:rPr lang="fi-FI" b="1" u="none" strike="noStrike" cap="none" dirty="0" err="1" smtClean="0">
                <a:solidFill>
                  <a:schemeClr val="dk1"/>
                </a:solidFill>
                <a:sym typeface="Calibri"/>
              </a:rPr>
              <a:t>ed</a:t>
            </a:r>
            <a:endParaRPr lang="fi-FI" b="1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b="0" u="none" strike="noStrike" cap="none" dirty="0" err="1" smtClean="0">
                <a:solidFill>
                  <a:schemeClr val="dk1"/>
                </a:solidFill>
                <a:sym typeface="Calibri"/>
              </a:rPr>
              <a:t>walk</a:t>
            </a: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		</a:t>
            </a:r>
            <a:r>
              <a:rPr lang="fi-FI" b="0" u="none" strike="noStrike" cap="none" dirty="0" err="1" smtClean="0">
                <a:solidFill>
                  <a:schemeClr val="dk1"/>
                </a:solidFill>
                <a:sym typeface="Calibri"/>
              </a:rPr>
              <a:t>walk</a:t>
            </a:r>
            <a:r>
              <a:rPr lang="fi-FI" b="1" u="none" strike="noStrike" cap="none" dirty="0" err="1" smtClean="0">
                <a:solidFill>
                  <a:schemeClr val="dk1"/>
                </a:solidFill>
                <a:sym typeface="Calibri"/>
              </a:rPr>
              <a:t>ed</a:t>
            </a:r>
            <a:endParaRPr lang="fi-FI" b="1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	play		</a:t>
            </a:r>
            <a:r>
              <a:rPr lang="fi-FI" b="0" u="none" strike="noStrike" cap="none" dirty="0" err="1" smtClean="0">
                <a:solidFill>
                  <a:schemeClr val="dk1"/>
                </a:solidFill>
                <a:sym typeface="Calibri"/>
              </a:rPr>
              <a:t>play</a:t>
            </a:r>
            <a:r>
              <a:rPr lang="fi-FI" b="1" u="none" strike="noStrike" cap="none" dirty="0" err="1" smtClean="0">
                <a:solidFill>
                  <a:schemeClr val="dk1"/>
                </a:solidFill>
                <a:sym typeface="Calibri"/>
              </a:rPr>
              <a:t>ed</a:t>
            </a:r>
            <a:endParaRPr lang="fi-FI" b="1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b="0" u="none" strike="noStrike" cap="none" dirty="0" err="1" smtClean="0">
                <a:solidFill>
                  <a:schemeClr val="dk1"/>
                </a:solidFill>
                <a:sym typeface="Calibri"/>
              </a:rPr>
              <a:t>exercise</a:t>
            </a:r>
            <a:r>
              <a:rPr lang="fi-FI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b="0" u="none" strike="noStrike" cap="none" dirty="0" err="1" smtClean="0">
                <a:solidFill>
                  <a:schemeClr val="dk1"/>
                </a:solidFill>
                <a:sym typeface="Calibri"/>
              </a:rPr>
              <a:t>exercis</a:t>
            </a:r>
            <a:r>
              <a:rPr lang="fi-FI" b="1" u="none" strike="noStrike" cap="none" dirty="0" err="1" smtClean="0">
                <a:solidFill>
                  <a:schemeClr val="dk1"/>
                </a:solidFill>
                <a:sym typeface="Calibri"/>
              </a:rPr>
              <a:t>ed</a:t>
            </a:r>
            <a:endParaRPr lang="fi-FI" b="1" u="none" strike="noStrike" cap="none" dirty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chemeClr val="dk1"/>
              </a:buClr>
              <a:buSzPct val="100909"/>
              <a:buNone/>
            </a:pPr>
            <a:endParaRPr lang="fi-FI" b="1" i="0" u="none" strike="noStrike" cap="none" dirty="0" smtClean="0">
              <a:solidFill>
                <a:schemeClr val="dk1"/>
              </a:solidFill>
              <a:sym typeface="Calibri"/>
            </a:endParaRPr>
          </a:p>
          <a:p>
            <a:pPr marL="0" indent="0">
              <a:lnSpc>
                <a:spcPct val="90000"/>
              </a:lnSpc>
              <a:spcBef>
                <a:spcPts val="444"/>
              </a:spcBef>
              <a:buSzPct val="25000"/>
              <a:buNone/>
            </a:pPr>
            <a:r>
              <a:rPr lang="fi-FI" i="0" u="none" strike="noStrike" cap="none" dirty="0" smtClean="0">
                <a:solidFill>
                  <a:schemeClr val="dk1"/>
                </a:solidFill>
                <a:sym typeface="Calibri"/>
              </a:rPr>
              <a:t>Epäsäännölliset </a:t>
            </a:r>
            <a:r>
              <a:rPr lang="fi-FI" sz="280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imperfektimuodot </a:t>
            </a:r>
            <a:r>
              <a:rPr lang="fi-FI" sz="280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opiskeltava ulkoa.</a:t>
            </a:r>
            <a:r>
              <a:rPr lang="fi-FI" sz="280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0" marR="0" lvl="0" indent="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220" b="0" i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20" b="0" i="1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2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write</a:t>
            </a:r>
            <a:r>
              <a:rPr lang="fi-FI" sz="222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22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wrote</a:t>
            </a:r>
            <a:endParaRPr lang="fi-FI" sz="2220" b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44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22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20" b="1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2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sing</a:t>
            </a:r>
            <a:r>
              <a:rPr lang="fi-FI" sz="222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22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sang</a:t>
            </a:r>
            <a:endParaRPr lang="fi-FI" sz="2220" b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90000"/>
              </a:lnSpc>
              <a:spcBef>
                <a:spcPts val="444"/>
              </a:spcBef>
              <a:buClr>
                <a:srgbClr val="000000"/>
              </a:buClr>
              <a:buSzPct val="25000"/>
              <a:buNone/>
            </a:pPr>
            <a:r>
              <a:rPr lang="fi-FI" sz="22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2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2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cut</a:t>
            </a:r>
            <a:r>
              <a:rPr lang="fi-FI" sz="222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220" dirty="0" err="1" smtClean="0">
                <a:solidFill>
                  <a:srgbClr val="000000"/>
                </a:solidFill>
              </a:rPr>
              <a:t>cut</a:t>
            </a:r>
            <a:endParaRPr lang="fi-FI" sz="2220" b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90000"/>
              </a:lnSpc>
              <a:spcBef>
                <a:spcPts val="444"/>
              </a:spcBef>
              <a:buClr>
                <a:srgbClr val="000000"/>
              </a:buClr>
              <a:buSzPct val="25000"/>
              <a:buNone/>
            </a:pPr>
            <a:r>
              <a:rPr lang="fi-FI" sz="222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2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22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lie</a:t>
            </a:r>
            <a:r>
              <a:rPr lang="fi-FI" sz="222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lang="fi-FI" sz="2220" b="0" u="none" strike="noStrike" cap="none" dirty="0" err="1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lay</a:t>
            </a:r>
            <a:endParaRPr lang="fi-FI" sz="2220" b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90000"/>
              </a:lnSpc>
              <a:spcBef>
                <a:spcPts val="444"/>
              </a:spcBef>
              <a:buClr>
                <a:schemeClr val="dk1"/>
              </a:buClr>
              <a:buSzPct val="100909"/>
              <a:buFont typeface="Noto Sans Symbols"/>
              <a:buNone/>
            </a:pPr>
            <a:endParaRPr sz="222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1726" y="387849"/>
            <a:ext cx="8229600" cy="1143000"/>
          </a:xfrm>
        </p:spPr>
        <p:txBody>
          <a:bodyPr/>
          <a:lstStyle/>
          <a:p>
            <a:r>
              <a:rPr lang="fi-FI" sz="3200" dirty="0" smtClean="0"/>
              <a:t>Yleisimperfekti</a:t>
            </a:r>
            <a:br>
              <a:rPr lang="fi-FI" sz="3200" dirty="0" smtClean="0"/>
            </a:br>
            <a:r>
              <a:rPr lang="fi-FI" sz="3200" dirty="0" smtClean="0"/>
              <a:t>Muodostus</a:t>
            </a:r>
            <a:endParaRPr lang="fi-FI" sz="320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6337" y="1600200"/>
            <a:ext cx="8700379" cy="4525963"/>
          </a:xfrm>
        </p:spPr>
        <p:txBody>
          <a:bodyPr/>
          <a:lstStyle/>
          <a:p>
            <a:pPr marL="203200" indent="0">
              <a:buNone/>
            </a:pPr>
            <a:r>
              <a:rPr lang="fi-FI" sz="2800" dirty="0" smtClean="0">
                <a:solidFill>
                  <a:schemeClr val="tx1"/>
                </a:solidFill>
              </a:rPr>
              <a:t>Yleisimperfektin </a:t>
            </a:r>
            <a:r>
              <a:rPr lang="fi-FI" sz="2800" dirty="0">
                <a:solidFill>
                  <a:schemeClr val="tx1"/>
                </a:solidFill>
              </a:rPr>
              <a:t>kieltomuoto </a:t>
            </a:r>
            <a:r>
              <a:rPr lang="fi-FI" sz="2800" dirty="0" smtClean="0">
                <a:solidFill>
                  <a:schemeClr val="tx1"/>
                </a:solidFill>
              </a:rPr>
              <a:t>muodostetaan</a:t>
            </a:r>
          </a:p>
          <a:p>
            <a:pPr marL="203200" indent="0">
              <a:buNone/>
            </a:pPr>
            <a:r>
              <a:rPr lang="fi-FI" sz="2800" b="1" dirty="0" err="1" smtClean="0">
                <a:solidFill>
                  <a:schemeClr val="tx1"/>
                </a:solidFill>
              </a:rPr>
              <a:t>did</a:t>
            </a:r>
            <a:r>
              <a:rPr lang="fi-FI" sz="2800" b="1" dirty="0" smtClean="0">
                <a:solidFill>
                  <a:schemeClr val="tx1"/>
                </a:solidFill>
              </a:rPr>
              <a:t> </a:t>
            </a:r>
            <a:r>
              <a:rPr lang="fi-FI" sz="2800" b="1" dirty="0" err="1">
                <a:solidFill>
                  <a:schemeClr val="tx1"/>
                </a:solidFill>
              </a:rPr>
              <a:t>not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dirty="0">
                <a:solidFill>
                  <a:schemeClr val="tx1"/>
                </a:solidFill>
              </a:rPr>
              <a:t>/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b="1" dirty="0" err="1">
                <a:solidFill>
                  <a:schemeClr val="tx1"/>
                </a:solidFill>
              </a:rPr>
              <a:t>didn’t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dirty="0" smtClean="0">
                <a:solidFill>
                  <a:schemeClr val="tx1"/>
                </a:solidFill>
              </a:rPr>
              <a:t> apuverbillä ja </a:t>
            </a:r>
            <a:r>
              <a:rPr lang="fi-FI" sz="2800" b="1" dirty="0">
                <a:solidFill>
                  <a:schemeClr val="tx1"/>
                </a:solidFill>
              </a:rPr>
              <a:t>pääverbin </a:t>
            </a:r>
            <a:r>
              <a:rPr lang="fi-FI" sz="2800" b="1" dirty="0" smtClean="0">
                <a:solidFill>
                  <a:schemeClr val="tx1"/>
                </a:solidFill>
              </a:rPr>
              <a:t>perusmuodolla</a:t>
            </a:r>
            <a:r>
              <a:rPr lang="fi-FI" sz="2800" dirty="0" smtClean="0">
                <a:solidFill>
                  <a:schemeClr val="tx1"/>
                </a:solidFill>
              </a:rPr>
              <a:t>.</a:t>
            </a:r>
          </a:p>
          <a:p>
            <a:pPr marL="203200" lvl="0" indent="0">
              <a:buNone/>
            </a:pPr>
            <a:endParaRPr lang="fi-FI" sz="2800" dirty="0" smtClean="0">
              <a:solidFill>
                <a:schemeClr val="tx1"/>
              </a:solidFill>
            </a:endParaRPr>
          </a:p>
          <a:p>
            <a:pPr marL="571500" lvl="1" indent="0">
              <a:lnSpc>
                <a:spcPct val="110000"/>
              </a:lnSpc>
              <a:spcBef>
                <a:spcPts val="0"/>
              </a:spcBef>
              <a:buClrTx/>
              <a:buNone/>
            </a:pPr>
            <a:r>
              <a:rPr lang="fi-FI" sz="2200" dirty="0" smtClean="0">
                <a:solidFill>
                  <a:schemeClr val="tx1"/>
                </a:solidFill>
              </a:rPr>
              <a:t>I </a:t>
            </a:r>
            <a:r>
              <a:rPr lang="fi-FI" sz="2200" b="1" dirty="0" err="1">
                <a:solidFill>
                  <a:schemeClr val="tx1"/>
                </a:solidFill>
              </a:rPr>
              <a:t>did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not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make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dirty="0">
                <a:solidFill>
                  <a:schemeClr val="tx1"/>
                </a:solidFill>
              </a:rPr>
              <a:t>a </a:t>
            </a:r>
            <a:r>
              <a:rPr lang="fi-FI" sz="2200" dirty="0" err="1" smtClean="0">
                <a:solidFill>
                  <a:schemeClr val="tx1"/>
                </a:solidFill>
              </a:rPr>
              <a:t>mistake</a:t>
            </a:r>
            <a:r>
              <a:rPr lang="fi-FI" sz="2200" dirty="0" smtClean="0">
                <a:solidFill>
                  <a:schemeClr val="tx1"/>
                </a:solidFill>
              </a:rPr>
              <a:t>.		</a:t>
            </a:r>
            <a:r>
              <a:rPr lang="fi-FI" sz="2200" dirty="0" err="1" smtClean="0">
                <a:solidFill>
                  <a:schemeClr val="tx1"/>
                </a:solidFill>
              </a:rPr>
              <a:t>We</a:t>
            </a:r>
            <a:r>
              <a:rPr lang="fi-FI" sz="2200" dirty="0" smtClean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didn’t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make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dirty="0" err="1">
                <a:solidFill>
                  <a:schemeClr val="tx1"/>
                </a:solidFill>
              </a:rPr>
              <a:t>any</a:t>
            </a:r>
            <a:r>
              <a:rPr lang="fi-FI" sz="2200" dirty="0">
                <a:solidFill>
                  <a:schemeClr val="tx1"/>
                </a:solidFill>
              </a:rPr>
              <a:t> </a:t>
            </a:r>
            <a:r>
              <a:rPr lang="fi-FI" sz="2200" dirty="0" err="1">
                <a:solidFill>
                  <a:schemeClr val="tx1"/>
                </a:solidFill>
              </a:rPr>
              <a:t>speeches</a:t>
            </a:r>
            <a:r>
              <a:rPr lang="fi-FI" sz="2200" dirty="0">
                <a:solidFill>
                  <a:schemeClr val="tx1"/>
                </a:solidFill>
              </a:rPr>
              <a:t>.</a:t>
            </a:r>
          </a:p>
          <a:p>
            <a:pPr marL="571500" lvl="1" indent="0">
              <a:lnSpc>
                <a:spcPct val="110000"/>
              </a:lnSpc>
              <a:spcBef>
                <a:spcPts val="0"/>
              </a:spcBef>
              <a:buClrTx/>
              <a:buNone/>
            </a:pPr>
            <a:r>
              <a:rPr lang="fi-FI" sz="2200" dirty="0" err="1" smtClean="0">
                <a:solidFill>
                  <a:schemeClr val="tx1"/>
                </a:solidFill>
              </a:rPr>
              <a:t>You</a:t>
            </a:r>
            <a:r>
              <a:rPr lang="fi-FI" sz="2200" dirty="0" smtClean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didn’t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make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dirty="0" err="1">
                <a:solidFill>
                  <a:schemeClr val="tx1"/>
                </a:solidFill>
              </a:rPr>
              <a:t>your</a:t>
            </a:r>
            <a:r>
              <a:rPr lang="fi-FI" sz="2200" dirty="0">
                <a:solidFill>
                  <a:schemeClr val="tx1"/>
                </a:solidFill>
              </a:rPr>
              <a:t> </a:t>
            </a:r>
            <a:r>
              <a:rPr lang="fi-FI" sz="2200" dirty="0" smtClean="0">
                <a:solidFill>
                  <a:schemeClr val="tx1"/>
                </a:solidFill>
              </a:rPr>
              <a:t>bed.		</a:t>
            </a:r>
            <a:r>
              <a:rPr lang="fi-FI" sz="2200" dirty="0" err="1" smtClean="0">
                <a:solidFill>
                  <a:schemeClr val="tx1"/>
                </a:solidFill>
              </a:rPr>
              <a:t>You</a:t>
            </a:r>
            <a:r>
              <a:rPr lang="fi-FI" sz="2200" dirty="0" smtClean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did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not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make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dirty="0">
                <a:solidFill>
                  <a:schemeClr val="tx1"/>
                </a:solidFill>
              </a:rPr>
              <a:t>us </a:t>
            </a:r>
            <a:r>
              <a:rPr lang="fi-FI" sz="2200" dirty="0" err="1">
                <a:solidFill>
                  <a:schemeClr val="tx1"/>
                </a:solidFill>
              </a:rPr>
              <a:t>coffee</a:t>
            </a:r>
            <a:r>
              <a:rPr lang="fi-FI" sz="2200" dirty="0">
                <a:solidFill>
                  <a:schemeClr val="tx1"/>
                </a:solidFill>
              </a:rPr>
              <a:t>.</a:t>
            </a:r>
          </a:p>
          <a:p>
            <a:pPr marL="571500" lvl="1" indent="0">
              <a:lnSpc>
                <a:spcPct val="110000"/>
              </a:lnSpc>
              <a:spcBef>
                <a:spcPts val="0"/>
              </a:spcBef>
              <a:buClrTx/>
              <a:buNone/>
            </a:pPr>
            <a:r>
              <a:rPr lang="fi-FI" sz="2200" dirty="0" smtClean="0">
                <a:solidFill>
                  <a:schemeClr val="tx1"/>
                </a:solidFill>
              </a:rPr>
              <a:t>He/</a:t>
            </a:r>
            <a:r>
              <a:rPr lang="fi-FI" sz="2200" dirty="0" err="1" smtClean="0">
                <a:solidFill>
                  <a:schemeClr val="tx1"/>
                </a:solidFill>
              </a:rPr>
              <a:t>She</a:t>
            </a:r>
            <a:r>
              <a:rPr lang="fi-FI" sz="2200" dirty="0" smtClean="0">
                <a:solidFill>
                  <a:schemeClr val="tx1"/>
                </a:solidFill>
              </a:rPr>
              <a:t>/It </a:t>
            </a:r>
            <a:r>
              <a:rPr lang="fi-FI" sz="2200" b="1" dirty="0" err="1">
                <a:solidFill>
                  <a:schemeClr val="tx1"/>
                </a:solidFill>
              </a:rPr>
              <a:t>didn’t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make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dirty="0">
                <a:solidFill>
                  <a:schemeClr val="tx1"/>
                </a:solidFill>
              </a:rPr>
              <a:t>a sound</a:t>
            </a:r>
            <a:r>
              <a:rPr lang="fi-FI" sz="2200" dirty="0" smtClean="0">
                <a:solidFill>
                  <a:schemeClr val="tx1"/>
                </a:solidFill>
              </a:rPr>
              <a:t>.	</a:t>
            </a:r>
            <a:r>
              <a:rPr lang="fi-FI" sz="2200" dirty="0" err="1">
                <a:solidFill>
                  <a:schemeClr val="tx1"/>
                </a:solidFill>
              </a:rPr>
              <a:t>The</a:t>
            </a:r>
            <a:r>
              <a:rPr lang="fi-FI" sz="2200" dirty="0">
                <a:solidFill>
                  <a:schemeClr val="tx1"/>
                </a:solidFill>
              </a:rPr>
              <a:t> </a:t>
            </a:r>
            <a:r>
              <a:rPr lang="fi-FI" sz="2200" dirty="0" err="1">
                <a:solidFill>
                  <a:schemeClr val="tx1"/>
                </a:solidFill>
              </a:rPr>
              <a:t>police</a:t>
            </a:r>
            <a:r>
              <a:rPr lang="fi-FI" sz="2200" dirty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did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not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b="1" dirty="0" err="1">
                <a:solidFill>
                  <a:schemeClr val="tx1"/>
                </a:solidFill>
              </a:rPr>
              <a:t>make</a:t>
            </a:r>
            <a:r>
              <a:rPr lang="fi-FI" sz="2200" b="1" dirty="0">
                <a:solidFill>
                  <a:schemeClr val="tx1"/>
                </a:solidFill>
              </a:rPr>
              <a:t> </a:t>
            </a:r>
            <a:r>
              <a:rPr lang="fi-FI" sz="2200" dirty="0">
                <a:solidFill>
                  <a:schemeClr val="tx1"/>
                </a:solidFill>
              </a:rPr>
              <a:t>an </a:t>
            </a:r>
            <a:r>
              <a:rPr lang="fi-FI" sz="2200" dirty="0" err="1" smtClean="0">
                <a:solidFill>
                  <a:schemeClr val="tx1"/>
                </a:solidFill>
              </a:rPr>
              <a:t>arrest</a:t>
            </a:r>
            <a:r>
              <a:rPr lang="fi-FI" sz="2200" dirty="0">
                <a:solidFill>
                  <a:schemeClr val="tx1"/>
                </a:solidFill>
              </a:rPr>
              <a:t>. </a:t>
            </a:r>
          </a:p>
          <a:p>
            <a:pPr marL="571500" lvl="1" indent="0">
              <a:lnSpc>
                <a:spcPct val="110000"/>
              </a:lnSpc>
              <a:spcBef>
                <a:spcPts val="0"/>
              </a:spcBef>
              <a:buClrTx/>
              <a:buNone/>
            </a:pPr>
            <a:endParaRPr lang="fi-FI" sz="2200" dirty="0">
              <a:solidFill>
                <a:schemeClr val="tx1"/>
              </a:solidFill>
            </a:endParaRPr>
          </a:p>
          <a:p>
            <a:pPr marL="457200" indent="-457200">
              <a:lnSpc>
                <a:spcPct val="110000"/>
              </a:lnSpc>
              <a:spcBef>
                <a:spcPts val="560"/>
              </a:spcBef>
              <a:buClr>
                <a:schemeClr val="dk1"/>
              </a:buClr>
            </a:pPr>
            <a:r>
              <a:rPr lang="fi-FI" sz="2800" dirty="0" smtClean="0">
                <a:solidFill>
                  <a:schemeClr val="tx1"/>
                </a:solidFill>
              </a:rPr>
              <a:t>Lyhennetty </a:t>
            </a:r>
            <a:r>
              <a:rPr lang="fi-FI" sz="2800" dirty="0">
                <a:solidFill>
                  <a:schemeClr val="tx1"/>
                </a:solidFill>
              </a:rPr>
              <a:t>muoto </a:t>
            </a:r>
            <a:r>
              <a:rPr lang="fi-FI" sz="2800" b="1" dirty="0" err="1">
                <a:solidFill>
                  <a:schemeClr val="tx1"/>
                </a:solidFill>
              </a:rPr>
              <a:t>didn’t</a:t>
            </a:r>
            <a:r>
              <a:rPr lang="fi-FI" sz="2800" dirty="0">
                <a:solidFill>
                  <a:schemeClr val="tx1"/>
                </a:solidFill>
              </a:rPr>
              <a:t> on hyvin yleinen.</a:t>
            </a:r>
          </a:p>
          <a:p>
            <a:pPr marL="203200" indent="0">
              <a:buNone/>
            </a:pP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342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32493"/>
            <a:ext cx="8229600" cy="1143000"/>
          </a:xfrm>
        </p:spPr>
        <p:txBody>
          <a:bodyPr/>
          <a:lstStyle/>
          <a:p>
            <a:r>
              <a:rPr lang="fi-FI" sz="3200" dirty="0" smtClean="0"/>
              <a:t>Yleisimperfekti</a:t>
            </a:r>
            <a:br>
              <a:rPr lang="fi-FI" sz="3200" dirty="0" smtClean="0"/>
            </a:br>
            <a:r>
              <a:rPr lang="fi-FI" sz="3200" dirty="0" smtClean="0"/>
              <a:t>Muodostus</a:t>
            </a:r>
            <a:endParaRPr lang="fi-FI" sz="320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336156"/>
            <a:ext cx="8229600" cy="4865468"/>
          </a:xfrm>
        </p:spPr>
        <p:txBody>
          <a:bodyPr/>
          <a:lstStyle/>
          <a:p>
            <a:pPr marL="203200" indent="0">
              <a:buNone/>
            </a:pPr>
            <a:r>
              <a:rPr lang="fi-FI" sz="2800" dirty="0" smtClean="0">
                <a:solidFill>
                  <a:schemeClr val="tx1"/>
                </a:solidFill>
              </a:rPr>
              <a:t>Yleisimperfektin kysymys muodostetaan </a:t>
            </a:r>
          </a:p>
          <a:p>
            <a:pPr marL="203200" indent="0">
              <a:buNone/>
            </a:pPr>
            <a:r>
              <a:rPr lang="fi-FI" sz="2800" b="1" dirty="0" err="1" smtClean="0">
                <a:solidFill>
                  <a:schemeClr val="tx1"/>
                </a:solidFill>
              </a:rPr>
              <a:t>did</a:t>
            </a:r>
            <a:r>
              <a:rPr lang="fi-FI" sz="2800" b="1" dirty="0" smtClean="0">
                <a:solidFill>
                  <a:schemeClr val="tx1"/>
                </a:solidFill>
              </a:rPr>
              <a:t> </a:t>
            </a:r>
            <a:r>
              <a:rPr lang="fi-FI" sz="2800" dirty="0">
                <a:solidFill>
                  <a:schemeClr val="tx1"/>
                </a:solidFill>
              </a:rPr>
              <a:t>+</a:t>
            </a:r>
            <a:r>
              <a:rPr lang="fi-FI" sz="2800" b="1" dirty="0">
                <a:solidFill>
                  <a:schemeClr val="tx1"/>
                </a:solidFill>
              </a:rPr>
              <a:t> SUBJEKTI </a:t>
            </a:r>
            <a:r>
              <a:rPr lang="fi-FI" sz="2800" dirty="0">
                <a:solidFill>
                  <a:schemeClr val="tx1"/>
                </a:solidFill>
              </a:rPr>
              <a:t>+</a:t>
            </a:r>
            <a:r>
              <a:rPr lang="fi-FI" sz="2800" b="1" dirty="0">
                <a:solidFill>
                  <a:schemeClr val="tx1"/>
                </a:solidFill>
              </a:rPr>
              <a:t> pääverbin perusmuoto</a:t>
            </a:r>
          </a:p>
          <a:p>
            <a:pPr marL="203200" lvl="0" indent="0">
              <a:buNone/>
            </a:pPr>
            <a:endParaRPr lang="fi-FI" sz="2800" dirty="0" smtClean="0">
              <a:solidFill>
                <a:schemeClr val="tx1"/>
              </a:solidFill>
            </a:endParaRPr>
          </a:p>
          <a:p>
            <a:pPr marL="800100" lvl="2" indent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200" b="1" i="0" dirty="0" err="1" smtClean="0">
                <a:solidFill>
                  <a:schemeClr val="dk1"/>
                </a:solidFill>
              </a:rPr>
              <a:t>Did</a:t>
            </a:r>
            <a:r>
              <a:rPr lang="fi-FI" sz="2200" i="0" dirty="0" smtClean="0">
                <a:solidFill>
                  <a:schemeClr val="dk1"/>
                </a:solidFill>
              </a:rPr>
              <a:t> </a:t>
            </a:r>
            <a:r>
              <a:rPr lang="fi-FI" sz="2200" i="0" dirty="0">
                <a:solidFill>
                  <a:schemeClr val="dk1"/>
                </a:solidFill>
              </a:rPr>
              <a:t>I </a:t>
            </a:r>
            <a:r>
              <a:rPr lang="fi-FI" sz="2200" b="1" i="0" dirty="0" err="1">
                <a:solidFill>
                  <a:schemeClr val="dk1"/>
                </a:solidFill>
              </a:rPr>
              <a:t>hear</a:t>
            </a:r>
            <a:r>
              <a:rPr lang="fi-FI" sz="2200" i="0" dirty="0">
                <a:solidFill>
                  <a:schemeClr val="dk1"/>
                </a:solidFill>
              </a:rPr>
              <a:t> </a:t>
            </a:r>
            <a:r>
              <a:rPr lang="fi-FI" sz="2200" i="0" dirty="0" err="1" smtClean="0">
                <a:solidFill>
                  <a:schemeClr val="dk1"/>
                </a:solidFill>
              </a:rPr>
              <a:t>correctly</a:t>
            </a:r>
            <a:r>
              <a:rPr lang="fi-FI" sz="2200" i="0" dirty="0" smtClean="0">
                <a:solidFill>
                  <a:schemeClr val="dk1"/>
                </a:solidFill>
              </a:rPr>
              <a:t>?	</a:t>
            </a:r>
            <a:r>
              <a:rPr lang="fi-FI" sz="2200" b="1" i="0" dirty="0" err="1"/>
              <a:t>Did</a:t>
            </a:r>
            <a:r>
              <a:rPr lang="fi-FI" sz="2200" i="0" dirty="0"/>
              <a:t> </a:t>
            </a:r>
            <a:r>
              <a:rPr lang="fi-FI" sz="2200" i="0" dirty="0" err="1"/>
              <a:t>we</a:t>
            </a:r>
            <a:r>
              <a:rPr lang="fi-FI" sz="2200" i="0" dirty="0"/>
              <a:t> </a:t>
            </a:r>
            <a:r>
              <a:rPr lang="fi-FI" sz="2200" b="1" i="0" dirty="0" err="1"/>
              <a:t>get</a:t>
            </a:r>
            <a:r>
              <a:rPr lang="fi-FI" sz="2200" i="0" dirty="0"/>
              <a:t> </a:t>
            </a:r>
            <a:r>
              <a:rPr lang="fi-FI" sz="2200" i="0" dirty="0" err="1"/>
              <a:t>much</a:t>
            </a:r>
            <a:r>
              <a:rPr lang="fi-FI" sz="2200" i="0" dirty="0"/>
              <a:t> </a:t>
            </a:r>
            <a:r>
              <a:rPr lang="fi-FI" sz="2200" i="0" dirty="0" err="1"/>
              <a:t>done</a:t>
            </a:r>
            <a:r>
              <a:rPr lang="fi-FI" sz="2200" i="0" dirty="0"/>
              <a:t>?</a:t>
            </a:r>
          </a:p>
          <a:p>
            <a:pPr marL="800100" lvl="2" indent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200" b="1" i="0" dirty="0" err="1" smtClean="0">
                <a:solidFill>
                  <a:schemeClr val="dk1"/>
                </a:solidFill>
              </a:rPr>
              <a:t>Did</a:t>
            </a:r>
            <a:r>
              <a:rPr lang="fi-FI" sz="2200" i="0" dirty="0" smtClean="0">
                <a:solidFill>
                  <a:schemeClr val="dk1"/>
                </a:solidFill>
              </a:rPr>
              <a:t> </a:t>
            </a:r>
            <a:r>
              <a:rPr lang="fi-FI" sz="2200" i="0" dirty="0" err="1">
                <a:solidFill>
                  <a:schemeClr val="dk1"/>
                </a:solidFill>
              </a:rPr>
              <a:t>you</a:t>
            </a:r>
            <a:r>
              <a:rPr lang="fi-FI" sz="2200" i="0" dirty="0">
                <a:solidFill>
                  <a:schemeClr val="dk1"/>
                </a:solidFill>
              </a:rPr>
              <a:t> </a:t>
            </a:r>
            <a:r>
              <a:rPr lang="fi-FI" sz="2200" b="1" i="0" dirty="0" err="1">
                <a:solidFill>
                  <a:schemeClr val="dk1"/>
                </a:solidFill>
              </a:rPr>
              <a:t>say</a:t>
            </a:r>
            <a:r>
              <a:rPr lang="fi-FI" sz="2200" i="0" dirty="0">
                <a:solidFill>
                  <a:schemeClr val="dk1"/>
                </a:solidFill>
              </a:rPr>
              <a:t> </a:t>
            </a:r>
            <a:r>
              <a:rPr lang="fi-FI" sz="2200" i="0" dirty="0" err="1">
                <a:solidFill>
                  <a:schemeClr val="dk1"/>
                </a:solidFill>
              </a:rPr>
              <a:t>something</a:t>
            </a:r>
            <a:r>
              <a:rPr lang="fi-FI" sz="2200" i="0" dirty="0">
                <a:solidFill>
                  <a:schemeClr val="dk1"/>
                </a:solidFill>
              </a:rPr>
              <a:t>?	</a:t>
            </a:r>
            <a:r>
              <a:rPr lang="fi-FI" sz="2200" b="1" i="0" dirty="0" err="1"/>
              <a:t>Did</a:t>
            </a:r>
            <a:r>
              <a:rPr lang="fi-FI" sz="2200" i="0" dirty="0"/>
              <a:t> </a:t>
            </a:r>
            <a:r>
              <a:rPr lang="fi-FI" sz="2200" i="0" dirty="0" err="1"/>
              <a:t>you</a:t>
            </a:r>
            <a:r>
              <a:rPr lang="fi-FI" sz="2200" i="0" dirty="0"/>
              <a:t> </a:t>
            </a:r>
            <a:r>
              <a:rPr lang="fi-FI" sz="2200" b="1" i="0" dirty="0" err="1"/>
              <a:t>stay</a:t>
            </a:r>
            <a:r>
              <a:rPr lang="fi-FI" sz="2200" i="0" dirty="0"/>
              <a:t> </a:t>
            </a:r>
            <a:r>
              <a:rPr lang="fi-FI" sz="2200" i="0" dirty="0" err="1"/>
              <a:t>up</a:t>
            </a:r>
            <a:r>
              <a:rPr lang="fi-FI" sz="2200" i="0" dirty="0"/>
              <a:t> </a:t>
            </a:r>
            <a:r>
              <a:rPr lang="fi-FI" sz="2200" i="0" dirty="0" err="1"/>
              <a:t>late</a:t>
            </a:r>
            <a:r>
              <a:rPr lang="fi-FI" sz="2200" i="0" dirty="0"/>
              <a:t>? </a:t>
            </a:r>
          </a:p>
          <a:p>
            <a:pPr marL="800100" lvl="2" indent="0">
              <a:lnSpc>
                <a:spcPct val="110000"/>
              </a:lnSpc>
              <a:spcBef>
                <a:spcPts val="0"/>
              </a:spcBef>
              <a:buSzPct val="25000"/>
              <a:buNone/>
            </a:pPr>
            <a:r>
              <a:rPr lang="fi-FI" sz="2200" b="1" i="0" dirty="0" err="1" smtClean="0">
                <a:solidFill>
                  <a:schemeClr val="dk1"/>
                </a:solidFill>
              </a:rPr>
              <a:t>Did</a:t>
            </a:r>
            <a:r>
              <a:rPr lang="fi-FI" sz="2200" i="0" dirty="0" smtClean="0">
                <a:solidFill>
                  <a:schemeClr val="dk1"/>
                </a:solidFill>
              </a:rPr>
              <a:t> </a:t>
            </a:r>
            <a:r>
              <a:rPr lang="fi-FI" sz="2200" i="0" dirty="0">
                <a:solidFill>
                  <a:schemeClr val="dk1"/>
                </a:solidFill>
              </a:rPr>
              <a:t>he/</a:t>
            </a:r>
            <a:r>
              <a:rPr lang="fi-FI" sz="2200" i="0" dirty="0" err="1">
                <a:solidFill>
                  <a:schemeClr val="dk1"/>
                </a:solidFill>
              </a:rPr>
              <a:t>she</a:t>
            </a:r>
            <a:r>
              <a:rPr lang="fi-FI" sz="2200" i="0" dirty="0">
                <a:solidFill>
                  <a:schemeClr val="dk1"/>
                </a:solidFill>
              </a:rPr>
              <a:t> </a:t>
            </a:r>
            <a:r>
              <a:rPr lang="fi-FI" sz="2200" b="1" i="0" dirty="0" err="1">
                <a:solidFill>
                  <a:schemeClr val="dk1"/>
                </a:solidFill>
              </a:rPr>
              <a:t>do</a:t>
            </a:r>
            <a:r>
              <a:rPr lang="fi-FI" sz="2200" i="0" dirty="0">
                <a:solidFill>
                  <a:schemeClr val="dk1"/>
                </a:solidFill>
              </a:rPr>
              <a:t> </a:t>
            </a:r>
            <a:r>
              <a:rPr lang="fi-FI" sz="2200" i="0" dirty="0" err="1">
                <a:solidFill>
                  <a:schemeClr val="dk1"/>
                </a:solidFill>
              </a:rPr>
              <a:t>well</a:t>
            </a:r>
            <a:r>
              <a:rPr lang="fi-FI" sz="2200" i="0" dirty="0" smtClean="0">
                <a:solidFill>
                  <a:schemeClr val="dk1"/>
                </a:solidFill>
              </a:rPr>
              <a:t>?	</a:t>
            </a:r>
            <a:r>
              <a:rPr lang="fi-FI" sz="2200" b="1" i="0" dirty="0" err="1"/>
              <a:t>Did</a:t>
            </a:r>
            <a:r>
              <a:rPr lang="fi-FI" sz="2200" i="0" dirty="0"/>
              <a:t> </a:t>
            </a:r>
            <a:r>
              <a:rPr lang="fi-FI" sz="2200" i="0" dirty="0" err="1"/>
              <a:t>they</a:t>
            </a:r>
            <a:r>
              <a:rPr lang="fi-FI" sz="2200" i="0" dirty="0"/>
              <a:t> </a:t>
            </a:r>
            <a:r>
              <a:rPr lang="fi-FI" sz="2200" b="1" i="0" dirty="0" err="1"/>
              <a:t>answer</a:t>
            </a:r>
            <a:r>
              <a:rPr lang="fi-FI" sz="2200" i="0" dirty="0"/>
              <a:t> </a:t>
            </a:r>
            <a:r>
              <a:rPr lang="fi-FI" sz="2200" i="0" dirty="0" err="1"/>
              <a:t>your</a:t>
            </a:r>
            <a:r>
              <a:rPr lang="fi-FI" sz="2200" i="0" dirty="0"/>
              <a:t> </a:t>
            </a:r>
            <a:r>
              <a:rPr lang="fi-FI" sz="2200" i="0" dirty="0" err="1"/>
              <a:t>questions</a:t>
            </a:r>
            <a:r>
              <a:rPr lang="fi-FI" sz="2200" i="0" dirty="0"/>
              <a:t>?</a:t>
            </a:r>
          </a:p>
          <a:p>
            <a:pPr marL="571500" lvl="1" indent="0">
              <a:lnSpc>
                <a:spcPct val="110000"/>
              </a:lnSpc>
              <a:spcBef>
                <a:spcPts val="0"/>
              </a:spcBef>
              <a:buClrTx/>
              <a:buNone/>
            </a:pPr>
            <a:r>
              <a:rPr lang="fi-FI" sz="2200" dirty="0" smtClean="0">
                <a:solidFill>
                  <a:schemeClr val="dk1"/>
                </a:solidFill>
              </a:rPr>
              <a:t> 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chemeClr val="dk1"/>
              </a:buClr>
              <a:buNone/>
            </a:pPr>
            <a:r>
              <a:rPr lang="fi-FI" sz="2800" dirty="0" smtClean="0">
                <a:solidFill>
                  <a:schemeClr val="dk1"/>
                </a:solidFill>
              </a:rPr>
              <a:t>Kysymyksen </a:t>
            </a:r>
            <a:r>
              <a:rPr lang="fi-FI" sz="2800" dirty="0">
                <a:solidFill>
                  <a:schemeClr val="dk1"/>
                </a:solidFill>
              </a:rPr>
              <a:t>alussa voi olla myös </a:t>
            </a:r>
            <a:r>
              <a:rPr lang="fi-FI" sz="2800" dirty="0" smtClean="0">
                <a:solidFill>
                  <a:schemeClr val="dk1"/>
                </a:solidFill>
              </a:rPr>
              <a:t>kysymyssana:</a:t>
            </a:r>
          </a:p>
          <a:p>
            <a:pPr marL="0" lvl="0" indent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200" b="1" dirty="0" err="1" smtClean="0">
                <a:solidFill>
                  <a:schemeClr val="tx1"/>
                </a:solidFill>
              </a:rPr>
              <a:t>When</a:t>
            </a:r>
            <a:r>
              <a:rPr lang="fi-FI" sz="2200" dirty="0" smtClean="0">
                <a:solidFill>
                  <a:schemeClr val="tx1"/>
                </a:solidFill>
              </a:rPr>
              <a:t> </a:t>
            </a:r>
            <a:r>
              <a:rPr lang="fi-FI" sz="2200" dirty="0" err="1">
                <a:solidFill>
                  <a:schemeClr val="tx1"/>
                </a:solidFill>
              </a:rPr>
              <a:t>did</a:t>
            </a:r>
            <a:r>
              <a:rPr lang="fi-FI" sz="2200" dirty="0">
                <a:solidFill>
                  <a:schemeClr val="tx1"/>
                </a:solidFill>
              </a:rPr>
              <a:t> </a:t>
            </a:r>
            <a:r>
              <a:rPr lang="fi-FI" sz="2200" dirty="0" err="1">
                <a:solidFill>
                  <a:schemeClr val="tx1"/>
                </a:solidFill>
              </a:rPr>
              <a:t>they</a:t>
            </a:r>
            <a:r>
              <a:rPr lang="fi-FI" sz="2200" dirty="0">
                <a:solidFill>
                  <a:schemeClr val="tx1"/>
                </a:solidFill>
              </a:rPr>
              <a:t> </a:t>
            </a:r>
            <a:r>
              <a:rPr lang="fi-FI" sz="2200" dirty="0" err="1">
                <a:solidFill>
                  <a:schemeClr val="tx1"/>
                </a:solidFill>
              </a:rPr>
              <a:t>answer</a:t>
            </a:r>
            <a:r>
              <a:rPr lang="fi-FI" sz="2200" dirty="0">
                <a:solidFill>
                  <a:schemeClr val="tx1"/>
                </a:solidFill>
              </a:rPr>
              <a:t> </a:t>
            </a:r>
            <a:r>
              <a:rPr lang="fi-FI" sz="2200" dirty="0" err="1">
                <a:solidFill>
                  <a:schemeClr val="tx1"/>
                </a:solidFill>
              </a:rPr>
              <a:t>your</a:t>
            </a:r>
            <a:r>
              <a:rPr lang="fi-FI" sz="2200" dirty="0">
                <a:solidFill>
                  <a:schemeClr val="tx1"/>
                </a:solidFill>
              </a:rPr>
              <a:t> </a:t>
            </a:r>
            <a:r>
              <a:rPr lang="fi-FI" sz="2200" dirty="0" err="1">
                <a:solidFill>
                  <a:schemeClr val="tx1"/>
                </a:solidFill>
              </a:rPr>
              <a:t>questions</a:t>
            </a:r>
            <a:r>
              <a:rPr lang="fi-FI" sz="2200" dirty="0">
                <a:solidFill>
                  <a:schemeClr val="tx1"/>
                </a:solidFill>
              </a:rPr>
              <a:t>?</a:t>
            </a:r>
          </a:p>
          <a:p>
            <a:pPr marL="20320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21453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title"/>
          </p:nvPr>
        </p:nvSpPr>
        <p:spPr>
          <a:xfrm>
            <a:off x="457206" y="346646"/>
            <a:ext cx="8229600" cy="10661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3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Yleisimperfekti </a:t>
            </a:r>
            <a:br>
              <a:rPr lang="fi-FI" sz="3200" b="1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-FI" sz="3200" b="1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BE-verbi</a:t>
            </a:r>
            <a:endParaRPr lang="fi-FI" sz="3200" b="1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Shape 147"/>
          <p:cNvSpPr txBox="1">
            <a:spLocks noGrp="1"/>
          </p:cNvSpPr>
          <p:nvPr>
            <p:ph type="body" idx="2"/>
          </p:nvPr>
        </p:nvSpPr>
        <p:spPr>
          <a:xfrm>
            <a:off x="179511" y="1412775"/>
            <a:ext cx="8640960" cy="482453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endParaRPr sz="2400" b="0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48" name="Shape 148"/>
          <p:cNvGraphicFramePr/>
          <p:nvPr>
            <p:extLst>
              <p:ext uri="{D42A27DB-BD31-4B8C-83A1-F6EECF244321}">
                <p14:modId xmlns:p14="http://schemas.microsoft.com/office/powerpoint/2010/main" val="2565796434"/>
              </p:ext>
            </p:extLst>
          </p:nvPr>
        </p:nvGraphicFramePr>
        <p:xfrm>
          <a:off x="251519" y="1484782"/>
          <a:ext cx="8640975" cy="4274275"/>
        </p:xfrm>
        <a:graphic>
          <a:graphicData uri="http://schemas.openxmlformats.org/drawingml/2006/table">
            <a:tbl>
              <a:tblPr firstRow="1" bandRow="1">
                <a:noFill/>
                <a:tableStyleId>{8BFDFEA1-893F-4A09-AC25-3E77E50D5F28}</a:tableStyleId>
              </a:tblPr>
              <a:tblGrid>
                <a:gridCol w="28803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0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9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u="none" strike="noStrike" cap="none" dirty="0">
                          <a:solidFill>
                            <a:srgbClr val="000000"/>
                          </a:solidFill>
                        </a:rPr>
                        <a:t>Väite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u="none" strike="noStrike" cap="none">
                          <a:solidFill>
                            <a:srgbClr val="000000"/>
                          </a:solidFill>
                        </a:rPr>
                        <a:t>Kielto</a:t>
                      </a: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1800" u="none" strike="noStrike" cap="none">
                          <a:solidFill>
                            <a:srgbClr val="000000"/>
                          </a:solidFill>
                        </a:rPr>
                        <a:t>Kysymys</a:t>
                      </a:r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9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 dirty="0"/>
                        <a:t>I </a:t>
                      </a:r>
                      <a:r>
                        <a:rPr lang="fi-FI" sz="2000" i="0" u="none" strike="noStrike" cap="none" dirty="0" err="1"/>
                        <a:t>was</a:t>
                      </a:r>
                      <a:endParaRPr lang="fi-FI" sz="2000" i="0" u="none" strike="noStrike" cap="none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000" i="0" u="none" strike="noStrike" cap="none"/>
                        <a:t>I </a:t>
                      </a:r>
                      <a:r>
                        <a:rPr lang="fi-FI" sz="2000" b="1" i="0" u="none" strike="noStrike" cap="none"/>
                        <a:t>wasn’t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/>
                        <a:t>Was </a:t>
                      </a:r>
                      <a:r>
                        <a:rPr lang="fi-FI" sz="2000" i="0" u="none" strike="noStrike" cap="none"/>
                        <a:t>I …?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47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 dirty="0" err="1"/>
                        <a:t>You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b="1" i="0" u="none" strike="noStrike" cap="none" dirty="0" err="1"/>
                        <a:t>were</a:t>
                      </a:r>
                      <a:endParaRPr lang="fi-FI" sz="2000" b="1" i="0" u="none" strike="noStrike" cap="none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000" i="0" u="none" strike="noStrike" cap="none" dirty="0" err="1"/>
                        <a:t>You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b="1" i="0" u="none" strike="noStrike" cap="none" dirty="0" err="1"/>
                        <a:t>weren’t</a:t>
                      </a:r>
                      <a:endParaRPr lang="fi-FI" sz="2000" b="1" i="0" u="none" strike="noStrike" cap="none" dirty="0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 dirty="0" err="1"/>
                        <a:t>Were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you</a:t>
                      </a:r>
                      <a:r>
                        <a:rPr lang="fi-FI" sz="2000" i="0" u="none" strike="noStrike" cap="none" dirty="0"/>
                        <a:t> …?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886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He/She/It </a:t>
                      </a:r>
                      <a:r>
                        <a:rPr lang="fi-FI" sz="2000" b="1" i="0" u="none" strike="noStrike" cap="none"/>
                        <a:t>was</a:t>
                      </a:r>
                      <a:r>
                        <a:rPr lang="fi-FI" sz="2000" i="0" u="none" strike="noStrike" cap="none"/>
                        <a:t>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He/She/It </a:t>
                      </a:r>
                      <a:r>
                        <a:rPr lang="fi-FI" sz="2000" b="1" i="0" u="none" strike="noStrike" cap="none"/>
                        <a:t>wasn’t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 dirty="0" err="1"/>
                        <a:t>Was</a:t>
                      </a:r>
                      <a:r>
                        <a:rPr lang="fi-FI" sz="2000" i="0" u="none" strike="noStrike" cap="none" dirty="0"/>
                        <a:t> he/</a:t>
                      </a:r>
                      <a:r>
                        <a:rPr lang="fi-FI" sz="2000" i="0" u="none" strike="noStrike" cap="none" dirty="0" err="1"/>
                        <a:t>she</a:t>
                      </a:r>
                      <a:r>
                        <a:rPr lang="fi-FI" sz="2000" i="0" u="none" strike="noStrike" cap="none" dirty="0"/>
                        <a:t>/it …?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14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We </a:t>
                      </a:r>
                      <a:r>
                        <a:rPr lang="fi-FI" sz="2000" b="1" i="0" u="none" strike="noStrike" cap="none"/>
                        <a:t>were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000" i="0" u="none" strike="noStrike" cap="none"/>
                        <a:t>We </a:t>
                      </a:r>
                      <a:r>
                        <a:rPr lang="fi-FI" sz="2000" b="1" i="0" u="none" strike="noStrike" cap="none"/>
                        <a:t>weren’t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25000"/>
                        <a:buFont typeface="Calibri"/>
                        <a:buNone/>
                      </a:pPr>
                      <a:r>
                        <a:rPr lang="fi-FI" sz="2000" b="1" i="0" u="none" strike="noStrike" cap="none" dirty="0" err="1"/>
                        <a:t>Were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we</a:t>
                      </a:r>
                      <a:r>
                        <a:rPr lang="fi-FI" sz="2000" i="0" u="none" strike="noStrike" cap="none" dirty="0"/>
                        <a:t> …?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9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You </a:t>
                      </a:r>
                      <a:r>
                        <a:rPr lang="fi-FI" sz="2000" b="1" i="0" u="none" strike="noStrike" cap="none"/>
                        <a:t>were</a:t>
                      </a:r>
                      <a:r>
                        <a:rPr lang="fi-FI" sz="2000" i="0" u="none" strike="noStrike" cap="none"/>
                        <a:t>.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You </a:t>
                      </a:r>
                      <a:r>
                        <a:rPr lang="fi-FI" sz="2000" b="1" i="0" u="none" strike="noStrike" cap="none"/>
                        <a:t>weren’t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 dirty="0" err="1"/>
                        <a:t>Were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you</a:t>
                      </a:r>
                      <a:r>
                        <a:rPr lang="fi-FI" sz="2000" i="0" u="none" strike="noStrike" cap="none" dirty="0"/>
                        <a:t> …?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598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They </a:t>
                      </a:r>
                      <a:r>
                        <a:rPr lang="fi-FI" sz="2000" b="1" i="0" u="none" strike="noStrike" cap="none"/>
                        <a:t>were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i="0" u="none" strike="noStrike" cap="none"/>
                        <a:t>They </a:t>
                      </a:r>
                      <a:r>
                        <a:rPr lang="fi-FI" sz="2000" b="1" i="0" u="none" strike="noStrike" cap="none"/>
                        <a:t>weren’t</a:t>
                      </a:r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fi-FI" sz="2000" b="1" i="0" u="none" strike="noStrike" cap="none" dirty="0" err="1"/>
                        <a:t>Were</a:t>
                      </a:r>
                      <a:r>
                        <a:rPr lang="fi-FI" sz="2000" i="0" u="none" strike="noStrike" cap="none" dirty="0"/>
                        <a:t> </a:t>
                      </a:r>
                      <a:r>
                        <a:rPr lang="fi-FI" sz="2000" i="0" u="none" strike="noStrike" cap="none" dirty="0" err="1"/>
                        <a:t>they</a:t>
                      </a:r>
                      <a:r>
                        <a:rPr lang="fi-FI" sz="2000" i="0" u="none" strike="noStrike" cap="none" dirty="0"/>
                        <a:t> …?</a:t>
                      </a:r>
                    </a:p>
                  </a:txBody>
                  <a:tcPr marL="91450" marR="91450" marT="45725" marB="45725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494703" y="488887"/>
            <a:ext cx="8229600" cy="597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lnSpc>
                <a:spcPct val="9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Calibri"/>
              <a:buNone/>
            </a:pPr>
            <a:r>
              <a:rPr lang="fi-FI" sz="4000" i="0" u="none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Activate</a:t>
            </a:r>
            <a:endParaRPr lang="fi-FI" sz="4000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Shape 174"/>
          <p:cNvSpPr txBox="1">
            <a:spLocks noGrp="1"/>
          </p:cNvSpPr>
          <p:nvPr>
            <p:ph type="body" idx="1"/>
          </p:nvPr>
        </p:nvSpPr>
        <p:spPr>
          <a:xfrm>
            <a:off x="319855" y="1086850"/>
            <a:ext cx="8579295" cy="48974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err="1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Translate</a:t>
            </a:r>
            <a:r>
              <a:rPr lang="fi-FI" sz="2800" b="0" i="0" u="none" strike="noStrike" cap="none" dirty="0" smtClean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lang="fi-FI" sz="2800" b="0" i="0" u="none" strike="noStrike" cap="none" dirty="0" smtClean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. Se oli oikea päätös.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It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was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right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decision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2. Äitini ja minä olimme puutarhassa.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My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mother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and I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garden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3. Toivotimme vieraat lämpimästi tervetulleiksi.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welcomed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guests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warmly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4. Opiskelijat toistivat kysymyksensä.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students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repeated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their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question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(s).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5. Lumiukkoni ei sulanut auringonpaisteessa.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My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snowman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didn’t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melt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sunlight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body" idx="1"/>
          </p:nvPr>
        </p:nvSpPr>
        <p:spPr>
          <a:xfrm>
            <a:off x="467964" y="863873"/>
            <a:ext cx="8579295" cy="53285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6. Valehtelit, kun sanoit ostaneesi kissan.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lied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when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bough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a cat 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7. Klikkasin nappia, mutta mitään ei tapahtunut.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clicked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button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but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nothing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happened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8. En koskaan halunnut tämän loppuvan.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never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wanted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finish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9. Söitkö eilen herkullisen päivällisen?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Did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delicious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dinner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yesterday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latin typeface="Calibri"/>
                <a:ea typeface="Calibri"/>
                <a:cs typeface="Calibri"/>
                <a:sym typeface="Calibri"/>
              </a:rPr>
              <a:t>10. Etkö sanonut, ettet pitänyt etanoista?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Didn’t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say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didn’t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like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snails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92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96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" grpId="0" uiExpand="1" build="p"/>
    </p:bld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2068</TotalTime>
  <Words>150</Words>
  <Application>Microsoft Office PowerPoint</Application>
  <PresentationFormat>Näytössä katseltava diaesitys (4:3)</PresentationFormat>
  <Paragraphs>94</Paragraphs>
  <Slides>9</Slides>
  <Notes>5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Noto Sans Symbols</vt:lpstr>
      <vt:lpstr>Office-teema</vt:lpstr>
      <vt:lpstr>PowerPoint-esitys</vt:lpstr>
      <vt:lpstr> Imperfekti Mitä eroa muodoilla on? </vt:lpstr>
      <vt:lpstr>Imperfekti</vt:lpstr>
      <vt:lpstr>Yleisimperfekti  Muodostus</vt:lpstr>
      <vt:lpstr>Yleisimperfekti Muodostus</vt:lpstr>
      <vt:lpstr>Yleisimperfekti Muodostus</vt:lpstr>
      <vt:lpstr>Yleisimperfekti  BE-verbi</vt:lpstr>
      <vt:lpstr>Activate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Pimiä Pentti</cp:lastModifiedBy>
  <cp:revision>28</cp:revision>
  <dcterms:modified xsi:type="dcterms:W3CDTF">2018-09-06T10:27:13Z</dcterms:modified>
</cp:coreProperties>
</file>