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68" r:id="rId8"/>
  </p:sldMasterIdLst>
  <p:sldIdLst>
    <p:sldId id="257" r:id="rId9"/>
    <p:sldId id="258" r:id="rId10"/>
    <p:sldId id="259" r:id="rId11"/>
    <p:sldId id="264" r:id="rId12"/>
    <p:sldId id="266" r:id="rId13"/>
    <p:sldId id="261" r:id="rId14"/>
    <p:sldId id="262" r:id="rId15"/>
    <p:sldId id="260" r:id="rId16"/>
    <p:sldId id="267" r:id="rId17"/>
    <p:sldId id="263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0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8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56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59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25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06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24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5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90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77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9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8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86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23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97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89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07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9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45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47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1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32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97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90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39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66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98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74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23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14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977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6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29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17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14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66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994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05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61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593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52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212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6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112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702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702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21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076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816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96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304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545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914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3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670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053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739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03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349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762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353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936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974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400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675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301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410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334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781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173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695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630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965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219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3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426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767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095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538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57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846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020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924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368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6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5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7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2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2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0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4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BF493-7026-4651-9DCC-48F841F3411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2ED3-3F6B-482F-8605-88345BCCDD7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1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FF00"/>
                </a:solidFill>
              </a:rPr>
              <a:t>EU lyhyesti</a:t>
            </a:r>
            <a:endParaRPr lang="fi-FI" dirty="0">
              <a:solidFill>
                <a:srgbClr val="FFFF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FF00"/>
                </a:solidFill>
              </a:rPr>
              <a:t>28 jäsenmaan muodostama vapaakauppa-alue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Yhteinen valuutta, euro, 19 jäsenmaan virallisena valuuttana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Jäsenmaat ovat luovuttaneet osan päätöksentekovallastaan EU:lle vastineeksi yhteisestä vaikutusvallasta</a:t>
            </a:r>
          </a:p>
          <a:p>
            <a:r>
              <a:rPr lang="fi-FI" dirty="0" err="1" smtClean="0">
                <a:solidFill>
                  <a:srgbClr val="FFFF00"/>
                </a:solidFill>
              </a:rPr>
              <a:t>Subsidiariteetti</a:t>
            </a:r>
            <a:r>
              <a:rPr lang="fi-FI" dirty="0" smtClean="0">
                <a:solidFill>
                  <a:srgbClr val="FFFF00"/>
                </a:solidFill>
              </a:rPr>
              <a:t> = läheisyysperiaate, eli päätöksenteko mahdollisimman alhaalla</a:t>
            </a:r>
          </a:p>
        </p:txBody>
      </p:sp>
    </p:spTree>
    <p:extLst>
      <p:ext uri="{BB962C8B-B14F-4D97-AF65-F5344CB8AC3E}">
        <p14:creationId xmlns:p14="http://schemas.microsoft.com/office/powerpoint/2010/main" val="32864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FF00"/>
                </a:solidFill>
              </a:rPr>
              <a:t>Komissio</a:t>
            </a:r>
            <a:endParaRPr lang="fi-FI" dirty="0">
              <a:solidFill>
                <a:srgbClr val="FFFF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>
                <a:solidFill>
                  <a:srgbClr val="FFFF00"/>
                </a:solidFill>
              </a:rPr>
              <a:t>28 viisivuotiskaudeksi valittua komissaaria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Toimivat unionin eduksi, eivät jäsenmaansa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Tärkein lakiesityksien tekijä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Valvova elin (mm. direktiivien noudattaminen)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Kiistellyin, koska ei vaalein valittu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5940152" y="321297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FFFF00"/>
                </a:solidFill>
              </a:rPr>
              <a:t>Jean-Claude </a:t>
            </a:r>
            <a:r>
              <a:rPr lang="fi-FI" sz="2400" dirty="0" err="1">
                <a:solidFill>
                  <a:srgbClr val="FFFF00"/>
                </a:solidFill>
              </a:rPr>
              <a:t>Juncker</a:t>
            </a:r>
            <a:r>
              <a:rPr lang="fi-FI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9" name="Tekstikehys 8"/>
          <p:cNvSpPr txBox="1"/>
          <p:nvPr/>
        </p:nvSpPr>
        <p:spPr>
          <a:xfrm>
            <a:off x="6012160" y="580526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FFFF00"/>
                </a:solidFill>
              </a:rPr>
              <a:t>Jyrki Katainen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009" y="968083"/>
            <a:ext cx="2910622" cy="218296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937" y="3854920"/>
            <a:ext cx="3259535" cy="17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FF00"/>
                </a:solidFill>
              </a:rPr>
              <a:t>Euroopan parlamentti</a:t>
            </a:r>
            <a:endParaRPr lang="fi-FI" dirty="0">
              <a:solidFill>
                <a:srgbClr val="FFFF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09120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>
                <a:solidFill>
                  <a:srgbClr val="FFFF00"/>
                </a:solidFill>
              </a:rPr>
              <a:t>751 jäsentä 5v välein vaaleilla edustajiksi, Suomesta 13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Jakautuvat puolueittain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Täysistunnot ja valiokunnat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Valvoo toimielimiä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Hyväksyy komission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Hyväksyy talousarvion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Lissabonin sopimus vahvisti asemaa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Tasaveroinen neuvoston kanssa useimmilla aloilla -&gt; yhteispäätösmenettely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79379">
            <a:off x="5169980" y="2670076"/>
            <a:ext cx="3634330" cy="204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02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FF00"/>
                </a:solidFill>
              </a:rPr>
              <a:t>Euroopan parlamentti</a:t>
            </a:r>
            <a:endParaRPr lang="fi-FI" dirty="0">
              <a:solidFill>
                <a:srgbClr val="FFFF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09120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rgbClr val="FFFF00"/>
                </a:solidFill>
              </a:rPr>
              <a:t>Selvitä EU:n nettisivuilta: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>
                <a:solidFill>
                  <a:srgbClr val="FFFF00"/>
                </a:solidFill>
              </a:rPr>
              <a:t>Mitkä neljä puoluetta ovat Euroopan parlamentin suurimmat?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>
                <a:solidFill>
                  <a:srgbClr val="FFFF00"/>
                </a:solidFill>
              </a:rPr>
              <a:t>Ketkä suomalaiset poliitikot istuvat Euroopan parlamentissa?</a:t>
            </a:r>
          </a:p>
          <a:p>
            <a:pPr marL="514350" indent="-514350">
              <a:buFont typeface="+mj-lt"/>
              <a:buAutoNum type="arabicPeriod"/>
            </a:pPr>
            <a:endParaRPr lang="fi-FI" dirty="0" smtClean="0">
              <a:solidFill>
                <a:srgbClr val="FFFF00"/>
              </a:solidFill>
            </a:endParaRP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18" name="Picture 2" descr="C:\Users\Jaakko\Pictures\Sekalaista\IMG_1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81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42" name="Picture 2" descr="C:\Users\Jaakko\Pictures\Sekalaista\IMG_1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91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FF00"/>
                </a:solidFill>
              </a:rPr>
              <a:t>Ministerineuvosto / Neuvosto</a:t>
            </a:r>
            <a:endParaRPr lang="fi-FI" dirty="0">
              <a:solidFill>
                <a:srgbClr val="FFFF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>
                <a:solidFill>
                  <a:srgbClr val="FFFF00"/>
                </a:solidFill>
              </a:rPr>
              <a:t>Tärkein päätöksentekoelin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Enemmän valtaa kuin komissiolla tai parlamentilla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Kunkin maan ministeri vastaa omasta aiheesta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Jäsenvaltiot vuorotellen neuvoston puheenjohtajamaana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Yleisten asioiden ja ulkosuhteiden neuvostoa johtaa Euroopan ulkoministeri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Säätää direktiivejä ja asetuksia</a:t>
            </a:r>
          </a:p>
        </p:txBody>
      </p:sp>
    </p:spTree>
    <p:extLst>
      <p:ext uri="{BB962C8B-B14F-4D97-AF65-F5344CB8AC3E}">
        <p14:creationId xmlns:p14="http://schemas.microsoft.com/office/powerpoint/2010/main" val="41165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FF00"/>
                </a:solidFill>
              </a:rPr>
              <a:t>Jatkuu..</a:t>
            </a:r>
            <a:endParaRPr lang="fi-FI" dirty="0">
              <a:solidFill>
                <a:srgbClr val="FFFF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>
                <a:solidFill>
                  <a:srgbClr val="FFFF00"/>
                </a:solidFill>
              </a:rPr>
              <a:t>Direktiivi velvoittaa muuttamaan maan omaa lakia vastaavaksi ja asetus tulee voimaan sellaisenaan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Päätökset määräenemmistön turvin (joskus 2/3 äänistä) maittain painotetuin äänimäärin</a:t>
            </a:r>
            <a:endParaRPr lang="fi-FI" dirty="0">
              <a:solidFill>
                <a:srgbClr val="FFFF00"/>
              </a:solidFill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5580112" y="407707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>
                <a:solidFill>
                  <a:srgbClr val="FFFF00"/>
                </a:solidFill>
              </a:rPr>
              <a:t>Federica</a:t>
            </a:r>
            <a:r>
              <a:rPr lang="fi-FI" sz="2400" dirty="0">
                <a:solidFill>
                  <a:srgbClr val="FFFF00"/>
                </a:solidFill>
              </a:rPr>
              <a:t> </a:t>
            </a:r>
            <a:r>
              <a:rPr lang="fi-FI" sz="2400" dirty="0" err="1">
                <a:solidFill>
                  <a:srgbClr val="FFFF00"/>
                </a:solidFill>
              </a:rPr>
              <a:t>Mogherini</a:t>
            </a:r>
            <a:endParaRPr lang="fi-FI" sz="2400" dirty="0">
              <a:solidFill>
                <a:srgbClr val="FFFF00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407793"/>
            <a:ext cx="3237585" cy="241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FF00"/>
                </a:solidFill>
              </a:rPr>
              <a:t>Eurooppa-neuvosto</a:t>
            </a:r>
            <a:endParaRPr lang="fi-FI" dirty="0">
              <a:solidFill>
                <a:srgbClr val="FFFF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>
                <a:solidFill>
                  <a:srgbClr val="FFFF00"/>
                </a:solidFill>
              </a:rPr>
              <a:t>Korkein päätöksentekoelin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Koostuu jäsenmaiden pääministereistä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”EU:n presidentti” johtaa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Vähintään 2 kertaa vuodessa tapaaminen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Päättää suurista suuntaviivoista ja asioista, joista ministerineuvosto ei ole päässyt sopuun</a:t>
            </a:r>
          </a:p>
          <a:p>
            <a:endParaRPr lang="fi-FI" dirty="0"/>
          </a:p>
        </p:txBody>
      </p:sp>
      <p:sp>
        <p:nvSpPr>
          <p:cNvPr id="6" name="Tekstikehys 5"/>
          <p:cNvSpPr txBox="1"/>
          <p:nvPr/>
        </p:nvSpPr>
        <p:spPr>
          <a:xfrm>
            <a:off x="5868144" y="314096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FFFF00"/>
                </a:solidFill>
              </a:rPr>
              <a:t>Donald </a:t>
            </a:r>
            <a:r>
              <a:rPr lang="fi-FI" sz="2400" dirty="0" err="1">
                <a:solidFill>
                  <a:srgbClr val="FFFF00"/>
                </a:solidFill>
              </a:rPr>
              <a:t>Tusk</a:t>
            </a:r>
            <a:endParaRPr lang="fi-FI" sz="2400" dirty="0">
              <a:solidFill>
                <a:srgbClr val="FFFF00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829" y="1178632"/>
            <a:ext cx="3563888" cy="199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FF00"/>
                </a:solidFill>
              </a:rPr>
              <a:t>Eurooppa-neuvosto</a:t>
            </a:r>
            <a:endParaRPr lang="fi-FI" dirty="0">
              <a:solidFill>
                <a:srgbClr val="FFFF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rgbClr val="FFFF00"/>
                </a:solidFill>
              </a:rPr>
              <a:t>Ota selvää, milloin oli viimeisin EU:n huippukokous. Mitä kokouksessa päätettiin?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85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223</Words>
  <Application>Microsoft Office PowerPoint</Application>
  <PresentationFormat>Näytössä katseltava diaesitys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8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1_Office-teema</vt:lpstr>
      <vt:lpstr>Office-teema</vt:lpstr>
      <vt:lpstr>2_Office-teema</vt:lpstr>
      <vt:lpstr>3_Office-teema</vt:lpstr>
      <vt:lpstr>4_Office-teema</vt:lpstr>
      <vt:lpstr>5_Office-teema</vt:lpstr>
      <vt:lpstr>6_Office-teema</vt:lpstr>
      <vt:lpstr>8_Office-teema</vt:lpstr>
      <vt:lpstr>EU lyhyesti</vt:lpstr>
      <vt:lpstr>Euroopan parlamentti</vt:lpstr>
      <vt:lpstr>Euroopan parlamentti</vt:lpstr>
      <vt:lpstr>PowerPoint-esitys</vt:lpstr>
      <vt:lpstr>PowerPoint-esitys</vt:lpstr>
      <vt:lpstr>Ministerineuvosto / Neuvosto</vt:lpstr>
      <vt:lpstr>Jatkuu..</vt:lpstr>
      <vt:lpstr>Eurooppa-neuvosto</vt:lpstr>
      <vt:lpstr>Eurooppa-neuvosto</vt:lpstr>
      <vt:lpstr>Komissio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lyhyesti</dc:title>
  <dc:creator>JAAKKO RANTALA</dc:creator>
  <cp:lastModifiedBy>tietohallinto</cp:lastModifiedBy>
  <cp:revision>3</cp:revision>
  <dcterms:created xsi:type="dcterms:W3CDTF">2016-10-26T05:43:38Z</dcterms:created>
  <dcterms:modified xsi:type="dcterms:W3CDTF">2016-10-26T12:02:54Z</dcterms:modified>
</cp:coreProperties>
</file>