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9" r:id="rId4"/>
    <p:sldId id="258" r:id="rId5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450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3" name="Group 42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4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0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5" name="Rectangle 11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6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7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1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5" name="Rectangle 84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11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1" name="Rectangle 80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5" name="Freeform 44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Freeform 51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Freeform 57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Freeform 67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Freeform 68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/>
          <p:cNvSpPr/>
          <p:nvPr/>
        </p:nvSpPr>
        <p:spPr>
          <a:xfrm>
            <a:off x="4649096" y="-21511"/>
            <a:ext cx="3505200" cy="23128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733365" y="2708476"/>
            <a:ext cx="3313355" cy="1702160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733365" y="4421080"/>
            <a:ext cx="3309803" cy="1260629"/>
          </a:xfrm>
        </p:spPr>
        <p:txBody>
          <a:bodyPr>
            <a:normAutofit/>
          </a:bodyPr>
          <a:lstStyle>
            <a:lvl1pPr marL="0" indent="0" algn="l">
              <a:buNone/>
              <a:defRPr sz="1800">
                <a:solidFill>
                  <a:srgbClr val="42424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38744" y="1516828"/>
            <a:ext cx="2133600" cy="750981"/>
          </a:xfrm>
        </p:spPr>
        <p:txBody>
          <a:bodyPr anchor="b"/>
          <a:lstStyle>
            <a:lvl1pPr algn="l">
              <a:defRPr sz="2400"/>
            </a:lvl1pPr>
          </a:lstStyle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0" name="Rectangle 49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03520" y="5719966"/>
            <a:ext cx="2831592" cy="365125"/>
          </a:xfrm>
        </p:spPr>
        <p:txBody>
          <a:bodyPr>
            <a:normAutofit/>
          </a:bodyPr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649096" y="5719966"/>
            <a:ext cx="643666" cy="365125"/>
          </a:xfrm>
        </p:spPr>
        <p:txBody>
          <a:bodyPr/>
          <a:lstStyle>
            <a:lvl1pPr>
              <a:defRPr>
                <a:solidFill>
                  <a:schemeClr val="accent1"/>
                </a:solidFill>
              </a:defRPr>
            </a:lvl1pPr>
          </a:lstStyle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89" name="Rectangle 88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030147"/>
            <a:ext cx="1484453" cy="4780344"/>
          </a:xfrm>
        </p:spPr>
        <p:txBody>
          <a:bodyPr vert="eaVert" anchor="ctr"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53296" y="1030147"/>
            <a:ext cx="5423704" cy="4780344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645" y="2900829"/>
            <a:ext cx="6637468" cy="1362075"/>
          </a:xfrm>
        </p:spPr>
        <p:txBody>
          <a:bodyPr anchor="b"/>
          <a:lstStyle>
            <a:lvl1pPr algn="l">
              <a:defRPr sz="4000" b="0" cap="none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8645" y="4267200"/>
            <a:ext cx="6637467" cy="1520413"/>
          </a:xfrm>
        </p:spPr>
        <p:txBody>
          <a:bodyPr anchor="t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042416" y="2313432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313431"/>
            <a:ext cx="3419856" cy="349300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12111" y="2316009"/>
            <a:ext cx="305714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41721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1837" y="2316010"/>
            <a:ext cx="3055717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2974694"/>
            <a:ext cx="3419856" cy="283579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2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3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4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78" name="Rectangle 77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79" name="Rectangle 78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0" name="Rectangle 79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5" name="Rectangle 74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7" name="Freeform 46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Freeform 50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Hexagon 54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Freeform 58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Hexagon 62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Freeform 69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Freeform 70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6" name="Rectangle 45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  <p:sp>
        <p:nvSpPr>
          <p:cNvPr id="58" name="Rectangle 57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chemeClr val="bg1"/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45894" y="856527"/>
            <a:ext cx="3090440" cy="5150734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61" name="Rectangle 60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9833" y="2657434"/>
            <a:ext cx="3304572" cy="1463153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6592" y="4136994"/>
            <a:ext cx="3298784" cy="1517904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-382404" y="0"/>
            <a:ext cx="9932332" cy="6858000"/>
            <a:chOff x="-382404" y="0"/>
            <a:chExt cx="9932332" cy="6858000"/>
          </a:xfrm>
        </p:grpSpPr>
        <p:grpSp>
          <p:nvGrpSpPr>
            <p:cNvPr id="45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75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87" name="Rectangle 8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8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9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6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84" name="Rectangle 83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5" name="Rectangle 84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6" name="Rectangle 85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77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81" name="Rectangle 80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2" name="Rectangle 81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83" name="Rectangle 82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78" name="Rectangle 77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6" name="Freeform 45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8" name="Freeform 47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Freeform 49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1" name="Hexagon 60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Hexagon 61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3" name="Freeform 62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4" name="Hexagon 63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5" name="Hexagon 64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6" name="Hexagon 65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7" name="Hexagon 66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8" name="Hexagon 67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9" name="Hexagon 68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0" name="Hexagon 69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1" name="Hexagon 70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2" name="Hexagon 71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3" name="Freeform 72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4" name="Freeform 73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94" name="Rectangle 93"/>
          <p:cNvSpPr/>
          <p:nvPr/>
        </p:nvSpPr>
        <p:spPr>
          <a:xfrm>
            <a:off x="4561242" y="-21511"/>
            <a:ext cx="3679116" cy="6271840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1" name="Rectangle 10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2" name="Rectangle 101"/>
          <p:cNvSpPr/>
          <p:nvPr/>
        </p:nvSpPr>
        <p:spPr>
          <a:xfrm>
            <a:off x="905571" y="601883"/>
            <a:ext cx="3562257" cy="5648445"/>
          </a:xfrm>
          <a:prstGeom prst="rect">
            <a:avLst/>
          </a:prstGeom>
          <a:solidFill>
            <a:srgbClr val="FFFFFF"/>
          </a:solidFill>
          <a:ln w="3175">
            <a:solidFill>
              <a:schemeClr val="tx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5" name="Rectangle 104"/>
          <p:cNvSpPr/>
          <p:nvPr/>
        </p:nvSpPr>
        <p:spPr>
          <a:xfrm>
            <a:off x="4650889" y="6088284"/>
            <a:ext cx="3505200" cy="817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34424" y="2660904"/>
            <a:ext cx="3300984" cy="146304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fi-FI" smtClean="0"/>
              <a:t>Muokkaa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005208" y="693795"/>
            <a:ext cx="3359623" cy="5468112"/>
          </a:xfrm>
        </p:spPr>
        <p:txBody>
          <a:bodyPr/>
          <a:lstStyle>
            <a:lvl1pPr marL="0" indent="0">
              <a:buNone/>
              <a:defRPr sz="3200">
                <a:solidFill>
                  <a:schemeClr val="accent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34630" y="4133088"/>
            <a:ext cx="3300573" cy="1519561"/>
          </a:xfrm>
        </p:spPr>
        <p:txBody>
          <a:bodyPr>
            <a:normAutofit/>
          </a:bodyPr>
          <a:lstStyle>
            <a:lvl1pPr marL="0" indent="0">
              <a:buNone/>
              <a:defRPr sz="1600">
                <a:solidFill>
                  <a:srgbClr val="42424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641448" y="5724835"/>
            <a:ext cx="3493664" cy="365125"/>
          </a:xfrm>
        </p:spPr>
        <p:txBody>
          <a:bodyPr>
            <a:normAutofit/>
          </a:bodyPr>
          <a:lstStyle/>
          <a:p>
            <a:endParaRPr lang="fi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-304800" y="0"/>
            <a:ext cx="9932332" cy="6858000"/>
            <a:chOff x="-382404" y="0"/>
            <a:chExt cx="9932332" cy="6858000"/>
          </a:xfrm>
        </p:grpSpPr>
        <p:grpSp>
          <p:nvGrpSpPr>
            <p:cNvPr id="43" name="Group 44"/>
            <p:cNvGrpSpPr/>
            <p:nvPr/>
          </p:nvGrpSpPr>
          <p:grpSpPr>
            <a:xfrm>
              <a:off x="0" y="0"/>
              <a:ext cx="9144000" cy="6858000"/>
              <a:chOff x="0" y="0"/>
              <a:chExt cx="9144000" cy="6858000"/>
            </a:xfrm>
          </p:grpSpPr>
          <p:grpSp>
            <p:nvGrpSpPr>
              <p:cNvPr id="101" name="Group 4"/>
              <p:cNvGrpSpPr/>
              <p:nvPr/>
            </p:nvGrpSpPr>
            <p:grpSpPr>
              <a:xfrm>
                <a:off x="0" y="0"/>
                <a:ext cx="2514600" cy="6858000"/>
                <a:chOff x="0" y="0"/>
                <a:chExt cx="2514600" cy="6858000"/>
              </a:xfrm>
            </p:grpSpPr>
            <p:sp>
              <p:nvSpPr>
                <p:cNvPr id="113" name="Rectangle 112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4" name="Rectangle 2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5" name="Rectangle 3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2" name="Group 5"/>
              <p:cNvGrpSpPr/>
              <p:nvPr/>
            </p:nvGrpSpPr>
            <p:grpSpPr>
              <a:xfrm>
                <a:off x="422910" y="0"/>
                <a:ext cx="2514600" cy="6858000"/>
                <a:chOff x="0" y="0"/>
                <a:chExt cx="2514600" cy="6858000"/>
              </a:xfrm>
            </p:grpSpPr>
            <p:sp>
              <p:nvSpPr>
                <p:cNvPr id="110" name="Rectangle 109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1" name="Rectangle 110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12" name="Rectangle 111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grpSp>
            <p:nvGrpSpPr>
              <p:cNvPr id="103" name="Group 9"/>
              <p:cNvGrpSpPr/>
              <p:nvPr/>
            </p:nvGrpSpPr>
            <p:grpSpPr>
              <a:xfrm rot="10800000">
                <a:off x="6629400" y="0"/>
                <a:ext cx="2514600" cy="6858000"/>
                <a:chOff x="0" y="0"/>
                <a:chExt cx="2514600" cy="6858000"/>
              </a:xfrm>
            </p:grpSpPr>
            <p:sp>
              <p:nvSpPr>
                <p:cNvPr id="107" name="Rectangle 106"/>
                <p:cNvSpPr/>
                <p:nvPr/>
              </p:nvSpPr>
              <p:spPr>
                <a:xfrm>
                  <a:off x="914400" y="0"/>
                  <a:ext cx="1600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0" y="0"/>
                  <a:ext cx="4572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228600" y="0"/>
                  <a:ext cx="762000" cy="6858000"/>
                </a:xfrm>
                <a:prstGeom prst="rect">
                  <a:avLst/>
                </a:prstGeom>
                <a:solidFill>
                  <a:schemeClr val="bg1">
                    <a:alpha val="10000"/>
                  </a:scheme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</p:grpSp>
          <p:sp>
            <p:nvSpPr>
              <p:cNvPr id="104" name="Rectangle 103"/>
              <p:cNvSpPr/>
              <p:nvPr/>
            </p:nvSpPr>
            <p:spPr>
              <a:xfrm>
                <a:off x="3810000" y="0"/>
                <a:ext cx="28194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5" name="Rectangle 104"/>
              <p:cNvSpPr/>
              <p:nvPr/>
            </p:nvSpPr>
            <p:spPr>
              <a:xfrm>
                <a:off x="2895600" y="0"/>
                <a:ext cx="4572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6" name="Rectangle 105"/>
              <p:cNvSpPr/>
              <p:nvPr/>
            </p:nvSpPr>
            <p:spPr>
              <a:xfrm>
                <a:off x="3124200" y="0"/>
                <a:ext cx="762000" cy="6858000"/>
              </a:xfrm>
              <a:prstGeom prst="rect">
                <a:avLst/>
              </a:prstGeom>
              <a:solidFill>
                <a:schemeClr val="bg1">
                  <a:alpha val="1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</p:grpSp>
        <p:sp>
          <p:nvSpPr>
            <p:cNvPr id="44" name="Freeform 43"/>
            <p:cNvSpPr/>
            <p:nvPr/>
          </p:nvSpPr>
          <p:spPr>
            <a:xfrm>
              <a:off x="-11875" y="5035138"/>
              <a:ext cx="9144000" cy="1175655"/>
            </a:xfrm>
            <a:custGeom>
              <a:avLst/>
              <a:gdLst>
                <a:gd name="connsiteX0" fmla="*/ 0 w 9144000"/>
                <a:gd name="connsiteY0" fmla="*/ 1116280 h 1175656"/>
                <a:gd name="connsiteX1" fmla="*/ 1674420 w 9144000"/>
                <a:gd name="connsiteY1" fmla="*/ 1163781 h 1175656"/>
                <a:gd name="connsiteX2" fmla="*/ 4120737 w 9144000"/>
                <a:gd name="connsiteY2" fmla="*/ 1045028 h 1175656"/>
                <a:gd name="connsiteX3" fmla="*/ 7172696 w 9144000"/>
                <a:gd name="connsiteY3" fmla="*/ 605641 h 1175656"/>
                <a:gd name="connsiteX4" fmla="*/ 9144000 w 9144000"/>
                <a:gd name="connsiteY4" fmla="*/ 0 h 1175656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270659 h 1330035"/>
                <a:gd name="connsiteX1" fmla="*/ 1674420 w 9144000"/>
                <a:gd name="connsiteY1" fmla="*/ 1318160 h 1330035"/>
                <a:gd name="connsiteX2" fmla="*/ 4120737 w 9144000"/>
                <a:gd name="connsiteY2" fmla="*/ 1199407 h 1330035"/>
                <a:gd name="connsiteX3" fmla="*/ 7172696 w 9144000"/>
                <a:gd name="connsiteY3" fmla="*/ 760020 h 1330035"/>
                <a:gd name="connsiteX4" fmla="*/ 9144000 w 9144000"/>
                <a:gd name="connsiteY4" fmla="*/ 0 h 1330035"/>
                <a:gd name="connsiteX0" fmla="*/ 0 w 9144000"/>
                <a:gd name="connsiteY0" fmla="*/ 1116279 h 1175655"/>
                <a:gd name="connsiteX1" fmla="*/ 1674420 w 9144000"/>
                <a:gd name="connsiteY1" fmla="*/ 1163780 h 1175655"/>
                <a:gd name="connsiteX2" fmla="*/ 4120737 w 9144000"/>
                <a:gd name="connsiteY2" fmla="*/ 1045027 h 1175655"/>
                <a:gd name="connsiteX3" fmla="*/ 7172696 w 9144000"/>
                <a:gd name="connsiteY3" fmla="*/ 605640 h 1175655"/>
                <a:gd name="connsiteX4" fmla="*/ 9144000 w 9144000"/>
                <a:gd name="connsiteY4" fmla="*/ 0 h 11756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1175655">
                  <a:moveTo>
                    <a:pt x="0" y="1116279"/>
                  </a:moveTo>
                  <a:cubicBezTo>
                    <a:pt x="493815" y="1145967"/>
                    <a:pt x="987631" y="1175655"/>
                    <a:pt x="1674420" y="1163780"/>
                  </a:cubicBezTo>
                  <a:cubicBezTo>
                    <a:pt x="2361209" y="1151905"/>
                    <a:pt x="3204358" y="1138050"/>
                    <a:pt x="4120737" y="1045027"/>
                  </a:cubicBezTo>
                  <a:cubicBezTo>
                    <a:pt x="5037116" y="952004"/>
                    <a:pt x="6335486" y="779811"/>
                    <a:pt x="7172696" y="605640"/>
                  </a:cubicBezTo>
                  <a:cubicBezTo>
                    <a:pt x="8009907" y="431469"/>
                    <a:pt x="8866910" y="154379"/>
                    <a:pt x="9144000" y="0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 44"/>
            <p:cNvSpPr/>
            <p:nvPr/>
          </p:nvSpPr>
          <p:spPr>
            <a:xfrm>
              <a:off x="-11875" y="3467595"/>
              <a:ext cx="9144000" cy="890650"/>
            </a:xfrm>
            <a:custGeom>
              <a:avLst/>
              <a:gdLst>
                <a:gd name="connsiteX0" fmla="*/ 0 w 9144000"/>
                <a:gd name="connsiteY0" fmla="*/ 890650 h 890650"/>
                <a:gd name="connsiteX1" fmla="*/ 1045028 w 9144000"/>
                <a:gd name="connsiteY1" fmla="*/ 475013 h 890650"/>
                <a:gd name="connsiteX2" fmla="*/ 3111335 w 9144000"/>
                <a:gd name="connsiteY2" fmla="*/ 71252 h 890650"/>
                <a:gd name="connsiteX3" fmla="*/ 5913911 w 9144000"/>
                <a:gd name="connsiteY3" fmla="*/ 71252 h 890650"/>
                <a:gd name="connsiteX4" fmla="*/ 9144000 w 9144000"/>
                <a:gd name="connsiteY4" fmla="*/ 498764 h 8906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144000" h="890650">
                  <a:moveTo>
                    <a:pt x="0" y="890650"/>
                  </a:moveTo>
                  <a:cubicBezTo>
                    <a:pt x="263236" y="751114"/>
                    <a:pt x="526472" y="611579"/>
                    <a:pt x="1045028" y="475013"/>
                  </a:cubicBezTo>
                  <a:cubicBezTo>
                    <a:pt x="1563584" y="338447"/>
                    <a:pt x="2299855" y="138545"/>
                    <a:pt x="3111335" y="71252"/>
                  </a:cubicBezTo>
                  <a:cubicBezTo>
                    <a:pt x="3922815" y="3959"/>
                    <a:pt x="4908467" y="0"/>
                    <a:pt x="5913911" y="71252"/>
                  </a:cubicBezTo>
                  <a:cubicBezTo>
                    <a:pt x="6919355" y="142504"/>
                    <a:pt x="8595756" y="427512"/>
                    <a:pt x="9144000" y="498764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 45"/>
            <p:cNvSpPr/>
            <p:nvPr/>
          </p:nvSpPr>
          <p:spPr>
            <a:xfrm>
              <a:off x="-23751" y="5640779"/>
              <a:ext cx="3004457" cy="1211283"/>
            </a:xfrm>
            <a:custGeom>
              <a:avLst/>
              <a:gdLst>
                <a:gd name="connsiteX0" fmla="*/ 0 w 3004457"/>
                <a:gd name="connsiteY0" fmla="*/ 0 h 1211283"/>
                <a:gd name="connsiteX1" fmla="*/ 3004457 w 3004457"/>
                <a:gd name="connsiteY1" fmla="*/ 1211283 h 121128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004457" h="1211283">
                  <a:moveTo>
                    <a:pt x="0" y="0"/>
                  </a:moveTo>
                  <a:cubicBezTo>
                    <a:pt x="1103415" y="501732"/>
                    <a:pt x="2206831" y="1003465"/>
                    <a:pt x="3004457" y="1211283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7" name="Freeform 46"/>
            <p:cNvSpPr/>
            <p:nvPr/>
          </p:nvSpPr>
          <p:spPr>
            <a:xfrm>
              <a:off x="-11875" y="5284519"/>
              <a:ext cx="9144000" cy="1478478"/>
            </a:xfrm>
            <a:custGeom>
              <a:avLst/>
              <a:gdLst>
                <a:gd name="connsiteX0" fmla="*/ 0 w 9144000"/>
                <a:gd name="connsiteY0" fmla="*/ 0 h 1478478"/>
                <a:gd name="connsiteX1" fmla="*/ 1104405 w 9144000"/>
                <a:gd name="connsiteY1" fmla="*/ 344385 h 1478478"/>
                <a:gd name="connsiteX2" fmla="*/ 3194462 w 9144000"/>
                <a:gd name="connsiteY2" fmla="*/ 866899 h 1478478"/>
                <a:gd name="connsiteX3" fmla="*/ 5676405 w 9144000"/>
                <a:gd name="connsiteY3" fmla="*/ 1282536 h 1478478"/>
                <a:gd name="connsiteX4" fmla="*/ 7730836 w 9144000"/>
                <a:gd name="connsiteY4" fmla="*/ 1448790 h 1478478"/>
                <a:gd name="connsiteX5" fmla="*/ 8573984 w 9144000"/>
                <a:gd name="connsiteY5" fmla="*/ 1460665 h 1478478"/>
                <a:gd name="connsiteX6" fmla="*/ 9144000 w 9144000"/>
                <a:gd name="connsiteY6" fmla="*/ 1425039 h 147847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9144000" h="1478478">
                  <a:moveTo>
                    <a:pt x="0" y="0"/>
                  </a:moveTo>
                  <a:cubicBezTo>
                    <a:pt x="285997" y="99951"/>
                    <a:pt x="571995" y="199902"/>
                    <a:pt x="1104405" y="344385"/>
                  </a:cubicBezTo>
                  <a:cubicBezTo>
                    <a:pt x="1636815" y="488868"/>
                    <a:pt x="2432462" y="710541"/>
                    <a:pt x="3194462" y="866899"/>
                  </a:cubicBezTo>
                  <a:cubicBezTo>
                    <a:pt x="3956462" y="1023258"/>
                    <a:pt x="4920343" y="1185554"/>
                    <a:pt x="5676405" y="1282536"/>
                  </a:cubicBezTo>
                  <a:cubicBezTo>
                    <a:pt x="6432467" y="1379518"/>
                    <a:pt x="7247906" y="1419102"/>
                    <a:pt x="7730836" y="1448790"/>
                  </a:cubicBezTo>
                  <a:cubicBezTo>
                    <a:pt x="8213766" y="1478478"/>
                    <a:pt x="8338457" y="1464623"/>
                    <a:pt x="8573984" y="1460665"/>
                  </a:cubicBezTo>
                  <a:cubicBezTo>
                    <a:pt x="8809511" y="1456707"/>
                    <a:pt x="8976755" y="1440873"/>
                    <a:pt x="9144000" y="1425039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9" name="Freeform 48"/>
            <p:cNvSpPr/>
            <p:nvPr/>
          </p:nvSpPr>
          <p:spPr>
            <a:xfrm>
              <a:off x="2137558" y="5132120"/>
              <a:ext cx="6982691" cy="1719942"/>
            </a:xfrm>
            <a:custGeom>
              <a:avLst/>
              <a:gdLst>
                <a:gd name="connsiteX0" fmla="*/ 0 w 6982691"/>
                <a:gd name="connsiteY0" fmla="*/ 1719942 h 1719942"/>
                <a:gd name="connsiteX1" fmla="*/ 546265 w 6982691"/>
                <a:gd name="connsiteY1" fmla="*/ 1185553 h 1719942"/>
                <a:gd name="connsiteX2" fmla="*/ 1330037 w 6982691"/>
                <a:gd name="connsiteY2" fmla="*/ 710540 h 1719942"/>
                <a:gd name="connsiteX3" fmla="*/ 2078182 w 6982691"/>
                <a:gd name="connsiteY3" fmla="*/ 437407 h 1719942"/>
                <a:gd name="connsiteX4" fmla="*/ 3348842 w 6982691"/>
                <a:gd name="connsiteY4" fmla="*/ 152399 h 1719942"/>
                <a:gd name="connsiteX5" fmla="*/ 4001985 w 6982691"/>
                <a:gd name="connsiteY5" fmla="*/ 69272 h 1719942"/>
                <a:gd name="connsiteX6" fmla="*/ 5047013 w 6982691"/>
                <a:gd name="connsiteY6" fmla="*/ 9896 h 1719942"/>
                <a:gd name="connsiteX7" fmla="*/ 5890161 w 6982691"/>
                <a:gd name="connsiteY7" fmla="*/ 9896 h 1719942"/>
                <a:gd name="connsiteX8" fmla="*/ 6495803 w 6982691"/>
                <a:gd name="connsiteY8" fmla="*/ 9896 h 1719942"/>
                <a:gd name="connsiteX9" fmla="*/ 6899564 w 6982691"/>
                <a:gd name="connsiteY9" fmla="*/ 33646 h 1719942"/>
                <a:gd name="connsiteX10" fmla="*/ 6982691 w 6982691"/>
                <a:gd name="connsiteY10" fmla="*/ 45522 h 17199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6982691" h="1719942">
                  <a:moveTo>
                    <a:pt x="0" y="1719942"/>
                  </a:moveTo>
                  <a:cubicBezTo>
                    <a:pt x="162296" y="1536864"/>
                    <a:pt x="324592" y="1353787"/>
                    <a:pt x="546265" y="1185553"/>
                  </a:cubicBezTo>
                  <a:cubicBezTo>
                    <a:pt x="767938" y="1017319"/>
                    <a:pt x="1074718" y="835231"/>
                    <a:pt x="1330037" y="710540"/>
                  </a:cubicBezTo>
                  <a:cubicBezTo>
                    <a:pt x="1585356" y="585849"/>
                    <a:pt x="1741715" y="530430"/>
                    <a:pt x="2078182" y="437407"/>
                  </a:cubicBezTo>
                  <a:cubicBezTo>
                    <a:pt x="2414649" y="344384"/>
                    <a:pt x="3028208" y="213755"/>
                    <a:pt x="3348842" y="152399"/>
                  </a:cubicBezTo>
                  <a:cubicBezTo>
                    <a:pt x="3669476" y="91043"/>
                    <a:pt x="3718957" y="93022"/>
                    <a:pt x="4001985" y="69272"/>
                  </a:cubicBezTo>
                  <a:cubicBezTo>
                    <a:pt x="4285013" y="45522"/>
                    <a:pt x="4732317" y="19792"/>
                    <a:pt x="5047013" y="9896"/>
                  </a:cubicBezTo>
                  <a:cubicBezTo>
                    <a:pt x="5361709" y="0"/>
                    <a:pt x="5890161" y="9896"/>
                    <a:pt x="5890161" y="9896"/>
                  </a:cubicBezTo>
                  <a:lnTo>
                    <a:pt x="6495803" y="9896"/>
                  </a:lnTo>
                  <a:cubicBezTo>
                    <a:pt x="6664037" y="13854"/>
                    <a:pt x="6818416" y="27708"/>
                    <a:pt x="6899564" y="33646"/>
                  </a:cubicBezTo>
                  <a:cubicBezTo>
                    <a:pt x="6980712" y="39584"/>
                    <a:pt x="6953003" y="37605"/>
                    <a:pt x="6982691" y="45522"/>
                  </a:cubicBezTo>
                </a:path>
              </a:pathLst>
            </a:custGeom>
            <a:ln w="6350">
              <a:solidFill>
                <a:schemeClr val="bg1">
                  <a:alpha val="2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0" name="Hexagon 49"/>
            <p:cNvSpPr/>
            <p:nvPr/>
          </p:nvSpPr>
          <p:spPr>
            <a:xfrm rot="1800000">
              <a:off x="2996165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1" name="Hexagon 50"/>
            <p:cNvSpPr/>
            <p:nvPr/>
          </p:nvSpPr>
          <p:spPr>
            <a:xfrm rot="1800000">
              <a:off x="3720065" y="41260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2" name="Hexagon 51"/>
            <p:cNvSpPr/>
            <p:nvPr/>
          </p:nvSpPr>
          <p:spPr>
            <a:xfrm rot="1800000">
              <a:off x="3729591" y="159242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Hexagon 52"/>
            <p:cNvSpPr/>
            <p:nvPr/>
          </p:nvSpPr>
          <p:spPr>
            <a:xfrm rot="1800000">
              <a:off x="2977115" y="32560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Hexagon 53"/>
            <p:cNvSpPr/>
            <p:nvPr/>
          </p:nvSpPr>
          <p:spPr>
            <a:xfrm rot="1800000">
              <a:off x="4463014" y="53833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6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5" name="Freeform 54"/>
            <p:cNvSpPr/>
            <p:nvPr/>
          </p:nvSpPr>
          <p:spPr>
            <a:xfrm rot="1800000">
              <a:off x="-382404" y="4201528"/>
              <a:ext cx="1261499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56357 w 1261499"/>
                <a:gd name="connsiteY5" fmla="*/ 1388236 h 1388236"/>
                <a:gd name="connsiteX6" fmla="*/ 0 w 1261499"/>
                <a:gd name="connsiteY6" fmla="*/ 105098 h 1388236"/>
                <a:gd name="connsiteX0" fmla="*/ 0 w 1261499"/>
                <a:gd name="connsiteY0" fmla="*/ 105098 h 1388236"/>
                <a:gd name="connsiteX1" fmla="*/ 56357 w 1261499"/>
                <a:gd name="connsiteY1" fmla="*/ 0 h 1388236"/>
                <a:gd name="connsiteX2" fmla="*/ 865241 w 1261499"/>
                <a:gd name="connsiteY2" fmla="*/ 0 h 1388236"/>
                <a:gd name="connsiteX3" fmla="*/ 1261499 w 1261499"/>
                <a:gd name="connsiteY3" fmla="*/ 694118 h 1388236"/>
                <a:gd name="connsiteX4" fmla="*/ 865241 w 1261499"/>
                <a:gd name="connsiteY4" fmla="*/ 1388236 h 1388236"/>
                <a:gd name="connsiteX5" fmla="*/ 744578 w 1261499"/>
                <a:gd name="connsiteY5" fmla="*/ 1387893 h 1388236"/>
                <a:gd name="connsiteX6" fmla="*/ 0 w 1261499"/>
                <a:gd name="connsiteY6" fmla="*/ 10509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61499" h="1388236">
                  <a:moveTo>
                    <a:pt x="0" y="105098"/>
                  </a:moveTo>
                  <a:lnTo>
                    <a:pt x="56357" y="0"/>
                  </a:lnTo>
                  <a:lnTo>
                    <a:pt x="865241" y="0"/>
                  </a:lnTo>
                  <a:lnTo>
                    <a:pt x="1261499" y="694118"/>
                  </a:lnTo>
                  <a:lnTo>
                    <a:pt x="865241" y="1388236"/>
                  </a:lnTo>
                  <a:lnTo>
                    <a:pt x="744578" y="1387893"/>
                  </a:lnTo>
                  <a:lnTo>
                    <a:pt x="0" y="105098"/>
                  </a:lnTo>
                  <a:close/>
                </a:path>
              </a:pathLst>
            </a:cu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Hexagon 55"/>
            <p:cNvSpPr/>
            <p:nvPr/>
          </p:nvSpPr>
          <p:spPr>
            <a:xfrm rot="1800000">
              <a:off x="24365" y="540242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7" name="Hexagon 56"/>
            <p:cNvSpPr/>
            <p:nvPr/>
          </p:nvSpPr>
          <p:spPr>
            <a:xfrm rot="1800000">
              <a:off x="52941" y="28497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8" name="Hexagon 57"/>
            <p:cNvSpPr/>
            <p:nvPr/>
          </p:nvSpPr>
          <p:spPr>
            <a:xfrm rot="1800000">
              <a:off x="776840" y="4126077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Hexagon 58"/>
            <p:cNvSpPr/>
            <p:nvPr/>
          </p:nvSpPr>
          <p:spPr>
            <a:xfrm rot="1800000">
              <a:off x="1510265" y="54119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Hexagon 59"/>
            <p:cNvSpPr/>
            <p:nvPr/>
          </p:nvSpPr>
          <p:spPr>
            <a:xfrm rot="1800000">
              <a:off x="1529316" y="2859252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5" name="Hexagon 94"/>
            <p:cNvSpPr/>
            <p:nvPr/>
          </p:nvSpPr>
          <p:spPr>
            <a:xfrm rot="1800000">
              <a:off x="795890" y="1563853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6" name="Hexagon 95"/>
            <p:cNvSpPr/>
            <p:nvPr/>
          </p:nvSpPr>
          <p:spPr>
            <a:xfrm rot="1800000">
              <a:off x="6806166" y="414512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10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7" name="Hexagon 96"/>
            <p:cNvSpPr/>
            <p:nvPr/>
          </p:nvSpPr>
          <p:spPr>
            <a:xfrm rot="1800000">
              <a:off x="7549116" y="5421479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8" name="Hexagon 97"/>
            <p:cNvSpPr/>
            <p:nvPr/>
          </p:nvSpPr>
          <p:spPr>
            <a:xfrm rot="1800000">
              <a:off x="7549117" y="2868778"/>
              <a:ext cx="1601400" cy="1388236"/>
            </a:xfrm>
            <a:prstGeom prst="hexagon">
              <a:avLst>
                <a:gd name="adj" fmla="val 28544"/>
                <a:gd name="vf" fmla="val 115470"/>
              </a:avLst>
            </a:prstGeom>
            <a:solidFill>
              <a:schemeClr val="bg1">
                <a:alpha val="7000"/>
              </a:schemeClr>
            </a:solidFill>
            <a:ln w="12700">
              <a:solidFill>
                <a:schemeClr val="bg1">
                  <a:alpha val="8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9" name="Freeform 98"/>
            <p:cNvSpPr/>
            <p:nvPr/>
          </p:nvSpPr>
          <p:spPr>
            <a:xfrm rot="1800000">
              <a:off x="8306521" y="4055629"/>
              <a:ext cx="1243407" cy="1388236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474029 w 1601400"/>
                <a:gd name="connsiteY2" fmla="*/ 4016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243407"/>
                <a:gd name="connsiteY0" fmla="*/ 694118 h 1388236"/>
                <a:gd name="connsiteX1" fmla="*/ 396258 w 1243407"/>
                <a:gd name="connsiteY1" fmla="*/ 0 h 1388236"/>
                <a:gd name="connsiteX2" fmla="*/ 474029 w 1243407"/>
                <a:gd name="connsiteY2" fmla="*/ 4016 h 1388236"/>
                <a:gd name="connsiteX3" fmla="*/ 1243407 w 1243407"/>
                <a:gd name="connsiteY3" fmla="*/ 1325983 h 1388236"/>
                <a:gd name="connsiteX4" fmla="*/ 1205142 w 1243407"/>
                <a:gd name="connsiteY4" fmla="*/ 1388236 h 1388236"/>
                <a:gd name="connsiteX5" fmla="*/ 396258 w 1243407"/>
                <a:gd name="connsiteY5" fmla="*/ 1388236 h 1388236"/>
                <a:gd name="connsiteX6" fmla="*/ 0 w 1243407"/>
                <a:gd name="connsiteY6" fmla="*/ 694118 h 13882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3407" h="1388236">
                  <a:moveTo>
                    <a:pt x="0" y="694118"/>
                  </a:moveTo>
                  <a:lnTo>
                    <a:pt x="396258" y="0"/>
                  </a:lnTo>
                  <a:lnTo>
                    <a:pt x="474029" y="4016"/>
                  </a:lnTo>
                  <a:lnTo>
                    <a:pt x="1243407" y="1325983"/>
                  </a:lnTo>
                  <a:lnTo>
                    <a:pt x="1205142" y="1388236"/>
                  </a:lnTo>
                  <a:lnTo>
                    <a:pt x="396258" y="1388236"/>
                  </a:lnTo>
                  <a:lnTo>
                    <a:pt x="0" y="694118"/>
                  </a:lnTo>
                  <a:close/>
                </a:path>
              </a:pathLst>
            </a:custGeom>
            <a:solidFill>
              <a:schemeClr val="bg1">
                <a:alpha val="400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0" name="Freeform 99"/>
            <p:cNvSpPr/>
            <p:nvPr/>
          </p:nvSpPr>
          <p:spPr>
            <a:xfrm rot="1800000">
              <a:off x="8306771" y="1511524"/>
              <a:ext cx="1241871" cy="1388822"/>
            </a:xfrm>
            <a:custGeom>
              <a:avLst/>
              <a:gdLst>
                <a:gd name="connsiteX0" fmla="*/ 0 w 1601400"/>
                <a:gd name="connsiteY0" fmla="*/ 694118 h 1388236"/>
                <a:gd name="connsiteX1" fmla="*/ 396258 w 1601400"/>
                <a:gd name="connsiteY1" fmla="*/ 0 h 1388236"/>
                <a:gd name="connsiteX2" fmla="*/ 1205142 w 1601400"/>
                <a:gd name="connsiteY2" fmla="*/ 0 h 1388236"/>
                <a:gd name="connsiteX3" fmla="*/ 1601400 w 1601400"/>
                <a:gd name="connsiteY3" fmla="*/ 694118 h 1388236"/>
                <a:gd name="connsiteX4" fmla="*/ 1205142 w 1601400"/>
                <a:gd name="connsiteY4" fmla="*/ 1388236 h 1388236"/>
                <a:gd name="connsiteX5" fmla="*/ 396258 w 1601400"/>
                <a:gd name="connsiteY5" fmla="*/ 1388236 h 1388236"/>
                <a:gd name="connsiteX6" fmla="*/ 0 w 1601400"/>
                <a:gd name="connsiteY6" fmla="*/ 694118 h 1388236"/>
                <a:gd name="connsiteX0" fmla="*/ 0 w 1601400"/>
                <a:gd name="connsiteY0" fmla="*/ 694704 h 1388822"/>
                <a:gd name="connsiteX1" fmla="*/ 396258 w 1601400"/>
                <a:gd name="connsiteY1" fmla="*/ 586 h 1388822"/>
                <a:gd name="connsiteX2" fmla="*/ 482002 w 1601400"/>
                <a:gd name="connsiteY2" fmla="*/ 0 h 1388822"/>
                <a:gd name="connsiteX3" fmla="*/ 1601400 w 1601400"/>
                <a:gd name="connsiteY3" fmla="*/ 694704 h 1388822"/>
                <a:gd name="connsiteX4" fmla="*/ 1205142 w 1601400"/>
                <a:gd name="connsiteY4" fmla="*/ 1388822 h 1388822"/>
                <a:gd name="connsiteX5" fmla="*/ 396258 w 1601400"/>
                <a:gd name="connsiteY5" fmla="*/ 1388822 h 1388822"/>
                <a:gd name="connsiteX6" fmla="*/ 0 w 1601400"/>
                <a:gd name="connsiteY6" fmla="*/ 694704 h 1388822"/>
                <a:gd name="connsiteX0" fmla="*/ 0 w 1241871"/>
                <a:gd name="connsiteY0" fmla="*/ 694704 h 1388822"/>
                <a:gd name="connsiteX1" fmla="*/ 396258 w 1241871"/>
                <a:gd name="connsiteY1" fmla="*/ 586 h 1388822"/>
                <a:gd name="connsiteX2" fmla="*/ 482002 w 1241871"/>
                <a:gd name="connsiteY2" fmla="*/ 0 h 1388822"/>
                <a:gd name="connsiteX3" fmla="*/ 1241871 w 1241871"/>
                <a:gd name="connsiteY3" fmla="*/ 1323912 h 1388822"/>
                <a:gd name="connsiteX4" fmla="*/ 1205142 w 1241871"/>
                <a:gd name="connsiteY4" fmla="*/ 1388822 h 1388822"/>
                <a:gd name="connsiteX5" fmla="*/ 396258 w 1241871"/>
                <a:gd name="connsiteY5" fmla="*/ 1388822 h 1388822"/>
                <a:gd name="connsiteX6" fmla="*/ 0 w 1241871"/>
                <a:gd name="connsiteY6" fmla="*/ 694704 h 13888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241871" h="1388822">
                  <a:moveTo>
                    <a:pt x="0" y="694704"/>
                  </a:moveTo>
                  <a:lnTo>
                    <a:pt x="396258" y="586"/>
                  </a:lnTo>
                  <a:lnTo>
                    <a:pt x="482002" y="0"/>
                  </a:lnTo>
                  <a:lnTo>
                    <a:pt x="1241871" y="1323912"/>
                  </a:lnTo>
                  <a:lnTo>
                    <a:pt x="1205142" y="1388822"/>
                  </a:lnTo>
                  <a:lnTo>
                    <a:pt x="396258" y="1388822"/>
                  </a:lnTo>
                  <a:lnTo>
                    <a:pt x="0" y="694704"/>
                  </a:lnTo>
                  <a:close/>
                </a:path>
              </a:pathLst>
            </a:custGeom>
            <a:solidFill>
              <a:schemeClr val="bg1">
                <a:alpha val="0"/>
              </a:schemeClr>
            </a:solidFill>
            <a:ln w="12700">
              <a:solidFill>
                <a:schemeClr val="bg1">
                  <a:alpha val="12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6" name="Rectangle 65"/>
          <p:cNvSpPr/>
          <p:nvPr/>
        </p:nvSpPr>
        <p:spPr>
          <a:xfrm>
            <a:off x="457200" y="333487"/>
            <a:ext cx="8229600" cy="6185647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Rectangle 69"/>
          <p:cNvSpPr/>
          <p:nvPr/>
        </p:nvSpPr>
        <p:spPr>
          <a:xfrm>
            <a:off x="4561242" y="-21511"/>
            <a:ext cx="3679116" cy="699244"/>
          </a:xfrm>
          <a:prstGeom prst="rect">
            <a:avLst/>
          </a:prstGeom>
          <a:solidFill>
            <a:srgbClr val="F5F5F5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Rectangle 70"/>
          <p:cNvSpPr/>
          <p:nvPr/>
        </p:nvSpPr>
        <p:spPr>
          <a:xfrm>
            <a:off x="4649096" y="-21510"/>
            <a:ext cx="3505200" cy="62393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43492" y="2323652"/>
            <a:ext cx="6777317" cy="35089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997388" y="22449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rgbClr val="FEFEFE"/>
                </a:solidFill>
              </a:defRPr>
            </a:lvl1pPr>
          </a:lstStyle>
          <a:p>
            <a:fld id="{A7CFB110-C3D2-4ADD-8963-9AEF82DD83CC}" type="datetimeFigureOut">
              <a:rPr lang="fi-FI" smtClean="0"/>
              <a:pPr/>
              <a:t>21.8.2020</a:t>
            </a:fld>
            <a:endParaRPr lang="fi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641448" y="5852160"/>
            <a:ext cx="35021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649096" y="224491"/>
            <a:ext cx="133215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EFEFE"/>
                </a:solidFill>
              </a:defRPr>
            </a:lvl1pPr>
          </a:lstStyle>
          <a:p>
            <a:fld id="{F09B3792-35A9-49C6-8E96-52938C2B1759}" type="slidenum">
              <a:rPr lang="fi-FI" smtClean="0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7432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2471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2588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517904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1920240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121408" indent="-228600" algn="l" defTabSz="914400" rtl="0" eaLnBrk="1" latinLnBrk="0" hangingPunct="1">
        <a:spcBef>
          <a:spcPct val="20000"/>
        </a:spcBef>
        <a:buClr>
          <a:schemeClr val="accent1"/>
        </a:buClr>
        <a:buSzPct val="76000"/>
        <a:buFont typeface="Wingdings 2" pitchFamily="18" charset="2"/>
        <a:buChar char="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fi-FI" dirty="0"/>
              <a:t>1</a:t>
            </a:r>
            <a:r>
              <a:rPr lang="fi-FI" dirty="0" smtClean="0"/>
              <a:t>. </a:t>
            </a:r>
            <a:r>
              <a:rPr lang="fi-FI" dirty="0" smtClean="0"/>
              <a:t>SUOMEN SOTA </a:t>
            </a:r>
            <a:br>
              <a:rPr lang="fi-FI" dirty="0" smtClean="0"/>
            </a:br>
            <a:r>
              <a:rPr lang="fi-FI" dirty="0" smtClean="0"/>
              <a:t>1808 – 1809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7759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45719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052736"/>
            <a:ext cx="6777317" cy="4779893"/>
          </a:xfrm>
        </p:spPr>
        <p:txBody>
          <a:bodyPr>
            <a:normAutofit/>
          </a:bodyPr>
          <a:lstStyle/>
          <a:p>
            <a:r>
              <a:rPr lang="fi-FI" dirty="0" smtClean="0"/>
              <a:t>Ruotsi </a:t>
            </a:r>
            <a:r>
              <a:rPr lang="fi-FI" dirty="0"/>
              <a:t>ei liittynyt Napoleonin johtamaan Iso-Britannian vastaiseen </a:t>
            </a:r>
            <a:r>
              <a:rPr lang="fi-FI" dirty="0" smtClean="0"/>
              <a:t>kauppasaartoon</a:t>
            </a:r>
          </a:p>
          <a:p>
            <a:pPr lvl="1"/>
            <a:r>
              <a:rPr lang="fi-FI" dirty="0" smtClean="0"/>
              <a:t>Tee tehtävä </a:t>
            </a:r>
            <a:r>
              <a:rPr lang="fi-FI" dirty="0" smtClean="0"/>
              <a:t>2, </a:t>
            </a:r>
            <a:r>
              <a:rPr lang="fi-FI" dirty="0" smtClean="0"/>
              <a:t>s. 21 </a:t>
            </a:r>
          </a:p>
          <a:p>
            <a:r>
              <a:rPr lang="fi-FI" dirty="0" smtClean="0"/>
              <a:t> Tehtävä </a:t>
            </a:r>
            <a:r>
              <a:rPr lang="fi-FI" dirty="0" smtClean="0"/>
              <a:t>2</a:t>
            </a:r>
            <a:endParaRPr lang="fi-FI" dirty="0"/>
          </a:p>
          <a:p>
            <a:pPr lvl="1"/>
            <a:r>
              <a:rPr lang="fi-FI" dirty="0" smtClean="0"/>
              <a:t>Iso- Britannia oli Ruotsin tärkeä kauppakumppani.</a:t>
            </a:r>
          </a:p>
          <a:p>
            <a:pPr lvl="1"/>
            <a:r>
              <a:rPr lang="fi-FI" dirty="0" smtClean="0"/>
              <a:t>Ruotsin kuningas vihasi Napoleonia.</a:t>
            </a:r>
          </a:p>
          <a:p>
            <a:pPr marL="365760" lvl="1" indent="0">
              <a:buNone/>
            </a:pPr>
            <a:endParaRPr lang="fi-FI" dirty="0"/>
          </a:p>
          <a:p>
            <a:r>
              <a:rPr lang="fi-FI" dirty="0" smtClean="0"/>
              <a:t>Napoleon </a:t>
            </a:r>
            <a:r>
              <a:rPr lang="fi-FI" dirty="0"/>
              <a:t>vaati Venäjää hyökkäämään Suomeen ja painostamaan näin Ruotsia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320715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Tehtävä 4, s. 21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Suomalaiset joukot perääntyivät nopeasti</a:t>
            </a:r>
          </a:p>
          <a:p>
            <a:r>
              <a:rPr lang="fi-FI" dirty="0" smtClean="0"/>
              <a:t>Viapori antautui lähes taistelutta</a:t>
            </a:r>
          </a:p>
          <a:p>
            <a:r>
              <a:rPr lang="fi-FI" dirty="0" smtClean="0"/>
              <a:t>Ruotsista ei tullut keväällä tarpeeksi apujoukkoja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043490" y="1027664"/>
            <a:ext cx="7024744" cy="97080"/>
          </a:xfrm>
        </p:spPr>
        <p:txBody>
          <a:bodyPr>
            <a:normAutofit fontScale="90000"/>
          </a:bodyPr>
          <a:lstStyle/>
          <a:p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43492" y="1268760"/>
            <a:ext cx="6777317" cy="4563869"/>
          </a:xfrm>
        </p:spPr>
        <p:txBody>
          <a:bodyPr>
            <a:normAutofit lnSpcReduction="10000"/>
          </a:bodyPr>
          <a:lstStyle/>
          <a:p>
            <a:r>
              <a:rPr lang="fi-FI" dirty="0"/>
              <a:t>Suomen sotajoukot olivat huonosti varustautuneet ja valmistautuneet</a:t>
            </a:r>
          </a:p>
          <a:p>
            <a:pPr lvl="1"/>
            <a:r>
              <a:rPr lang="fi-FI" dirty="0"/>
              <a:t>aluksi suomalaiset </a:t>
            </a:r>
            <a:r>
              <a:rPr lang="fi-FI" dirty="0" smtClean="0"/>
              <a:t>perääntyivät</a:t>
            </a:r>
          </a:p>
          <a:p>
            <a:r>
              <a:rPr lang="fi-FI" dirty="0" smtClean="0"/>
              <a:t>Huhtikuussa </a:t>
            </a:r>
            <a:r>
              <a:rPr lang="fi-FI" dirty="0"/>
              <a:t>1808 Suomi saavutti voittoja ja valloitti alueita </a:t>
            </a:r>
            <a:r>
              <a:rPr lang="fi-FI" dirty="0" smtClean="0"/>
              <a:t>takaisin.</a:t>
            </a:r>
            <a:endParaRPr lang="fi-FI" dirty="0"/>
          </a:p>
          <a:p>
            <a:r>
              <a:rPr lang="fi-FI" dirty="0" smtClean="0"/>
              <a:t>Suomen </a:t>
            </a:r>
            <a:r>
              <a:rPr lang="fi-FI" dirty="0"/>
              <a:t>tärkein linnoitus Viapori kukistui yllättäen </a:t>
            </a:r>
            <a:r>
              <a:rPr lang="fi-FI" dirty="0" smtClean="0"/>
              <a:t>toukokuussa.</a:t>
            </a:r>
            <a:endParaRPr lang="fi-FI" dirty="0"/>
          </a:p>
          <a:p>
            <a:r>
              <a:rPr lang="fi-FI" dirty="0" smtClean="0"/>
              <a:t>Sen </a:t>
            </a:r>
            <a:r>
              <a:rPr lang="fi-FI" dirty="0"/>
              <a:t>jälkeen Suomen armeija kärsi taas verisiä tappioita</a:t>
            </a:r>
          </a:p>
          <a:p>
            <a:pPr lvl="1"/>
            <a:r>
              <a:rPr lang="fi-FI" dirty="0" smtClean="0"/>
              <a:t>aseleposopimus </a:t>
            </a:r>
            <a:r>
              <a:rPr lang="fi-FI" dirty="0"/>
              <a:t>marraskuussa </a:t>
            </a:r>
            <a:r>
              <a:rPr lang="fi-FI" dirty="0" smtClean="0"/>
              <a:t>1808.</a:t>
            </a:r>
          </a:p>
          <a:p>
            <a:r>
              <a:rPr lang="fi-FI" dirty="0" smtClean="0"/>
              <a:t>Haminan </a:t>
            </a:r>
            <a:r>
              <a:rPr lang="fi-FI"/>
              <a:t>rauha </a:t>
            </a:r>
            <a:r>
              <a:rPr lang="fi-FI" smtClean="0"/>
              <a:t>17.9.1809</a:t>
            </a:r>
            <a:r>
              <a:rPr lang="fi-FI" dirty="0" smtClean="0"/>
              <a:t>. </a:t>
            </a:r>
          </a:p>
          <a:p>
            <a:r>
              <a:rPr lang="fi-FI" dirty="0" smtClean="0"/>
              <a:t>Ruotsi luovutti Suomen Venäjälle.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306893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ustin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Austin">
      <a:maj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Austin">
      <a:fillStyleLst>
        <a:solidFill>
          <a:schemeClr val="phClr"/>
        </a:solidFill>
        <a:gradFill rotWithShape="1">
          <a:gsLst>
            <a:gs pos="0">
              <a:schemeClr val="phClr">
                <a:tint val="20000"/>
                <a:satMod val="180000"/>
                <a:lumMod val="98000"/>
              </a:schemeClr>
            </a:gs>
            <a:gs pos="40000">
              <a:schemeClr val="phClr">
                <a:tint val="30000"/>
                <a:satMod val="260000"/>
                <a:lumMod val="84000"/>
              </a:schemeClr>
            </a:gs>
            <a:gs pos="100000">
              <a:schemeClr val="phClr">
                <a:tint val="100000"/>
                <a:satMod val="110000"/>
                <a:lumMod val="100000"/>
              </a:schemeClr>
            </a:gs>
          </a:gsLst>
          <a:lin ang="5040000" scaled="1"/>
        </a:gradFill>
        <a:gradFill rotWithShape="1">
          <a:gsLst>
            <a:gs pos="0">
              <a:schemeClr val="phClr"/>
            </a:gs>
            <a:gs pos="100000">
              <a:schemeClr val="phClr">
                <a:shade val="75000"/>
                <a:satMod val="120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>
            <a:bevelT w="50800" h="12700" prst="softRound"/>
          </a:sp3d>
        </a:effectStyle>
        <a:effectStyle>
          <a:effectLst>
            <a:outerShdw blurRad="44450" dist="50800" dir="5400000" sx="96000" rotWithShape="0">
              <a:srgbClr val="000000">
                <a:alpha val="3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0400000"/>
            </a:lightRig>
          </a:scene3d>
          <a:sp3d contourW="15875" prstMaterial="metal">
            <a:bevelT w="101600" h="25400" prst="softRound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94000"/>
                <a:satMod val="114000"/>
                <a:lumMod val="96000"/>
              </a:schemeClr>
            </a:gs>
            <a:gs pos="62000">
              <a:schemeClr val="phClr">
                <a:tint val="92000"/>
                <a:shade val="66000"/>
                <a:satMod val="110000"/>
                <a:lumMod val="80000"/>
              </a:schemeClr>
            </a:gs>
            <a:gs pos="100000">
              <a:schemeClr val="phClr">
                <a:tint val="89000"/>
                <a:shade val="62000"/>
                <a:satMod val="110000"/>
                <a:lumMod val="72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80000"/>
                <a:shade val="58000"/>
              </a:schemeClr>
              <a:schemeClr val="phClr">
                <a:tint val="73000"/>
                <a:shade val="68000"/>
                <a:satMod val="15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</TotalTime>
  <Words>112</Words>
  <Application>Microsoft Office PowerPoint</Application>
  <PresentationFormat>Näytössä katseltava diaesitys (4:3)</PresentationFormat>
  <Paragraphs>20</Paragraphs>
  <Slides>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2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7" baseType="lpstr">
      <vt:lpstr>Century Gothic</vt:lpstr>
      <vt:lpstr>Wingdings 2</vt:lpstr>
      <vt:lpstr>Austin</vt:lpstr>
      <vt:lpstr>1. SUOMEN SOTA  1808 – 1809</vt:lpstr>
      <vt:lpstr>PowerPoint-esitys</vt:lpstr>
      <vt:lpstr>Tehtävä 4, s. 21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2. SUOMEN SOTA 1808 – 1809</dc:title>
  <dc:creator>Opettaja</dc:creator>
  <cp:lastModifiedBy>Mervi Niskakoski</cp:lastModifiedBy>
  <cp:revision>12</cp:revision>
  <dcterms:created xsi:type="dcterms:W3CDTF">2011-08-23T09:52:13Z</dcterms:created>
  <dcterms:modified xsi:type="dcterms:W3CDTF">2020-08-21T10:28:32Z</dcterms:modified>
</cp:coreProperties>
</file>