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66" r:id="rId4"/>
    <p:sldId id="268" r:id="rId5"/>
    <p:sldId id="271" r:id="rId6"/>
    <p:sldId id="275" r:id="rId7"/>
    <p:sldId id="278" r:id="rId8"/>
    <p:sldId id="276" r:id="rId9"/>
    <p:sldId id="264" r:id="rId10"/>
    <p:sldId id="265" r:id="rId11"/>
    <p:sldId id="274" r:id="rId12"/>
    <p:sldId id="277" r:id="rId13"/>
    <p:sldId id="257" r:id="rId14"/>
    <p:sldId id="260" r:id="rId15"/>
    <p:sldId id="261" r:id="rId16"/>
    <p:sldId id="258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09562" y="214567"/>
            <a:ext cx="8490331" cy="1225675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i-FI" sz="4318" b="0" strike="noStrike" spc="-1"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609562" y="1654482"/>
            <a:ext cx="10972120" cy="397748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148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617500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subTitle"/>
          </p:nvPr>
        </p:nvSpPr>
        <p:spPr>
          <a:xfrm>
            <a:off x="609562" y="261269"/>
            <a:ext cx="8490331" cy="5249861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i-FI" sz="2903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15498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enviesti.fi/test1.htm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yle.fi/aihe/a/20-10006547" TargetMode="External"/><Relationship Id="rId2" Type="http://schemas.openxmlformats.org/officeDocument/2006/relationships/hyperlink" Target="https://areena.yle.fi/1-67448182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8665EDB-6280-4207-9119-D7DEA892AF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Oppiminen, keskittyminen ja asiaa jännittämisestä.</a:t>
            </a:r>
            <a:br>
              <a:rPr lang="fi-FI" dirty="0"/>
            </a:br>
            <a:r>
              <a:rPr lang="fi-FI" dirty="0"/>
              <a:t>Tunteet.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922994B-539B-4A63-91FA-843E33FD15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Ykkösten opinto-ohjaus </a:t>
            </a:r>
          </a:p>
          <a:p>
            <a:r>
              <a:rPr lang="fi-FI" dirty="0"/>
              <a:t>Kevät 2026</a:t>
            </a:r>
          </a:p>
          <a:p>
            <a:r>
              <a:rPr lang="fi-FI" dirty="0"/>
              <a:t>Eveliina Ojala</a:t>
            </a:r>
          </a:p>
        </p:txBody>
      </p:sp>
    </p:spTree>
    <p:extLst>
      <p:ext uri="{BB962C8B-B14F-4D97-AF65-F5344CB8AC3E}">
        <p14:creationId xmlns:p14="http://schemas.microsoft.com/office/powerpoint/2010/main" val="4149743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extShape 1"/>
          <p:cNvSpPr txBox="1"/>
          <p:nvPr/>
        </p:nvSpPr>
        <p:spPr>
          <a:xfrm>
            <a:off x="810705" y="330918"/>
            <a:ext cx="8216105" cy="152874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r>
              <a:rPr lang="fi-FI" sz="2722" spc="-1" dirty="0">
                <a:solidFill>
                  <a:srgbClr val="000000"/>
                </a:solidFill>
                <a:latin typeface="+mj-lt"/>
              </a:rPr>
              <a:t>Mikä on sinun tavoitteesi?</a:t>
            </a:r>
          </a:p>
          <a:p>
            <a:r>
              <a:rPr lang="fi-FI" sz="2722" spc="-1" dirty="0">
                <a:solidFill>
                  <a:srgbClr val="000000"/>
                </a:solidFill>
                <a:latin typeface="+mj-lt"/>
              </a:rPr>
              <a:t>Motivaatio vetää ihmisen liikkeelle!</a:t>
            </a:r>
          </a:p>
        </p:txBody>
      </p:sp>
      <p:pic>
        <p:nvPicPr>
          <p:cNvPr id="130" name="Kuva 129"/>
          <p:cNvPicPr/>
          <p:nvPr/>
        </p:nvPicPr>
        <p:blipFill>
          <a:blip r:embed="rId2"/>
          <a:stretch/>
        </p:blipFill>
        <p:spPr>
          <a:xfrm>
            <a:off x="2407261" y="1654156"/>
            <a:ext cx="7373973" cy="3975198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A5A596B8-03F9-4706-B7AF-4DA95E433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tarvitsen päästäkseni kohti tavoitetta?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AD4ED084-88B6-40F5-8592-D1BF4B755E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Tehdään yhdessä tehtävä:</a:t>
            </a:r>
          </a:p>
          <a:p>
            <a:r>
              <a:rPr lang="fi-FI" dirty="0"/>
              <a:t>Mikä tavoitteesi on?</a:t>
            </a:r>
          </a:p>
          <a:p>
            <a:r>
              <a:rPr lang="fi-FI" dirty="0"/>
              <a:t>Mitä tarvitset päästäksesi kohti tavoitetta?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813611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50D413-0CBA-4769-90E6-8F6B5C000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tarvitsen päästäkseni kohti tavoitetta?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72F00BA-8A44-4CCD-AFDB-FBB7E49FB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282667"/>
            <a:ext cx="6281873" cy="576914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i-FI" sz="2600" dirty="0"/>
          </a:p>
          <a:p>
            <a:endParaRPr lang="fi-FI" sz="2600" dirty="0"/>
          </a:p>
          <a:p>
            <a:pPr marL="0" indent="0">
              <a:buNone/>
            </a:pPr>
            <a:r>
              <a:rPr lang="fi-FI" sz="2600" dirty="0"/>
              <a:t> </a:t>
            </a:r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A3C6511E-FEE5-4B29-A460-7FEA85C24902}"/>
              </a:ext>
            </a:extLst>
          </p:cNvPr>
          <p:cNvSpPr/>
          <p:nvPr/>
        </p:nvSpPr>
        <p:spPr>
          <a:xfrm>
            <a:off x="6280096" y="953678"/>
            <a:ext cx="37869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/>
              <a:t>https://answergarden.ch/5132820</a:t>
            </a:r>
          </a:p>
        </p:txBody>
      </p:sp>
      <p:pic>
        <p:nvPicPr>
          <p:cNvPr id="1026" name="Picture 2" descr="https://api.qrserver.com/v1/create-qr-code/?size=400x400&amp;data=https%3A%2F%2Fanswergarden.ch%2F5132820">
            <a:extLst>
              <a:ext uri="{FF2B5EF4-FFF2-40B4-BE49-F238E27FC236}">
                <a16:creationId xmlns:a16="http://schemas.microsoft.com/office/drawing/2014/main" id="{5398CBA4-195C-4401-A8D4-9A0047A0B1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4383" y="1782409"/>
            <a:ext cx="3810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15258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7C75D4-5974-4DEF-ABD6-E3A817AD3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Jännittäminen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B0A69AE-46A6-4C02-ADB5-3BA4F986DC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Jännitätkö sinä esiintymistilanteita, luokan edessä puhumista tai vaikkapa laulamista?</a:t>
            </a:r>
          </a:p>
          <a:p>
            <a:r>
              <a:rPr lang="fi-FI" dirty="0"/>
              <a:t>Vai </a:t>
            </a:r>
            <a:r>
              <a:rPr lang="fi-FI"/>
              <a:t>oletko ei-jännittäjä?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623978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C936AA-A597-425D-A5E3-5A0209E53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Uskalla tunnistaa - ja jopa näyttää – tunteesi!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8EA9E37-A449-4130-B3C4-4D51AAD1E8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Avuttomuus, osaamattomuus, jännittäminen, epävarmuus eivät ole tunteita, joista ihmisen on syytä päästä eroon.</a:t>
            </a:r>
          </a:p>
          <a:p>
            <a:r>
              <a:rPr lang="fi-FI" dirty="0"/>
              <a:t>Ei-jännittäminen ei ole mikään tavoiteltava tila.</a:t>
            </a:r>
          </a:p>
          <a:p>
            <a:r>
              <a:rPr lang="fi-FI" dirty="0"/>
              <a:t>Stressi ohjaa meitä kääntymään kohti toisia ihmisiä.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324699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>
            <a:extLst>
              <a:ext uri="{FF2B5EF4-FFF2-40B4-BE49-F238E27FC236}">
                <a16:creationId xmlns:a16="http://schemas.microsoft.com/office/drawing/2014/main" id="{FB28334C-0002-4F70-9C85-42BA3CAF3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Jännittäjä pelästyy muutoksia vireystilassaan:</a:t>
            </a:r>
          </a:p>
        </p:txBody>
      </p:sp>
      <p:sp>
        <p:nvSpPr>
          <p:cNvPr id="7" name="Sisällön paikkamerkki 6">
            <a:extLst>
              <a:ext uri="{FF2B5EF4-FFF2-40B4-BE49-F238E27FC236}">
                <a16:creationId xmlns:a16="http://schemas.microsoft.com/office/drawing/2014/main" id="{4113C6E5-59C8-493D-904A-CA57ADDA023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numCol="2">
            <a:normAutofit fontScale="77500" lnSpcReduction="20000"/>
          </a:bodyPr>
          <a:lstStyle/>
          <a:p>
            <a:pPr marL="0" indent="0">
              <a:buNone/>
            </a:pPr>
            <a:r>
              <a:rPr lang="fi-FI" dirty="0"/>
              <a:t>Fyysiset tuntemukset:</a:t>
            </a:r>
          </a:p>
          <a:p>
            <a:r>
              <a:rPr lang="fi-FI" dirty="0"/>
              <a:t>Pulssin kiihtyminen</a:t>
            </a:r>
          </a:p>
          <a:p>
            <a:r>
              <a:rPr lang="fi-FI" dirty="0"/>
              <a:t>Hengityksen tihentyminen</a:t>
            </a:r>
          </a:p>
          <a:p>
            <a:r>
              <a:rPr lang="fi-FI" dirty="0"/>
              <a:t>Hikoilu</a:t>
            </a:r>
          </a:p>
          <a:p>
            <a:r>
              <a:rPr lang="fi-FI" dirty="0"/>
              <a:t>Punastuminen</a:t>
            </a:r>
          </a:p>
          <a:p>
            <a:r>
              <a:rPr lang="fi-FI" dirty="0"/>
              <a:t>Käsien vapina, jalkojen tärinä</a:t>
            </a:r>
          </a:p>
          <a:p>
            <a:r>
              <a:rPr lang="fi-FI" dirty="0"/>
              <a:t>Äänen väriseminen, änkytys</a:t>
            </a:r>
          </a:p>
          <a:p>
            <a:r>
              <a:rPr lang="fi-FI" dirty="0"/>
              <a:t>Suun kuivuminen</a:t>
            </a:r>
          </a:p>
          <a:p>
            <a:r>
              <a:rPr lang="fi-FI" dirty="0"/>
              <a:t>Pahoinvointi, vatsaoireet</a:t>
            </a:r>
          </a:p>
          <a:p>
            <a:r>
              <a:rPr lang="fi-FI" dirty="0"/>
              <a:t>Erilaiset kivut</a:t>
            </a:r>
          </a:p>
          <a:p>
            <a:r>
              <a:rPr lang="fi-FI" dirty="0"/>
              <a:t>Huimaus</a:t>
            </a:r>
          </a:p>
        </p:txBody>
      </p:sp>
      <p:sp>
        <p:nvSpPr>
          <p:cNvPr id="8" name="Sisällön paikkamerkki 7">
            <a:extLst>
              <a:ext uri="{FF2B5EF4-FFF2-40B4-BE49-F238E27FC236}">
                <a16:creationId xmlns:a16="http://schemas.microsoft.com/office/drawing/2014/main" id="{630E65D0-642A-47CD-AAF7-CB267C48BFF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numCol="2">
            <a:normAutofit fontScale="77500" lnSpcReduction="20000"/>
          </a:bodyPr>
          <a:lstStyle/>
          <a:p>
            <a:pPr marL="0" indent="0">
              <a:buNone/>
            </a:pPr>
            <a:r>
              <a:rPr lang="fi-FI" dirty="0"/>
              <a:t>Psyykkiset tuntemukset:</a:t>
            </a:r>
          </a:p>
          <a:p>
            <a:r>
              <a:rPr lang="fi-FI" dirty="0"/>
              <a:t>Keskittymiskyvyn heikkeneminen</a:t>
            </a:r>
          </a:p>
          <a:p>
            <a:r>
              <a:rPr lang="fi-FI" dirty="0"/>
              <a:t>Halu paeta</a:t>
            </a:r>
          </a:p>
          <a:p>
            <a:r>
              <a:rPr lang="fi-FI" dirty="0"/>
              <a:t>Ahdistuneisuus</a:t>
            </a:r>
          </a:p>
          <a:p>
            <a:r>
              <a:rPr lang="fi-FI" dirty="0"/>
              <a:t>Huomion kiinnittyminen itseen</a:t>
            </a:r>
          </a:p>
          <a:p>
            <a:r>
              <a:rPr lang="fi-FI" dirty="0"/>
              <a:t>Automaattiset, katastrofaaliset ajatukset</a:t>
            </a:r>
          </a:p>
          <a:p>
            <a:r>
              <a:rPr lang="fi-FI" dirty="0"/>
              <a:t>Kielteisten mielikuvien aktivoituminen</a:t>
            </a:r>
          </a:p>
          <a:p>
            <a:r>
              <a:rPr lang="fi-FI" dirty="0"/>
              <a:t>Pelko siitä, mitä muut ajattelevat</a:t>
            </a:r>
          </a:p>
          <a:p>
            <a:r>
              <a:rPr lang="fi-FI" dirty="0"/>
              <a:t>Pelko huomion keskipisteeksi joutumisesta</a:t>
            </a:r>
          </a:p>
          <a:p>
            <a:r>
              <a:rPr lang="fi-FI" dirty="0"/>
              <a:t>Virheiden tekemisen pelko</a:t>
            </a:r>
          </a:p>
          <a:p>
            <a:r>
              <a:rPr lang="fi-FI" dirty="0"/>
              <a:t>Häpeän tunne</a:t>
            </a:r>
          </a:p>
        </p:txBody>
      </p:sp>
    </p:spTree>
    <p:extLst>
      <p:ext uri="{BB962C8B-B14F-4D97-AF65-F5344CB8AC3E}">
        <p14:creationId xmlns:p14="http://schemas.microsoft.com/office/powerpoint/2010/main" val="24743987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C5C3919-B651-4D9C-B2A1-4F7C24D46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Missä kohtaa kehoa sinä huomaat jännityksen?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D65DE1C2-805F-4CA6-B041-F1F3D3FB8B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10916" y="804862"/>
            <a:ext cx="3745276" cy="5248275"/>
          </a:xfrm>
        </p:spPr>
      </p:pic>
    </p:spTree>
    <p:extLst>
      <p:ext uri="{BB962C8B-B14F-4D97-AF65-F5344CB8AC3E}">
        <p14:creationId xmlns:p14="http://schemas.microsoft.com/office/powerpoint/2010/main" val="1768735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74474E-33DA-45E2-8B31-DD22411EA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Oppiminen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6387C44-4912-4D11-896F-C161545800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Muisti</a:t>
            </a:r>
          </a:p>
          <a:p>
            <a:r>
              <a:rPr lang="fi-FI" dirty="0"/>
              <a:t>Kuinka voit vaikuttaa omaan oppimiseen?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28449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extShape 1"/>
          <p:cNvSpPr txBox="1"/>
          <p:nvPr/>
        </p:nvSpPr>
        <p:spPr>
          <a:xfrm>
            <a:off x="1981513" y="600096"/>
            <a:ext cx="6366457" cy="113031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fi-FI" sz="5198" spc="-1" dirty="0">
                <a:solidFill>
                  <a:srgbClr val="000000"/>
                </a:solidFill>
                <a:latin typeface="+mj-lt"/>
              </a:rPr>
              <a:t>Muisti</a:t>
            </a:r>
          </a:p>
        </p:txBody>
      </p:sp>
      <p:sp>
        <p:nvSpPr>
          <p:cNvPr id="126" name="TextShape 2"/>
          <p:cNvSpPr txBox="1"/>
          <p:nvPr/>
        </p:nvSpPr>
        <p:spPr>
          <a:xfrm>
            <a:off x="1981513" y="2113894"/>
            <a:ext cx="8228974" cy="3975198"/>
          </a:xfrm>
          <a:prstGeom prst="rect">
            <a:avLst/>
          </a:prstGeom>
          <a:noFill/>
          <a:ln>
            <a:noFill/>
          </a:ln>
        </p:spPr>
        <p:txBody>
          <a:bodyPr lIns="0" tIns="30699" rIns="0" bIns="0">
            <a:normAutofit/>
          </a:bodyPr>
          <a:lstStyle/>
          <a:p>
            <a:pPr marL="342595" indent="-342595">
              <a:spcAft>
                <a:spcPts val="167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3801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fi-FI" sz="3801" spc="-1" dirty="0">
                <a:solidFill>
                  <a:srgbClr val="000000"/>
                </a:solidFill>
                <a:latin typeface="+mj-lt"/>
              </a:rPr>
              <a:t>Aistimuisti (puskuri)</a:t>
            </a:r>
          </a:p>
          <a:p>
            <a:pPr marL="342595" indent="-342595">
              <a:spcAft>
                <a:spcPts val="167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3801" spc="-1" dirty="0">
                <a:solidFill>
                  <a:srgbClr val="000000"/>
                </a:solidFill>
                <a:latin typeface="+mj-lt"/>
              </a:rPr>
              <a:t> Työmuisti (7 +/- 2)</a:t>
            </a:r>
          </a:p>
          <a:p>
            <a:pPr marL="342595" indent="-342595">
              <a:spcAft>
                <a:spcPts val="167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3801" spc="-1" dirty="0">
                <a:solidFill>
                  <a:srgbClr val="000000"/>
                </a:solidFill>
                <a:latin typeface="+mj-lt"/>
              </a:rPr>
              <a:t> Säilömuisti (pitkäkestoinen)</a:t>
            </a:r>
          </a:p>
          <a:p>
            <a:pPr marL="456902" lvl="1">
              <a:spcAft>
                <a:spcPts val="1334"/>
              </a:spcAft>
              <a:buClr>
                <a:srgbClr val="000000"/>
              </a:buClr>
              <a:buSzPct val="45000"/>
            </a:pPr>
            <a:r>
              <a:rPr lang="fi-FI" sz="3302" spc="-1" dirty="0">
                <a:solidFill>
                  <a:srgbClr val="000000"/>
                </a:solidFill>
                <a:latin typeface="+mj-lt"/>
              </a:rPr>
              <a:t>→ taitomuisti, asiamuisti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otsikko 3"/>
          <p:cNvSpPr>
            <a:spLocks noGrp="1"/>
          </p:cNvSpPr>
          <p:nvPr>
            <p:ph type="subTitle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3992" dirty="0"/>
              <a:t>	7 4 9 5 8 1 4 3 1 2</a:t>
            </a:r>
          </a:p>
        </p:txBody>
      </p:sp>
    </p:spTree>
    <p:extLst>
      <p:ext uri="{BB962C8B-B14F-4D97-AF65-F5344CB8AC3E}">
        <p14:creationId xmlns:p14="http://schemas.microsoft.com/office/powerpoint/2010/main" val="4163316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8032" y="1926854"/>
            <a:ext cx="4203160" cy="3004292"/>
          </a:xfrm>
          <a:prstGeom prst="rect">
            <a:avLst/>
          </a:prstGeom>
        </p:spPr>
      </p:pic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fi-FI" sz="2000" dirty="0"/>
              <a:t>”Fiksumpi kuin koululainen?”</a:t>
            </a:r>
            <a:br>
              <a:rPr lang="fi-FI" sz="2000" dirty="0"/>
            </a:br>
            <a:br>
              <a:rPr lang="fi-FI" sz="2000" dirty="0"/>
            </a:br>
            <a:r>
              <a:rPr lang="fi-FI" sz="2000" dirty="0"/>
              <a:t>10-vuotiaan muisti toimii aikuisen muistin tavoin</a:t>
            </a:r>
            <a:br>
              <a:rPr lang="fi-FI" sz="2000" dirty="0"/>
            </a:br>
            <a:r>
              <a:rPr lang="fi-FI" sz="2000" dirty="0"/>
              <a:t>Innokkuus, motivaatio</a:t>
            </a:r>
            <a:br>
              <a:rPr lang="fi-FI" sz="2000" dirty="0"/>
            </a:br>
            <a:r>
              <a:rPr lang="fi-FI" sz="2000" dirty="0"/>
              <a:t>Ajatukset olennaisessa</a:t>
            </a:r>
            <a:br>
              <a:rPr lang="fi-FI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93269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>
            <a:extLst>
              <a:ext uri="{FF2B5EF4-FFF2-40B4-BE49-F238E27FC236}">
                <a16:creationId xmlns:a16="http://schemas.microsoft.com/office/drawing/2014/main" id="{69524F28-E3D5-405D-8C07-17EF8914B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Kuinka voit vaikuttaa omaan oppimiseen?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3E61CEE-C9B7-48C2-B4FD-62DB122791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Panosta hyviin </a:t>
            </a:r>
            <a:r>
              <a:rPr lang="fi-FI" b="1" dirty="0"/>
              <a:t>yöuniin</a:t>
            </a:r>
            <a:r>
              <a:rPr lang="fi-FI" dirty="0"/>
              <a:t>. Uni on tehokkain, sallittu doping-aine.</a:t>
            </a:r>
          </a:p>
          <a:p>
            <a:r>
              <a:rPr lang="fi-FI" dirty="0"/>
              <a:t>Älä tee mitään, mikä ei palvele oppimistasi! Ei ”hauki on kala”-tyyppistä toistelua.</a:t>
            </a:r>
          </a:p>
          <a:p>
            <a:r>
              <a:rPr lang="fi-FI" dirty="0"/>
              <a:t>Pohdi </a:t>
            </a:r>
            <a:r>
              <a:rPr lang="fi-FI" b="1" dirty="0"/>
              <a:t>millainen tapa opiskella</a:t>
            </a:r>
            <a:r>
              <a:rPr lang="fi-FI" dirty="0"/>
              <a:t> sopii sinulle? Opitko esimerkiksi paremmin kuuntelemalla vai tekemällä asioita käytännössä. </a:t>
            </a:r>
          </a:p>
          <a:p>
            <a:r>
              <a:rPr lang="fi-FI" b="1" dirty="0"/>
              <a:t>Opettaminen</a:t>
            </a:r>
            <a:r>
              <a:rPr lang="fi-FI" dirty="0"/>
              <a:t> on hyvä tapa tarkistaa se, miten hyvin asian hallitset.</a:t>
            </a:r>
          </a:p>
          <a:p>
            <a:r>
              <a:rPr lang="fi-FI" dirty="0"/>
              <a:t>Havaintokanavatestit ovat nykyisin kiisteltyjä, sillä hyödynnämme joustavasti eri oppimistyylejä. Mutta testin avulla voit pohtia omaa oppistasi:</a:t>
            </a:r>
          </a:p>
          <a:p>
            <a:pPr lvl="1"/>
            <a:r>
              <a:rPr lang="fi-FI" dirty="0">
                <a:hlinkClick r:id="rId2"/>
              </a:rPr>
              <a:t>http://www.tenviesti.fi/test1.htm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22772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38EDAD-2E67-4340-B312-71C7601CE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VIA vahvuus-kartoitus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DD7B417-668C-4024-8D22-A9D4C2DD68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https://www.viacharacter.org/</a:t>
            </a:r>
          </a:p>
        </p:txBody>
      </p:sp>
    </p:spTree>
    <p:extLst>
      <p:ext uri="{BB962C8B-B14F-4D97-AF65-F5344CB8AC3E}">
        <p14:creationId xmlns:p14="http://schemas.microsoft.com/office/powerpoint/2010/main" val="1602446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53EEAC-A10E-43A9-99D1-00720B8A7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Näin opit nopeammin uutta!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E0AC522-D5E1-4234-B747-847D21B440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”Näin opit nopeammin uutta” </a:t>
            </a:r>
            <a:r>
              <a:rPr lang="fi-FI" dirty="0" err="1"/>
              <a:t>aivotutkija</a:t>
            </a:r>
            <a:r>
              <a:rPr lang="fi-FI" dirty="0"/>
              <a:t> Katri Saarikivi:</a:t>
            </a:r>
          </a:p>
          <a:p>
            <a:pPr marL="0" indent="0" algn="ctr">
              <a:buNone/>
            </a:pPr>
            <a:r>
              <a:rPr lang="fi-FI" dirty="0"/>
              <a:t>	</a:t>
            </a:r>
            <a:r>
              <a:rPr lang="fi-FI" dirty="0">
                <a:hlinkClick r:id="rId2"/>
              </a:rPr>
              <a:t>Näin opit nopeammin uutta | Tämäkin on totta | Yle Areena</a:t>
            </a:r>
            <a:endParaRPr lang="fi-FI" dirty="0"/>
          </a:p>
          <a:p>
            <a:pPr marL="4572" lvl="1" indent="0" algn="ctr">
              <a:buNone/>
            </a:pPr>
            <a:endParaRPr lang="fi-FI" dirty="0">
              <a:hlinkClick r:id="rId3"/>
            </a:endParaRP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691004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extShape 1"/>
          <p:cNvSpPr txBox="1"/>
          <p:nvPr/>
        </p:nvSpPr>
        <p:spPr>
          <a:xfrm>
            <a:off x="1829912" y="315596"/>
            <a:ext cx="7615747" cy="152874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fi-FI" sz="5198" spc="-1" dirty="0">
                <a:solidFill>
                  <a:srgbClr val="000000"/>
                </a:solidFill>
                <a:latin typeface="+mj-lt"/>
              </a:rPr>
              <a:t>Motivaatio vaikuttaa keskittymiseesi</a:t>
            </a:r>
          </a:p>
        </p:txBody>
      </p:sp>
      <p:sp>
        <p:nvSpPr>
          <p:cNvPr id="128" name="TextShape 2"/>
          <p:cNvSpPr txBox="1"/>
          <p:nvPr/>
        </p:nvSpPr>
        <p:spPr>
          <a:xfrm>
            <a:off x="1980740" y="2053927"/>
            <a:ext cx="8228974" cy="3975198"/>
          </a:xfrm>
          <a:prstGeom prst="rect">
            <a:avLst/>
          </a:prstGeom>
          <a:noFill/>
          <a:ln>
            <a:noFill/>
          </a:ln>
        </p:spPr>
        <p:txBody>
          <a:bodyPr lIns="0" tIns="30699" rIns="0" bIns="0">
            <a:normAutofit lnSpcReduction="10000"/>
          </a:bodyPr>
          <a:lstStyle/>
          <a:p>
            <a:pPr marL="342595" indent="-342595">
              <a:spcAft>
                <a:spcPts val="1672"/>
              </a:spcAft>
            </a:pPr>
            <a:r>
              <a:rPr lang="fi-FI" sz="3801" spc="-1" dirty="0">
                <a:solidFill>
                  <a:srgbClr val="000000"/>
                </a:solidFill>
                <a:latin typeface="+mj-lt"/>
              </a:rPr>
              <a:t>Tavoitteet</a:t>
            </a:r>
          </a:p>
          <a:p>
            <a:pPr marL="742344" lvl="1" indent="-285441">
              <a:spcAft>
                <a:spcPts val="1334"/>
              </a:spcAft>
              <a:buClr>
                <a:srgbClr val="000000"/>
              </a:buClr>
              <a:buFont typeface="Times New Roman"/>
              <a:buChar char="–"/>
            </a:pPr>
            <a:r>
              <a:rPr lang="fi-FI" sz="3302" spc="-1" dirty="0">
                <a:solidFill>
                  <a:srgbClr val="000000"/>
                </a:solidFill>
                <a:latin typeface="+mj-lt"/>
              </a:rPr>
              <a:t>Tehokkaimpia itselle asetetut</a:t>
            </a:r>
          </a:p>
          <a:p>
            <a:pPr marL="342595" indent="-342595">
              <a:spcAft>
                <a:spcPts val="1672"/>
              </a:spcAft>
            </a:pPr>
            <a:r>
              <a:rPr lang="fi-FI" sz="3801" spc="-1" dirty="0">
                <a:solidFill>
                  <a:srgbClr val="000000"/>
                </a:solidFill>
                <a:latin typeface="+mj-lt"/>
              </a:rPr>
              <a:t>Tunteet</a:t>
            </a:r>
          </a:p>
          <a:p>
            <a:pPr marL="742344" lvl="1" indent="-285441">
              <a:spcAft>
                <a:spcPts val="1334"/>
              </a:spcAft>
              <a:buClr>
                <a:srgbClr val="000000"/>
              </a:buClr>
              <a:buFont typeface="Times New Roman"/>
              <a:buChar char="–"/>
            </a:pPr>
            <a:r>
              <a:rPr lang="fi-FI" sz="3302" spc="-1" dirty="0">
                <a:solidFill>
                  <a:srgbClr val="000000"/>
                </a:solidFill>
                <a:latin typeface="+mj-lt"/>
              </a:rPr>
              <a:t>Myönteiset kannustavat jatkamaan</a:t>
            </a:r>
          </a:p>
          <a:p>
            <a:pPr marL="342595" indent="-342595">
              <a:spcAft>
                <a:spcPts val="1672"/>
              </a:spcAft>
            </a:pPr>
            <a:r>
              <a:rPr lang="fi-FI" sz="3801" spc="-1" dirty="0">
                <a:solidFill>
                  <a:srgbClr val="000000"/>
                </a:solidFill>
                <a:latin typeface="+mj-lt"/>
              </a:rPr>
              <a:t>Minäpystyvyys</a:t>
            </a:r>
          </a:p>
          <a:p>
            <a:pPr marL="742344" lvl="1" indent="-285441">
              <a:spcAft>
                <a:spcPts val="1334"/>
              </a:spcAft>
              <a:buClr>
                <a:srgbClr val="000000"/>
              </a:buClr>
              <a:buFont typeface="Times New Roman"/>
              <a:buChar char="–"/>
            </a:pPr>
            <a:r>
              <a:rPr lang="fi-FI" sz="3302" spc="-1" dirty="0">
                <a:solidFill>
                  <a:srgbClr val="000000"/>
                </a:solidFill>
                <a:latin typeface="+mj-lt"/>
              </a:rPr>
              <a:t>Usko omiin kykyihin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373</TotalTime>
  <Words>397</Words>
  <Application>Microsoft Office PowerPoint</Application>
  <PresentationFormat>Laajakuva</PresentationFormat>
  <Paragraphs>75</Paragraphs>
  <Slides>16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22" baseType="lpstr">
      <vt:lpstr>Arial</vt:lpstr>
      <vt:lpstr>Calibri Light</vt:lpstr>
      <vt:lpstr>Rockwell</vt:lpstr>
      <vt:lpstr>Times New Roman</vt:lpstr>
      <vt:lpstr>Wingdings</vt:lpstr>
      <vt:lpstr>Atlas</vt:lpstr>
      <vt:lpstr>Oppiminen, keskittyminen ja asiaa jännittämisestä. Tunteet.</vt:lpstr>
      <vt:lpstr>Oppiminen</vt:lpstr>
      <vt:lpstr>PowerPoint-esitys</vt:lpstr>
      <vt:lpstr>PowerPoint-esitys</vt:lpstr>
      <vt:lpstr>”Fiksumpi kuin koululainen?”  10-vuotiaan muisti toimii aikuisen muistin tavoin Innokkuus, motivaatio Ajatukset olennaisessa </vt:lpstr>
      <vt:lpstr>Kuinka voit vaikuttaa omaan oppimiseen?</vt:lpstr>
      <vt:lpstr>VIA vahvuus-kartoitus</vt:lpstr>
      <vt:lpstr>Näin opit nopeammin uutta!</vt:lpstr>
      <vt:lpstr>PowerPoint-esitys</vt:lpstr>
      <vt:lpstr>PowerPoint-esitys</vt:lpstr>
      <vt:lpstr>Mitä tarvitsen päästäkseni kohti tavoitetta?</vt:lpstr>
      <vt:lpstr>Mitä tarvitsen päästäkseni kohti tavoitetta?</vt:lpstr>
      <vt:lpstr>Jännittäminen</vt:lpstr>
      <vt:lpstr>Uskalla tunnistaa - ja jopa näyttää – tunteesi!</vt:lpstr>
      <vt:lpstr>Jännittäjä pelästyy muutoksia vireystilassaan:</vt:lpstr>
      <vt:lpstr>Missä kohtaa kehoa sinä huomaat jännityksen?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Oppiminen, keskittyminen ja asiaa jännittämisestä</dc:title>
  <dc:creator>Eveliina Ojala</dc:creator>
  <cp:lastModifiedBy>Eveliina Ojala</cp:lastModifiedBy>
  <cp:revision>38</cp:revision>
  <dcterms:created xsi:type="dcterms:W3CDTF">2024-02-21T11:46:54Z</dcterms:created>
  <dcterms:modified xsi:type="dcterms:W3CDTF">2026-03-03T11:22:06Z</dcterms:modified>
</cp:coreProperties>
</file>