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1" r:id="rId1"/>
    <p:sldMasterId id="2147483676" r:id="rId2"/>
    <p:sldMasterId id="2147483713" r:id="rId3"/>
    <p:sldMasterId id="2147483666" r:id="rId4"/>
  </p:sldMasterIdLst>
  <p:sldIdLst>
    <p:sldId id="290" r:id="rId5"/>
    <p:sldId id="257" r:id="rId6"/>
    <p:sldId id="258" r:id="rId7"/>
    <p:sldId id="259" r:id="rId8"/>
    <p:sldId id="296" r:id="rId9"/>
    <p:sldId id="293" r:id="rId10"/>
    <p:sldId id="297" r:id="rId11"/>
    <p:sldId id="294" r:id="rId12"/>
    <p:sldId id="298" r:id="rId13"/>
    <p:sldId id="271" r:id="rId14"/>
    <p:sldId id="263" r:id="rId15"/>
    <p:sldId id="260" r:id="rId16"/>
    <p:sldId id="292" r:id="rId17"/>
    <p:sldId id="299" r:id="rId1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eruspohja" id="{F6F34771-ADFA-454D-9DCA-C3064AF01513}">
          <p14:sldIdLst>
            <p14:sldId id="290"/>
            <p14:sldId id="257"/>
            <p14:sldId id="258"/>
            <p14:sldId id="259"/>
            <p14:sldId id="296"/>
            <p14:sldId id="293"/>
            <p14:sldId id="297"/>
            <p14:sldId id="294"/>
            <p14:sldId id="298"/>
            <p14:sldId id="271"/>
            <p14:sldId id="263"/>
            <p14:sldId id="260"/>
            <p14:sldId id="292"/>
            <p14:sldId id="29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77"/>
  </p:normalViewPr>
  <p:slideViewPr>
    <p:cSldViewPr snapToGrid="0" snapToObjects="1">
      <p:cViewPr varScale="1">
        <p:scale>
          <a:sx n="63" d="100"/>
          <a:sy n="63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rhonen Saila" userId="9beef599-461a-40b1-bbbb-e1b055523dc0" providerId="ADAL" clId="{6DCBFF46-E707-4A6C-9A1C-27A2B86EE35E}"/>
    <pc:docChg chg="addSld modSld">
      <pc:chgData name="Korhonen Saila" userId="9beef599-461a-40b1-bbbb-e1b055523dc0" providerId="ADAL" clId="{6DCBFF46-E707-4A6C-9A1C-27A2B86EE35E}" dt="2026-08-05T10:56:13.121" v="10" actId="767"/>
      <pc:docMkLst>
        <pc:docMk/>
      </pc:docMkLst>
      <pc:sldChg chg="addSp delSp modSp add setBg">
        <pc:chgData name="Korhonen Saila" userId="9beef599-461a-40b1-bbbb-e1b055523dc0" providerId="ADAL" clId="{6DCBFF46-E707-4A6C-9A1C-27A2B86EE35E}" dt="2026-08-05T10:56:13.121" v="10" actId="767"/>
        <pc:sldMkLst>
          <pc:docMk/>
          <pc:sldMk cId="1352551267" sldId="263"/>
        </pc:sldMkLst>
        <pc:spChg chg="add mod">
          <ac:chgData name="Korhonen Saila" userId="9beef599-461a-40b1-bbbb-e1b055523dc0" providerId="ADAL" clId="{6DCBFF46-E707-4A6C-9A1C-27A2B86EE35E}" dt="2026-08-05T10:56:13.121" v="10" actId="767"/>
          <ac:spMkLst>
            <pc:docMk/>
            <pc:sldMk cId="1352551267" sldId="263"/>
            <ac:spMk id="9" creationId="{5F94928F-BF97-90FF-5873-7225BDA3D2C4}"/>
          </ac:spMkLst>
        </pc:spChg>
      </pc:sldChg>
      <pc:sldChg chg="delSp add setBg">
        <pc:chgData name="Korhonen Saila" userId="9beef599-461a-40b1-bbbb-e1b055523dc0" providerId="ADAL" clId="{6DCBFF46-E707-4A6C-9A1C-27A2B86EE35E}" dt="2026-08-05T10:53:24.010" v="5"/>
        <pc:sldMkLst>
          <pc:docMk/>
          <pc:sldMk cId="672916350" sldId="271"/>
        </pc:sldMkLst>
      </pc:sldChg>
      <pc:sldChg chg="addSp delSp modSp">
        <pc:chgData name="Korhonen Saila" userId="9beef599-461a-40b1-bbbb-e1b055523dc0" providerId="ADAL" clId="{6DCBFF46-E707-4A6C-9A1C-27A2B86EE35E}" dt="2026-08-05T10:04:31.162" v="1" actId="478"/>
        <pc:sldMkLst>
          <pc:docMk/>
          <pc:sldMk cId="4077130946" sldId="297"/>
        </pc:sldMkLst>
      </pc:sldChg>
      <pc:sldChg chg="addSp modSp">
        <pc:chgData name="Korhonen Saila" userId="9beef599-461a-40b1-bbbb-e1b055523dc0" providerId="ADAL" clId="{6DCBFF46-E707-4A6C-9A1C-27A2B86EE35E}" dt="2026-08-05T10:20:12.115" v="4"/>
        <pc:sldMkLst>
          <pc:docMk/>
          <pc:sldMk cId="4141344396" sldId="298"/>
        </pc:sldMkLst>
        <pc:spChg chg="add mod">
          <ac:chgData name="Korhonen Saila" userId="9beef599-461a-40b1-bbbb-e1b055523dc0" providerId="ADAL" clId="{6DCBFF46-E707-4A6C-9A1C-27A2B86EE35E}" dt="2026-08-05T10:20:12.115" v="4"/>
          <ac:spMkLst>
            <pc:docMk/>
            <pc:sldMk cId="4141344396" sldId="298"/>
            <ac:spMk id="6" creationId="{41C25D97-1B2E-6673-EF9F-53724A03162F}"/>
          </ac:spMkLst>
        </pc:spChg>
      </pc:sldChg>
    </pc:docChg>
  </pc:docChgLst>
  <pc:docChgLst>
    <pc:chgData name="Miika Kaivonurmi" userId="31d6f75c-1da4-4c08-bdda-dd6b0f6a257c" providerId="ADAL" clId="{0FEDA186-CF8B-405D-ABCD-883D71EEEE5B}"/>
    <pc:docChg chg="addSld modSection">
      <pc:chgData name="Miika Kaivonurmi" userId="31d6f75c-1da4-4c08-bdda-dd6b0f6a257c" providerId="ADAL" clId="{0FEDA186-CF8B-405D-ABCD-883D71EEEE5B}" dt="2026-09-03T14:18:29.729" v="0" actId="680"/>
      <pc:docMkLst>
        <pc:docMk/>
      </pc:docMkLst>
      <pc:sldChg chg="new">
        <pc:chgData name="Miika Kaivonurmi" userId="31d6f75c-1da4-4c08-bdda-dd6b0f6a257c" providerId="ADAL" clId="{0FEDA186-CF8B-405D-ABCD-883D71EEEE5B}" dt="2026-09-03T14:18:29.729" v="0" actId="680"/>
        <pc:sldMkLst>
          <pc:docMk/>
          <pc:sldMk cId="1414834741" sldId="29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6.png"/><Relationship Id="rId7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8.jp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9495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24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  <p:sp>
        <p:nvSpPr>
          <p:cNvPr id="1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9" name="Otsikko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763353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0" name="Sisällön paikkamerkk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56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45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3" y="-446017"/>
            <a:ext cx="12628346" cy="5848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4040" y="-249846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74" y="3351657"/>
            <a:ext cx="5185393" cy="3210304"/>
          </a:xfrm>
          <a:prstGeom prst="rect">
            <a:avLst/>
          </a:prstGeom>
        </p:spPr>
      </p:pic>
      <p:pic>
        <p:nvPicPr>
          <p:cNvPr id="15" name="Kuva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895" y="4322053"/>
            <a:ext cx="1766946" cy="1934667"/>
          </a:xfrm>
          <a:prstGeom prst="rect">
            <a:avLst/>
          </a:prstGeom>
        </p:spPr>
      </p:pic>
      <p:pic>
        <p:nvPicPr>
          <p:cNvPr id="14" name="Kuva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363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3" y="-446017"/>
            <a:ext cx="12628346" cy="5848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4040" y="-249846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  <p:pic>
        <p:nvPicPr>
          <p:cNvPr id="17" name="Kuva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757" y="3057068"/>
            <a:ext cx="5386016" cy="3334511"/>
          </a:xfrm>
          <a:prstGeom prst="rect">
            <a:avLst/>
          </a:prstGeom>
        </p:spPr>
      </p:pic>
      <p:pic>
        <p:nvPicPr>
          <p:cNvPr id="18" name="Kuva 1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964" y="4536513"/>
            <a:ext cx="1580949" cy="173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61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pic>
        <p:nvPicPr>
          <p:cNvPr id="3" name="Kuva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595" y="288233"/>
            <a:ext cx="7447209" cy="9928111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22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  <p:pic>
        <p:nvPicPr>
          <p:cNvPr id="2" name="Kuva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023731"/>
            <a:ext cx="6656854" cy="887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002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  <p:pic>
        <p:nvPicPr>
          <p:cNvPr id="3" name="Kuva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990" y="854765"/>
            <a:ext cx="6174599" cy="823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374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801" y="649104"/>
            <a:ext cx="7107223" cy="9474865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46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03118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0" name="Sisällön paikkamerkk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721" y="1615782"/>
            <a:ext cx="4824958" cy="6432305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688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3" y="-446017"/>
            <a:ext cx="12628346" cy="58480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4040" y="-249846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74" y="3351657"/>
            <a:ext cx="5185393" cy="3210304"/>
          </a:xfrm>
          <a:prstGeom prst="rect">
            <a:avLst/>
          </a:prstGeom>
        </p:spPr>
      </p:pic>
      <p:pic>
        <p:nvPicPr>
          <p:cNvPr id="17" name="Kuva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895" y="4322053"/>
            <a:ext cx="1766946" cy="1934667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293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3" y="-446017"/>
            <a:ext cx="12628346" cy="58480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4040" y="-249846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757" y="3057068"/>
            <a:ext cx="5386016" cy="3334511"/>
          </a:xfrm>
          <a:prstGeom prst="rect">
            <a:avLst/>
          </a:prstGeom>
        </p:spPr>
      </p:pic>
      <p:pic>
        <p:nvPicPr>
          <p:cNvPr id="15" name="Kuva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964" y="4536513"/>
            <a:ext cx="1580949" cy="1731015"/>
          </a:xfrm>
          <a:prstGeom prst="rect">
            <a:avLst/>
          </a:prstGeom>
        </p:spPr>
      </p:pic>
      <p:pic>
        <p:nvPicPr>
          <p:cNvPr id="14" name="Kuva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215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607" y="1103243"/>
            <a:ext cx="6225653" cy="8299616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5" name="Kuva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786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643509"/>
            <a:ext cx="6659929" cy="8878563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893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0" name="Sisällön paikkamerkk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721" y="1615782"/>
            <a:ext cx="4824958" cy="6432305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0788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4" y="-672158"/>
            <a:ext cx="12628346" cy="5848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5" name="Kuva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1236" y="-273280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986" y="2662926"/>
            <a:ext cx="3129688" cy="3426762"/>
          </a:xfrm>
          <a:prstGeom prst="rect">
            <a:avLst/>
          </a:prstGeom>
        </p:spPr>
      </p:pic>
      <p:pic>
        <p:nvPicPr>
          <p:cNvPr id="14" name="Kuva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07" y="3382697"/>
            <a:ext cx="5185393" cy="3210304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800" y="3412514"/>
            <a:ext cx="4655965" cy="2863188"/>
          </a:xfrm>
          <a:prstGeom prst="rect">
            <a:avLst/>
          </a:prstGeom>
        </p:spPr>
      </p:pic>
      <p:pic>
        <p:nvPicPr>
          <p:cNvPr id="17" name="Kuva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880" y="4990791"/>
            <a:ext cx="1173519" cy="1284911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764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4" y="-672158"/>
            <a:ext cx="12628346" cy="58480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1236" y="-273280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986" y="2662926"/>
            <a:ext cx="3129688" cy="3426762"/>
          </a:xfrm>
          <a:prstGeom prst="rect">
            <a:avLst/>
          </a:prstGeom>
        </p:spPr>
      </p:pic>
      <p:pic>
        <p:nvPicPr>
          <p:cNvPr id="14" name="Kuva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07" y="3382697"/>
            <a:ext cx="5185393" cy="3210304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800" y="3412514"/>
            <a:ext cx="4655965" cy="2863188"/>
          </a:xfrm>
          <a:prstGeom prst="rect">
            <a:avLst/>
          </a:prstGeom>
        </p:spPr>
      </p:pic>
      <p:pic>
        <p:nvPicPr>
          <p:cNvPr id="17" name="Kuva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880" y="4990791"/>
            <a:ext cx="1173519" cy="1284911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2338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0303" y="-2473164"/>
            <a:ext cx="15343681" cy="10930912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grpSp>
        <p:nvGrpSpPr>
          <p:cNvPr id="9" name="Ryhmä 8">
            <a:extLst>
              <a:ext uri="{FF2B5EF4-FFF2-40B4-BE49-F238E27FC236}">
                <a16:creationId xmlns:a16="http://schemas.microsoft.com/office/drawing/2014/main" id="{63554655-B708-AB4D-B74A-BDD11265A357}"/>
              </a:ext>
            </a:extLst>
          </p:cNvPr>
          <p:cNvGrpSpPr/>
          <p:nvPr userDrawn="1"/>
        </p:nvGrpSpPr>
        <p:grpSpPr>
          <a:xfrm>
            <a:off x="734042" y="2544601"/>
            <a:ext cx="10619758" cy="3930075"/>
            <a:chOff x="588007" y="2662926"/>
            <a:chExt cx="10619758" cy="3930075"/>
          </a:xfrm>
        </p:grpSpPr>
        <p:pic>
          <p:nvPicPr>
            <p:cNvPr id="2" name="Kuva 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9986" y="2662926"/>
              <a:ext cx="3129688" cy="3426762"/>
            </a:xfrm>
            <a:prstGeom prst="rect">
              <a:avLst/>
            </a:prstGeom>
          </p:spPr>
        </p:pic>
        <p:pic>
          <p:nvPicPr>
            <p:cNvPr id="14" name="Kuva 13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007" y="3382697"/>
              <a:ext cx="5185393" cy="3210304"/>
            </a:xfrm>
            <a:prstGeom prst="rect">
              <a:avLst/>
            </a:prstGeom>
          </p:spPr>
        </p:pic>
        <p:pic>
          <p:nvPicPr>
            <p:cNvPr id="13" name="Kuva 12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1800" y="3412514"/>
              <a:ext cx="4655965" cy="2863188"/>
            </a:xfrm>
            <a:prstGeom prst="rect">
              <a:avLst/>
            </a:prstGeom>
          </p:spPr>
        </p:pic>
      </p:grp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880" y="4990791"/>
            <a:ext cx="1173519" cy="1284911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290" y="-232074"/>
            <a:ext cx="2646650" cy="176235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690B4AE4-7A5E-6342-B4C9-A74115F9446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022055" y="876475"/>
            <a:ext cx="5794760" cy="193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3278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0303" y="-2473164"/>
            <a:ext cx="15343681" cy="10930912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grpSp>
        <p:nvGrpSpPr>
          <p:cNvPr id="9" name="Ryhmä 8">
            <a:extLst>
              <a:ext uri="{FF2B5EF4-FFF2-40B4-BE49-F238E27FC236}">
                <a16:creationId xmlns:a16="http://schemas.microsoft.com/office/drawing/2014/main" id="{63554655-B708-AB4D-B74A-BDD11265A357}"/>
              </a:ext>
            </a:extLst>
          </p:cNvPr>
          <p:cNvGrpSpPr/>
          <p:nvPr userDrawn="1"/>
        </p:nvGrpSpPr>
        <p:grpSpPr>
          <a:xfrm>
            <a:off x="734042" y="2544601"/>
            <a:ext cx="10619758" cy="3930075"/>
            <a:chOff x="588007" y="2662926"/>
            <a:chExt cx="10619758" cy="3930075"/>
          </a:xfrm>
        </p:grpSpPr>
        <p:pic>
          <p:nvPicPr>
            <p:cNvPr id="2" name="Kuva 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9986" y="2662926"/>
              <a:ext cx="3129688" cy="3426762"/>
            </a:xfrm>
            <a:prstGeom prst="rect">
              <a:avLst/>
            </a:prstGeom>
          </p:spPr>
        </p:pic>
        <p:pic>
          <p:nvPicPr>
            <p:cNvPr id="14" name="Kuva 13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007" y="3382697"/>
              <a:ext cx="5185393" cy="3210304"/>
            </a:xfrm>
            <a:prstGeom prst="rect">
              <a:avLst/>
            </a:prstGeom>
          </p:spPr>
        </p:pic>
        <p:pic>
          <p:nvPicPr>
            <p:cNvPr id="13" name="Kuva 12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1800" y="3412514"/>
              <a:ext cx="4655965" cy="2863188"/>
            </a:xfrm>
            <a:prstGeom prst="rect">
              <a:avLst/>
            </a:prstGeom>
          </p:spPr>
        </p:pic>
      </p:grp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880" y="4990791"/>
            <a:ext cx="1173519" cy="1284911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290" y="-232074"/>
            <a:ext cx="2646650" cy="176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36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21510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059" y="-858852"/>
            <a:ext cx="15343681" cy="10930912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290" y="-232074"/>
            <a:ext cx="2646650" cy="176235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690B4AE4-7A5E-6342-B4C9-A74115F9446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55921" y="2011729"/>
            <a:ext cx="5794760" cy="193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9375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406337F4-53A3-954B-8470-B55C1ED32B29}"/>
              </a:ext>
            </a:extLst>
          </p:cNvPr>
          <p:cNvSpPr/>
          <p:nvPr userDrawn="1"/>
        </p:nvSpPr>
        <p:spPr>
          <a:xfrm>
            <a:off x="-315716" y="-316089"/>
            <a:ext cx="12628346" cy="71966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059" y="-847564"/>
            <a:ext cx="15343681" cy="10930912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50F8484A-F03A-7F45-87D2-3F0E203063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04407" y="1323393"/>
            <a:ext cx="6809014" cy="339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272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F58A451E-FC12-7445-BA1F-65F712595917}"/>
              </a:ext>
            </a:extLst>
          </p:cNvPr>
          <p:cNvSpPr/>
          <p:nvPr userDrawn="1"/>
        </p:nvSpPr>
        <p:spPr>
          <a:xfrm>
            <a:off x="-218173" y="-270934"/>
            <a:ext cx="12628346" cy="73603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059" y="-847564"/>
            <a:ext cx="15343681" cy="10930912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31D43A49-7C5F-354B-97DC-1D024C76B0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04407" y="1323393"/>
            <a:ext cx="6809014" cy="339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2593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91712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912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perustyylejä naps.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8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826446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isällön paikkamerkki 2"/>
          <p:cNvSpPr>
            <a:spLocks noGrp="1"/>
          </p:cNvSpPr>
          <p:nvPr>
            <p:ph sz="half" idx="1"/>
          </p:nvPr>
        </p:nvSpPr>
        <p:spPr>
          <a:xfrm>
            <a:off x="-1" y="0"/>
            <a:ext cx="6114197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Sisällön paikkamerkki 3"/>
          <p:cNvSpPr>
            <a:spLocks noGrp="1"/>
          </p:cNvSpPr>
          <p:nvPr>
            <p:ph sz="half" idx="2"/>
          </p:nvPr>
        </p:nvSpPr>
        <p:spPr>
          <a:xfrm>
            <a:off x="6649872" y="1784681"/>
            <a:ext cx="5181600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106445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io 11"/>
          <p:cNvSpPr/>
          <p:nvPr userDrawn="1"/>
        </p:nvSpPr>
        <p:spPr>
          <a:xfrm>
            <a:off x="-204716" y="4834008"/>
            <a:ext cx="6318912" cy="2387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Sisällön paikkamerkki 2"/>
          <p:cNvSpPr>
            <a:spLocks noGrp="1"/>
          </p:cNvSpPr>
          <p:nvPr>
            <p:ph sz="half" idx="1"/>
          </p:nvPr>
        </p:nvSpPr>
        <p:spPr>
          <a:xfrm>
            <a:off x="-1" y="0"/>
            <a:ext cx="6114197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Sisällön paikkamerkki 3"/>
          <p:cNvSpPr>
            <a:spLocks noGrp="1"/>
          </p:cNvSpPr>
          <p:nvPr>
            <p:ph sz="half" idx="2"/>
          </p:nvPr>
        </p:nvSpPr>
        <p:spPr>
          <a:xfrm>
            <a:off x="6649872" y="1784681"/>
            <a:ext cx="5181600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545164" y="5051022"/>
            <a:ext cx="6960891" cy="216999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</p:txBody>
      </p:sp>
    </p:spTree>
    <p:extLst>
      <p:ext uri="{BB962C8B-B14F-4D97-AF65-F5344CB8AC3E}">
        <p14:creationId xmlns:p14="http://schemas.microsoft.com/office/powerpoint/2010/main" val="1846672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io 11"/>
          <p:cNvSpPr/>
          <p:nvPr userDrawn="1"/>
        </p:nvSpPr>
        <p:spPr>
          <a:xfrm>
            <a:off x="-204716" y="4834008"/>
            <a:ext cx="6318912" cy="2387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bg1"/>
              </a:solidFill>
            </a:endParaRPr>
          </a:p>
        </p:txBody>
      </p:sp>
      <p:sp>
        <p:nvSpPr>
          <p:cNvPr id="7" name="Sisällön paikkamerkki 2"/>
          <p:cNvSpPr>
            <a:spLocks noGrp="1"/>
          </p:cNvSpPr>
          <p:nvPr>
            <p:ph sz="half" idx="1"/>
          </p:nvPr>
        </p:nvSpPr>
        <p:spPr>
          <a:xfrm>
            <a:off x="-1" y="0"/>
            <a:ext cx="6114197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Sisällön paikkamerkki 3"/>
          <p:cNvSpPr>
            <a:spLocks noGrp="1"/>
          </p:cNvSpPr>
          <p:nvPr>
            <p:ph sz="half" idx="2"/>
          </p:nvPr>
        </p:nvSpPr>
        <p:spPr>
          <a:xfrm>
            <a:off x="6649872" y="1784681"/>
            <a:ext cx="5181600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545164" y="5051022"/>
            <a:ext cx="6960891" cy="216999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</p:txBody>
      </p:sp>
    </p:spTree>
    <p:extLst>
      <p:ext uri="{BB962C8B-B14F-4D97-AF65-F5344CB8AC3E}">
        <p14:creationId xmlns:p14="http://schemas.microsoft.com/office/powerpoint/2010/main" val="510886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  <p:sp>
        <p:nvSpPr>
          <p:cNvPr id="1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Otsikko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13807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93133" y="0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0" name="Sisällön paikkamerkk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 </a:t>
            </a:r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605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26" Type="http://schemas.openxmlformats.org/officeDocument/2006/relationships/slideLayout" Target="../slideLayouts/slideLayout27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34" Type="http://schemas.openxmlformats.org/officeDocument/2006/relationships/image" Target="../media/image4.png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5" Type="http://schemas.openxmlformats.org/officeDocument/2006/relationships/slideLayout" Target="../slideLayouts/slideLayout26.xml"/><Relationship Id="rId3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24" Type="http://schemas.openxmlformats.org/officeDocument/2006/relationships/slideLayout" Target="../slideLayouts/slideLayout25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31" Type="http://schemas.openxmlformats.org/officeDocument/2006/relationships/slideLayout" Target="../slideLayouts/slideLayout3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Relationship Id="rId27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31.xml"/><Relationship Id="rId8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orakulmio 16"/>
          <p:cNvSpPr/>
          <p:nvPr userDrawn="1"/>
        </p:nvSpPr>
        <p:spPr>
          <a:xfrm>
            <a:off x="-297198" y="-954158"/>
            <a:ext cx="12628346" cy="7921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7530" y="-95415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dirty="0"/>
              <a:t>Esim. Esityksen esittäjä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787161" y="734786"/>
            <a:ext cx="8488083" cy="422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769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ctr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6858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039" y="3835021"/>
            <a:ext cx="2952576" cy="3935657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Lisää otsikko 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dirty="0"/>
              <a:t>Esim. Esityksen esittäjä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9712096" y="126179"/>
            <a:ext cx="2354775" cy="117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2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4" r:id="rId4"/>
    <p:sldLayoutId id="2147483685" r:id="rId5"/>
    <p:sldLayoutId id="2147483692" r:id="rId6"/>
    <p:sldLayoutId id="2147483680" r:id="rId7"/>
    <p:sldLayoutId id="2147483704" r:id="rId8"/>
    <p:sldLayoutId id="2147483703" r:id="rId9"/>
    <p:sldLayoutId id="2147483705" r:id="rId10"/>
    <p:sldLayoutId id="2147483690" r:id="rId11"/>
    <p:sldLayoutId id="2147483691" r:id="rId12"/>
    <p:sldLayoutId id="2147483700" r:id="rId13"/>
    <p:sldLayoutId id="2147483706" r:id="rId14"/>
    <p:sldLayoutId id="2147483693" r:id="rId15"/>
    <p:sldLayoutId id="2147483701" r:id="rId16"/>
    <p:sldLayoutId id="2147483702" r:id="rId17"/>
    <p:sldLayoutId id="2147483689" r:id="rId18"/>
    <p:sldLayoutId id="2147483682" r:id="rId19"/>
    <p:sldLayoutId id="2147483698" r:id="rId20"/>
    <p:sldLayoutId id="2147483707" r:id="rId21"/>
    <p:sldLayoutId id="2147483683" r:id="rId22"/>
    <p:sldLayoutId id="2147483687" r:id="rId23"/>
    <p:sldLayoutId id="2147483710" r:id="rId24"/>
    <p:sldLayoutId id="2147483708" r:id="rId25"/>
    <p:sldLayoutId id="2147483715" r:id="rId26"/>
    <p:sldLayoutId id="2147483716" r:id="rId27"/>
    <p:sldLayoutId id="2147483717" r:id="rId28"/>
    <p:sldLayoutId id="2147483718" r:id="rId29"/>
    <p:sldLayoutId id="2147483719" r:id="rId30"/>
    <p:sldLayoutId id="2147483721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78303" y="2052666"/>
            <a:ext cx="5835393" cy="2907386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039" y="3835021"/>
            <a:ext cx="2952576" cy="3935657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dirty="0"/>
              <a:t>Esim. Esityksen esittäjä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8981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ctr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6858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orakulmio 16"/>
          <p:cNvSpPr/>
          <p:nvPr userDrawn="1"/>
        </p:nvSpPr>
        <p:spPr>
          <a:xfrm>
            <a:off x="-436346" y="-705787"/>
            <a:ext cx="12628346" cy="5848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2878" y="-276670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0FBC4-D373-B446-A82D-9D1651E2E792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dirty="0"/>
              <a:t>Esim. Esityksen esittäjä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935" y="2766776"/>
            <a:ext cx="2849279" cy="3119736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95" y="3422058"/>
            <a:ext cx="4720800" cy="2922672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353" y="3449204"/>
            <a:ext cx="4238806" cy="2606656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827" y="4934167"/>
            <a:ext cx="1068376" cy="1169787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D81A330B-9B1F-1B4C-809F-EF96B1BB671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130059" y="156401"/>
            <a:ext cx="7420620" cy="36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651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ctr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6858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6784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8752B83B-0DE2-F499-5075-3AE6965D8F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16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79C6AC34-0FF5-6C74-DB95-4D7971C528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30534" y="19990"/>
            <a:ext cx="4961466" cy="683801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7FEA650F-E581-F9AE-FB4C-039E33F1E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sp>
        <p:nvSpPr>
          <p:cNvPr id="8" name="Nuoli: Viisikulmio 7">
            <a:extLst>
              <a:ext uri="{FF2B5EF4-FFF2-40B4-BE49-F238E27FC236}">
                <a16:creationId xmlns:a16="http://schemas.microsoft.com/office/drawing/2014/main" id="{4D2BC17E-4DF9-9E0E-9EB3-E705F4BF8B46}"/>
              </a:ext>
            </a:extLst>
          </p:cNvPr>
          <p:cNvSpPr/>
          <p:nvPr/>
        </p:nvSpPr>
        <p:spPr>
          <a:xfrm>
            <a:off x="1744824" y="1959429"/>
            <a:ext cx="3648270" cy="2696545"/>
          </a:xfrm>
          <a:prstGeom prst="homePlat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5F94928F-BF97-90FF-5873-7225BDA3D2C4}"/>
              </a:ext>
            </a:extLst>
          </p:cNvPr>
          <p:cNvSpPr txBox="1"/>
          <p:nvPr/>
        </p:nvSpPr>
        <p:spPr>
          <a:xfrm>
            <a:off x="1996751" y="2444620"/>
            <a:ext cx="23979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/>
              <a:t>OPH huoltajan taulu</a:t>
            </a:r>
          </a:p>
        </p:txBody>
      </p:sp>
    </p:spTree>
    <p:extLst>
      <p:ext uri="{BB962C8B-B14F-4D97-AF65-F5344CB8AC3E}">
        <p14:creationId xmlns:p14="http://schemas.microsoft.com/office/powerpoint/2010/main" val="1352551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10985" y="381540"/>
            <a:ext cx="5066654" cy="835993"/>
          </a:xfrm>
        </p:spPr>
        <p:txBody>
          <a:bodyPr>
            <a:normAutofit fontScale="90000"/>
          </a:bodyPr>
          <a:lstStyle/>
          <a:p>
            <a:r>
              <a:rPr lang="fi-FI" sz="4900" dirty="0">
                <a:solidFill>
                  <a:schemeClr val="tx1"/>
                </a:solidFill>
              </a:rPr>
              <a:t>Miten tuen lasta?</a:t>
            </a:r>
            <a:br>
              <a:rPr lang="fi-FI" dirty="0">
                <a:latin typeface="+mn-lt"/>
              </a:rPr>
            </a:br>
            <a:endParaRPr lang="fi-FI" dirty="0">
              <a:latin typeface="+mn-lt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348353"/>
            <a:ext cx="9878878" cy="4828610"/>
          </a:xfrm>
        </p:spPr>
        <p:txBody>
          <a:bodyPr>
            <a:normAutofit/>
          </a:bodyPr>
          <a:lstStyle/>
          <a:p>
            <a:pPr marL="342900" indent="-342900"/>
            <a:r>
              <a:rPr lang="fi-FI" dirty="0">
                <a:cs typeface="Calibri" panose="020F0502020204030204"/>
              </a:rPr>
              <a:t>Kysy lapsen koulupäivästä, läksyistä, kavereista </a:t>
            </a:r>
          </a:p>
          <a:p>
            <a:pPr marL="342900" indent="-342900"/>
            <a:r>
              <a:rPr lang="fi-FI" dirty="0">
                <a:cs typeface="Calibri" panose="020F0502020204030204"/>
              </a:rPr>
              <a:t>Auta (tarvittaessa) kokeeseen valmistautumisessa (esim. kyselemällä, yhdessä lukemalla)</a:t>
            </a:r>
          </a:p>
          <a:p>
            <a:pPr marL="342900" indent="-342900"/>
            <a:r>
              <a:rPr lang="fi-FI" dirty="0">
                <a:cs typeface="Calibri" panose="020F0502020204030204"/>
              </a:rPr>
              <a:t>Kannusta lukuharrastuneisuuden pariin, lukutaito on tärkein taito.</a:t>
            </a:r>
          </a:p>
          <a:p>
            <a:pPr marL="342900" indent="-342900"/>
            <a:r>
              <a:rPr lang="fi-FI" dirty="0">
                <a:cs typeface="Calibri" panose="020F0502020204030204"/>
              </a:rPr>
              <a:t>Varmista riittävä lepo, monipuolinen ravinto sekä sopivasti harrastuksia.</a:t>
            </a:r>
          </a:p>
          <a:p>
            <a:pPr marL="342900" indent="-342900"/>
            <a:r>
              <a:rPr lang="fi-FI" dirty="0">
                <a:cs typeface="Calibri" panose="020F0502020204030204"/>
              </a:rPr>
              <a:t>Ohjaa ja valvo lapsen älylaitteiden käyttöä mm. määrä, laatu, ikärajoitukset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62563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1720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4834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Vanhempainilta</a:t>
            </a:r>
          </a:p>
        </p:txBody>
      </p:sp>
      <p:sp>
        <p:nvSpPr>
          <p:cNvPr id="5" name="Alaotsikk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Pieksämäen alakoulut</a:t>
            </a:r>
          </a:p>
          <a:p>
            <a:r>
              <a:rPr lang="fi-FI" dirty="0"/>
              <a:t>syyslukukausi 2026</a:t>
            </a:r>
          </a:p>
        </p:txBody>
      </p:sp>
    </p:spTree>
    <p:extLst>
      <p:ext uri="{BB962C8B-B14F-4D97-AF65-F5344CB8AC3E}">
        <p14:creationId xmlns:p14="http://schemas.microsoft.com/office/powerpoint/2010/main" val="373561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Koulun tehtävät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Tuetaan vanhempia kasvatustehtävässä</a:t>
            </a:r>
          </a:p>
          <a:p>
            <a:r>
              <a:rPr lang="fi-FI" dirty="0"/>
              <a:t>Opetetaan akateemisia tietoja ja taitoja</a:t>
            </a:r>
          </a:p>
          <a:p>
            <a:pPr marL="0" indent="0">
              <a:buNone/>
            </a:pPr>
            <a:r>
              <a:rPr lang="fi-FI" dirty="0"/>
              <a:t>-&gt; nostetaan vahvat perustaidot kunniaan</a:t>
            </a:r>
          </a:p>
          <a:p>
            <a:pPr marL="0" indent="0">
              <a:buNone/>
            </a:pPr>
            <a:r>
              <a:rPr lang="fi-FI" dirty="0"/>
              <a:t>-&gt; perusopetuksen tavoitteena on, että oppilas saavuttaa riittävät tiedot ja taidot jatko-opintoja varten</a:t>
            </a:r>
          </a:p>
          <a:p>
            <a:r>
              <a:rPr lang="fi-FI" dirty="0"/>
              <a:t>Opetetaan ja tuetaan lasta tunne- ja vuorovaikutustaidoissa</a:t>
            </a:r>
          </a:p>
        </p:txBody>
      </p:sp>
    </p:spTree>
    <p:extLst>
      <p:ext uri="{BB962C8B-B14F-4D97-AF65-F5344CB8AC3E}">
        <p14:creationId xmlns:p14="http://schemas.microsoft.com/office/powerpoint/2010/main" val="1191295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0977"/>
          </a:xfrm>
        </p:spPr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Koululaistaidot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half" idx="1"/>
          </p:nvPr>
        </p:nvSpPr>
        <p:spPr>
          <a:xfrm>
            <a:off x="838200" y="1410346"/>
            <a:ext cx="5181600" cy="47666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i-FI" b="1" u="sng" dirty="0">
                <a:latin typeface="+mj-lt"/>
              </a:rPr>
              <a:t>KÄYTTÄYTYMISEN TAVOITTEET OPS:SSA</a:t>
            </a:r>
          </a:p>
          <a:p>
            <a:pPr marL="0" indent="0">
              <a:buNone/>
            </a:pPr>
            <a:endParaRPr lang="fi-FI" b="1" dirty="0">
              <a:latin typeface="+mj-lt"/>
            </a:endParaRPr>
          </a:p>
          <a:p>
            <a:pPr marL="0" indent="0">
              <a:buNone/>
            </a:pPr>
            <a:r>
              <a:rPr lang="fi-FI" b="1" dirty="0">
                <a:latin typeface="+mj-lt"/>
              </a:rPr>
              <a:t>1. Oppilas kantaa vastuuta koulussa tehtävästä työstä ja on omaehtoisesti valmis auttamaan muita.</a:t>
            </a:r>
            <a:endParaRPr lang="fi-FI" dirty="0">
              <a:latin typeface="+mj-lt"/>
            </a:endParaRPr>
          </a:p>
          <a:p>
            <a:pPr marL="0" indent="0">
              <a:buNone/>
            </a:pPr>
            <a:r>
              <a:rPr lang="fi-FI" b="1" dirty="0">
                <a:latin typeface="+mj-lt"/>
              </a:rPr>
              <a:t>2. Oppilas ottaa myönteisesti toiset huomioon ja käyttäytyy kohteliaasti.</a:t>
            </a:r>
            <a:endParaRPr lang="fi-FI" dirty="0">
              <a:latin typeface="+mj-lt"/>
            </a:endParaRPr>
          </a:p>
          <a:p>
            <a:pPr marL="0" indent="0">
              <a:buNone/>
            </a:pPr>
            <a:r>
              <a:rPr lang="fi-FI" b="1" dirty="0">
                <a:latin typeface="+mj-lt"/>
              </a:rPr>
              <a:t>3. Oppilas arvostaa ja kunnioittaa ympäristöään sekä kouluyhteisöä.</a:t>
            </a:r>
            <a:endParaRPr lang="fi-FI" dirty="0">
              <a:latin typeface="+mj-lt"/>
            </a:endParaRPr>
          </a:p>
          <a:p>
            <a:pPr marL="0" indent="0">
              <a:buNone/>
            </a:pPr>
            <a:r>
              <a:rPr lang="fi-FI" b="1" dirty="0">
                <a:latin typeface="+mj-lt"/>
              </a:rPr>
              <a:t>4. Oppilas noudattaa yhteisiä sääntöjä ja edistää työrauhaa eikä hänellä ole seuraamuksia.</a:t>
            </a:r>
            <a:endParaRPr lang="fi-FI" dirty="0">
              <a:latin typeface="+mj-lt"/>
            </a:endParaRPr>
          </a:p>
          <a:p>
            <a:pPr marL="0" indent="0">
              <a:buNone/>
            </a:pPr>
            <a:r>
              <a:rPr lang="fi-FI" b="1" dirty="0">
                <a:latin typeface="+mj-lt"/>
              </a:rPr>
              <a:t>5. Oppilaan kielenkäyttö on asiallista ja kunnioittavaa.</a:t>
            </a:r>
            <a:endParaRPr lang="fi-FI" dirty="0">
              <a:latin typeface="+mj-lt"/>
            </a:endParaRPr>
          </a:p>
          <a:p>
            <a:endParaRPr lang="fi-FI" dirty="0"/>
          </a:p>
        </p:txBody>
      </p:sp>
      <p:sp>
        <p:nvSpPr>
          <p:cNvPr id="7" name="Sisällön paikkamerkki 6"/>
          <p:cNvSpPr>
            <a:spLocks noGrp="1"/>
          </p:cNvSpPr>
          <p:nvPr>
            <p:ph sz="half" idx="2"/>
          </p:nvPr>
        </p:nvSpPr>
        <p:spPr>
          <a:xfrm>
            <a:off x="6172200" y="1356102"/>
            <a:ext cx="5181600" cy="48208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sz="2400" u="sng" dirty="0"/>
              <a:t>ARJESSA:</a:t>
            </a:r>
            <a:endParaRPr lang="fi-FI" u="sng" dirty="0"/>
          </a:p>
          <a:p>
            <a:r>
              <a:rPr lang="fi-FI" sz="2000" dirty="0"/>
              <a:t>Oppilas huolehtii koulutavaroista ja kotitehtävistä sekä liikuntavarusteista</a:t>
            </a:r>
          </a:p>
          <a:p>
            <a:pPr>
              <a:buFontTx/>
              <a:buChar char="-"/>
            </a:pPr>
            <a:r>
              <a:rPr lang="fi-FI" sz="1700" dirty="0"/>
              <a:t>Vaatii vaivannäköä ja sitkeyttä</a:t>
            </a:r>
          </a:p>
          <a:p>
            <a:pPr>
              <a:buFontTx/>
              <a:buChar char="-"/>
            </a:pPr>
            <a:r>
              <a:rPr lang="fi-FI" sz="1700" dirty="0"/>
              <a:t>Useat tarvitsevat alakoulussa vielä vanhemman tukea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000" dirty="0"/>
              <a:t>Opitaan olemaan ja työskentelemään erilaisten ihmisten kanssa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000" dirty="0"/>
              <a:t>Harjoitellaan oman työn arvostamista: aloitettu työ tehdään loppuun, töitä ei heitetä roskiin</a:t>
            </a:r>
          </a:p>
          <a:p>
            <a:r>
              <a:rPr lang="fi-FI" sz="2000" dirty="0"/>
              <a:t>Käytösodotuksia:</a:t>
            </a:r>
          </a:p>
          <a:p>
            <a:pPr marL="0" indent="0">
              <a:buNone/>
            </a:pPr>
            <a:r>
              <a:rPr lang="fi-FI" sz="1800" dirty="0"/>
              <a:t>- </a:t>
            </a:r>
            <a:r>
              <a:rPr lang="fi-FI" sz="1700" dirty="0"/>
              <a:t>maltillinen äänenkäyttö (sisätiloissa)</a:t>
            </a:r>
          </a:p>
          <a:p>
            <a:pPr marL="0" indent="0">
              <a:buNone/>
            </a:pPr>
            <a:r>
              <a:rPr lang="fi-FI" sz="1700" dirty="0"/>
              <a:t>- rauhallinen liikkuminen (sisätiloissa)</a:t>
            </a:r>
          </a:p>
          <a:p>
            <a:pPr marL="0" indent="0">
              <a:buNone/>
            </a:pPr>
            <a:r>
              <a:rPr lang="fi-FI" sz="1700" dirty="0"/>
              <a:t>- asiallinen puhetapa</a:t>
            </a:r>
          </a:p>
          <a:p>
            <a:pPr marL="0" indent="0">
              <a:buNone/>
            </a:pPr>
            <a:r>
              <a:rPr lang="fi-FI" sz="1700" dirty="0"/>
              <a:t>- hyväntahtoinen kohtaaminen</a:t>
            </a:r>
          </a:p>
          <a:p>
            <a:pPr marL="0" indent="0">
              <a:buNone/>
            </a:pPr>
            <a:r>
              <a:rPr lang="fi-FI" sz="1700" dirty="0"/>
              <a:t>- tervehtiminen ja kiittäminen (hyvät käytöstavat)</a:t>
            </a:r>
          </a:p>
          <a:p>
            <a:pPr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200" dirty="0"/>
          </a:p>
          <a:p>
            <a:endParaRPr lang="fi-FI" sz="2200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43252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Koulun käytänteitä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471749"/>
            <a:ext cx="10515600" cy="4705214"/>
          </a:xfrm>
        </p:spPr>
        <p:txBody>
          <a:bodyPr/>
          <a:lstStyle/>
          <a:p>
            <a:r>
              <a:rPr lang="fi-FI" sz="2400" dirty="0"/>
              <a:t>Kouluilla on yhteiset Pieksämäen kaupungin koulujen järjestyssäännöt. Kännyköiden käyttö on kielletty alakouluilla koulupäivän aikana. Poikkeuksena on terveyden seuranta (esim. diabetes) tai opettajan lupa kännykän käyttöön.</a:t>
            </a:r>
          </a:p>
          <a:p>
            <a:r>
              <a:rPr lang="fi-FI" sz="2400" dirty="0"/>
              <a:t>Koulupäivän päättyessä oppilas lähtee kotimatkalle ellei ole menossa IP-kerhoon, koulun pihalle ei voi jäädä leikkimään.</a:t>
            </a:r>
          </a:p>
          <a:p>
            <a:r>
              <a:rPr lang="fi-FI" sz="2400" dirty="0"/>
              <a:t>Vapaa-ajalla tapahtuneita ristiriitoja/kiusaamista </a:t>
            </a:r>
            <a:r>
              <a:rPr lang="fi-FI" sz="2400" dirty="0" err="1"/>
              <a:t>tmv</a:t>
            </a:r>
            <a:r>
              <a:rPr lang="fi-FI" sz="2400" dirty="0"/>
              <a:t>. ei koulu selvitä. Koulussa selvitetään kouluajalla tapahtuneita tilanteita. Vanhemmat vastaavat vapaa-ajasta.</a:t>
            </a:r>
          </a:p>
          <a:p>
            <a:r>
              <a:rPr lang="fi-FI" sz="2400" dirty="0"/>
              <a:t>Perheen muuttaessa uusi osoite on ilmoitettava koululle, koulupaikka voi vaihtua.</a:t>
            </a:r>
          </a:p>
          <a:p>
            <a:r>
              <a:rPr lang="fi-FI" sz="2400" dirty="0"/>
              <a:t>Opettajan vaihtuessa huoltajalla on vastuu siirtää terveystiedot uudelle opettajalle.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92144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Wilma</a:t>
            </a:r>
            <a:r>
              <a:rPr lang="fi-FI" dirty="0"/>
              <a:t>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449092"/>
            <a:ext cx="10515600" cy="4727871"/>
          </a:xfrm>
        </p:spPr>
        <p:txBody>
          <a:bodyPr>
            <a:normAutofit fontScale="85000" lnSpcReduction="20000"/>
          </a:bodyPr>
          <a:lstStyle/>
          <a:p>
            <a:r>
              <a:rPr lang="fi-FI" dirty="0"/>
              <a:t> Tuntimerkinnät:</a:t>
            </a:r>
          </a:p>
          <a:p>
            <a:pPr>
              <a:buFontTx/>
              <a:buChar char="-"/>
            </a:pPr>
            <a:r>
              <a:rPr lang="fi-FI" sz="2000" dirty="0"/>
              <a:t>säännöllinen seuranta, osa koulun ja kodin yhteistyötä</a:t>
            </a:r>
          </a:p>
          <a:p>
            <a:pPr>
              <a:buFontTx/>
              <a:buChar char="-"/>
            </a:pPr>
            <a:r>
              <a:rPr lang="fi-FI" sz="2000" dirty="0"/>
              <a:t>opettajan huomioita kouluarjesta, helppo keino nähdä miten koulu sujuu</a:t>
            </a:r>
          </a:p>
          <a:p>
            <a:pPr>
              <a:buFontTx/>
              <a:buChar char="-"/>
            </a:pPr>
            <a:r>
              <a:rPr lang="fi-FI" sz="2000" dirty="0"/>
              <a:t>Jos negatiivisia merkintöjä alkaa kertyä, silloin lapsi tarvitsee myös vanhempien tukea ja asiaan puuttumista.</a:t>
            </a:r>
            <a:endParaRPr lang="fi-FI" dirty="0"/>
          </a:p>
          <a:p>
            <a:r>
              <a:rPr lang="fi-FI" dirty="0"/>
              <a:t>Kotitehtävät</a:t>
            </a:r>
          </a:p>
          <a:p>
            <a:pPr>
              <a:buFontTx/>
              <a:buChar char="-"/>
            </a:pPr>
            <a:r>
              <a:rPr lang="fi-FI" sz="1800" dirty="0"/>
              <a:t>luokkakohtaisia eroja, osa opettajista käyttää </a:t>
            </a:r>
            <a:r>
              <a:rPr lang="fi-FI" sz="1800" dirty="0" err="1"/>
              <a:t>pedanettiä</a:t>
            </a:r>
            <a:r>
              <a:rPr lang="fi-FI" sz="1800" dirty="0"/>
              <a:t>. Osalla kouluista tarjolla myös läksyparkki kotitehtävien tueksi.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Kokeet</a:t>
            </a:r>
          </a:p>
          <a:p>
            <a:pPr marL="0" indent="0">
              <a:buNone/>
            </a:pPr>
            <a:r>
              <a:rPr lang="fi-FI" sz="1800" dirty="0"/>
              <a:t>-  Kokeet ilmoitetaan Wilmassa, koetulokset merkitään Wilmaan</a:t>
            </a:r>
          </a:p>
          <a:p>
            <a:pPr marL="0" indent="0">
              <a:buNone/>
            </a:pPr>
            <a:r>
              <a:rPr lang="fi-FI" sz="1800" dirty="0"/>
              <a:t>-  Koetulos on kuitattava Wilmassa, koepaperit saa pyydettäessä nähtäväksi kotiin</a:t>
            </a:r>
          </a:p>
          <a:p>
            <a:r>
              <a:rPr lang="fi-FI" dirty="0"/>
              <a:t>Loma-anomukset ja poissaolot</a:t>
            </a:r>
          </a:p>
          <a:p>
            <a:pPr marL="0" indent="0">
              <a:buNone/>
            </a:pPr>
            <a:r>
              <a:rPr lang="fi-FI" sz="1800" dirty="0"/>
              <a:t>-  sairauspoissaoloilmoitus viipymättä</a:t>
            </a:r>
          </a:p>
          <a:p>
            <a:pPr marL="0" indent="0">
              <a:buNone/>
            </a:pPr>
            <a:r>
              <a:rPr lang="fi-FI" sz="1800" dirty="0"/>
              <a:t>-  kaikki lomat haettava ennalta kirjallisesti : 1-3 päivän poissaolo opettajalta Wilma-viestillä  ja yli kolmen päivän Wilman sähköisellä lomakkeella rehtorilta. Lomien läksyjä ei anneta ennalta, poissaolojen ajalta seurattava luokan läksypalstaa.</a:t>
            </a:r>
          </a:p>
          <a:p>
            <a:r>
              <a:rPr lang="fi-FI" dirty="0"/>
              <a:t>Opettajat tavoittaa Wilmasta ja puhelimitse työpäivän aikana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74439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Oppilaiden poissaolojen seuraaminen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63713" y="1825625"/>
            <a:ext cx="4408337" cy="4351338"/>
          </a:xfrm>
        </p:spPr>
        <p:txBody>
          <a:bodyPr>
            <a:normAutofit fontScale="25000" lnSpcReduction="20000"/>
          </a:bodyPr>
          <a:lstStyle/>
          <a:p>
            <a:r>
              <a:rPr lang="fi-FI" sz="5600" b="1" dirty="0"/>
              <a:t>Koululla on lakiin perustuva velvoite seurata poissaoloja ja myös tukea kouluun kiinnittymistä, niin ettei poissaoloja tulisi. </a:t>
            </a:r>
          </a:p>
          <a:p>
            <a:pPr marL="0" indent="0">
              <a:buNone/>
            </a:pPr>
            <a:endParaRPr lang="fi-FI" sz="5600" dirty="0"/>
          </a:p>
          <a:p>
            <a:pPr marL="0" indent="0">
              <a:buNone/>
            </a:pPr>
            <a:r>
              <a:rPr lang="fi-FI" sz="5600" b="1" dirty="0"/>
              <a:t>Toimintamallin taustatietoa huoltajalle</a:t>
            </a:r>
          </a:p>
          <a:p>
            <a:pPr>
              <a:buFont typeface=""/>
              <a:buChar char="•"/>
            </a:pPr>
            <a:r>
              <a:rPr lang="fi-FI" sz="5600" dirty="0">
                <a:ea typeface="Arial"/>
                <a:cs typeface="Arial"/>
              </a:rPr>
              <a:t>Luokanopettajalla/luokanohjaajalla on vastuu oppilaiden poissaolojen seurannasta ja niihin puuttumisesta.</a:t>
            </a:r>
            <a:r>
              <a:rPr lang="en-US" sz="5600" dirty="0">
                <a:ea typeface="Arial"/>
                <a:cs typeface="Arial"/>
              </a:rPr>
              <a:t>​</a:t>
            </a:r>
          </a:p>
          <a:p>
            <a:pPr lvl="0">
              <a:buFont typeface=""/>
              <a:buChar char="•"/>
            </a:pPr>
            <a:r>
              <a:rPr lang="fi-FI" sz="5600" dirty="0">
                <a:ea typeface="Arial"/>
                <a:cs typeface="Arial"/>
              </a:rPr>
              <a:t>Poissaolojen seurannassa lasketaan kaikki lukuvuoden aikana kertyneet poissaolot, myös terveydellisistä syistä kertyneet ja luvalliset anotut poissaolot. </a:t>
            </a:r>
            <a:r>
              <a:rPr lang="en-US" sz="5600" dirty="0">
                <a:ea typeface="Arial"/>
                <a:cs typeface="Arial"/>
              </a:rPr>
              <a:t>​</a:t>
            </a:r>
          </a:p>
          <a:p>
            <a:pPr lvl="0">
              <a:buFont typeface=""/>
              <a:buChar char="•"/>
            </a:pPr>
            <a:r>
              <a:rPr lang="fi-FI" sz="5600" dirty="0">
                <a:ea typeface="Arial"/>
                <a:cs typeface="Arial"/>
              </a:rPr>
              <a:t>Poissaolomäärä ei nollaudu missään vaiheessa lukuvuotta. </a:t>
            </a:r>
            <a:r>
              <a:rPr lang="en-US" sz="5600" dirty="0">
                <a:ea typeface="Arial"/>
                <a:cs typeface="Arial"/>
              </a:rPr>
              <a:t>​</a:t>
            </a:r>
          </a:p>
          <a:p>
            <a:pPr lvl="0">
              <a:buFont typeface=""/>
              <a:buChar char="•"/>
            </a:pPr>
            <a:r>
              <a:rPr lang="fi-FI" sz="5600" dirty="0">
                <a:ea typeface="Arial"/>
                <a:cs typeface="Arial"/>
              </a:rPr>
              <a:t>Poissaolojen seuranta ja niihin reagointi tapahtuu poissaolojen prosentuaalisen määrän mukaisesti. Tämä tarkoittaa, että tiettynä ajankohtana huomioidaan prosenttimääräinen tuntimäärä tähän mennessä tarjotusta opetuksesta. Opettajan seurantaa helpottamaan on laskettu valmiit taulukot prosentti- ja tuntimääristä. (Viikkotuntimäärät poikkeavat eri vuosiluokilla toisistaan.)</a:t>
            </a:r>
            <a:r>
              <a:rPr lang="en-US" sz="5600" dirty="0">
                <a:ea typeface="Arial"/>
                <a:cs typeface="Arial"/>
              </a:rPr>
              <a:t>​ Wilman </a:t>
            </a:r>
            <a:r>
              <a:rPr lang="en-US" sz="5600" dirty="0" err="1">
                <a:ea typeface="Arial"/>
                <a:cs typeface="Arial"/>
              </a:rPr>
              <a:t>työkalu</a:t>
            </a:r>
            <a:r>
              <a:rPr lang="en-US" sz="5600" dirty="0">
                <a:ea typeface="Arial"/>
                <a:cs typeface="Arial"/>
              </a:rPr>
              <a:t> Wilma Noti </a:t>
            </a:r>
            <a:r>
              <a:rPr lang="en-US" sz="5600" dirty="0" err="1">
                <a:ea typeface="Arial"/>
                <a:cs typeface="Arial"/>
              </a:rPr>
              <a:t>lähettää</a:t>
            </a:r>
            <a:r>
              <a:rPr lang="en-US" sz="5600" dirty="0">
                <a:ea typeface="Arial"/>
                <a:cs typeface="Arial"/>
              </a:rPr>
              <a:t> </a:t>
            </a:r>
            <a:r>
              <a:rPr lang="en-US" sz="5600" dirty="0" err="1">
                <a:ea typeface="Arial"/>
                <a:cs typeface="Arial"/>
              </a:rPr>
              <a:t>ilmoituksen</a:t>
            </a:r>
            <a:r>
              <a:rPr lang="en-US" sz="5600" dirty="0">
                <a:ea typeface="Arial"/>
                <a:cs typeface="Arial"/>
              </a:rPr>
              <a:t> </a:t>
            </a:r>
            <a:r>
              <a:rPr lang="en-US" sz="5600" dirty="0" err="1">
                <a:ea typeface="Arial"/>
                <a:cs typeface="Arial"/>
              </a:rPr>
              <a:t>poissaolojen</a:t>
            </a:r>
            <a:r>
              <a:rPr lang="en-US" sz="5600" dirty="0">
                <a:ea typeface="Arial"/>
                <a:cs typeface="Arial"/>
              </a:rPr>
              <a:t> </a:t>
            </a:r>
            <a:r>
              <a:rPr lang="en-US" sz="5600" dirty="0" err="1">
                <a:ea typeface="Arial"/>
                <a:cs typeface="Arial"/>
              </a:rPr>
              <a:t>määrästä</a:t>
            </a:r>
            <a:r>
              <a:rPr lang="en-US" sz="5600" dirty="0">
                <a:ea typeface="Arial"/>
                <a:cs typeface="Arial"/>
              </a:rPr>
              <a:t>.</a:t>
            </a:r>
          </a:p>
          <a:p>
            <a:endParaRPr lang="fi-FI" sz="4800" dirty="0"/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B75B46E0-3997-9056-F6EB-AA058DEE68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72050" y="1825625"/>
            <a:ext cx="7198115" cy="375602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955CDAEF-5183-8D72-7040-D5E008563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9725" y="23717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CF301AFD-34D0-67D2-4BCC-0F29159E2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713" y="2371724"/>
            <a:ext cx="14508012" cy="55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7130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Arviointi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495586"/>
            <a:ext cx="10515600" cy="4681377"/>
          </a:xfrm>
        </p:spPr>
        <p:txBody>
          <a:bodyPr>
            <a:normAutofit fontScale="85000" lnSpcReduction="20000"/>
          </a:bodyPr>
          <a:lstStyle/>
          <a:p>
            <a:r>
              <a:rPr lang="fi-FI" dirty="0"/>
              <a:t>Jatkuvaa arviointia, monipuolisin menetelmin koko lukuvuoden aikana</a:t>
            </a:r>
          </a:p>
          <a:p>
            <a:r>
              <a:rPr lang="fi-FI" u="sng" dirty="0"/>
              <a:t>1. luokat</a:t>
            </a:r>
          </a:p>
          <a:p>
            <a:pPr>
              <a:buFontTx/>
              <a:buChar char="-"/>
            </a:pPr>
            <a:r>
              <a:rPr lang="fi-FI" sz="2400" dirty="0"/>
              <a:t>väliarviointi: arviointikeskustelu (n. 20 min) marras- tammikuussa. Vanhemman velvollisuus on varata aika keskusteluun, lapsi osallistuu myös.</a:t>
            </a:r>
          </a:p>
          <a:p>
            <a:pPr>
              <a:buFontTx/>
              <a:buChar char="-"/>
            </a:pPr>
            <a:r>
              <a:rPr lang="fi-FI" sz="2400" dirty="0"/>
              <a:t>Sanallinen lukuvuositodistus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u="sng" dirty="0"/>
              <a:t>2.-3. luokat</a:t>
            </a:r>
          </a:p>
          <a:p>
            <a:pPr>
              <a:buFontTx/>
              <a:buChar char="-"/>
            </a:pPr>
            <a:r>
              <a:rPr lang="fi-FI" sz="2400" dirty="0"/>
              <a:t>Väliarviointi sanallisella arvioinnilla, arvosanat nähtävissä Wilmasta 23.12. alkaen</a:t>
            </a:r>
          </a:p>
          <a:p>
            <a:pPr>
              <a:buFontTx/>
              <a:buChar char="-"/>
            </a:pPr>
            <a:r>
              <a:rPr lang="fi-FI" sz="2400" dirty="0"/>
              <a:t>Sanallinen lukuvuositodistus ( 2.lk), 3.lk lukuvuosiarvioinnissa numerotodistus.</a:t>
            </a:r>
            <a:endParaRPr lang="fi-FI" sz="2400" u="sng" dirty="0"/>
          </a:p>
          <a:p>
            <a:pPr>
              <a:buFont typeface="Arial" panose="020B0604020202020204" pitchFamily="34" charset="0"/>
              <a:buChar char="•"/>
            </a:pPr>
            <a:r>
              <a:rPr lang="fi-FI" u="sng" dirty="0"/>
              <a:t>4.-6. luokat</a:t>
            </a:r>
          </a:p>
          <a:p>
            <a:pPr>
              <a:buFontTx/>
              <a:buChar char="-"/>
            </a:pPr>
            <a:r>
              <a:rPr lang="fi-FI" sz="2400" dirty="0"/>
              <a:t>Väliarviointi numeroin, arvosanat nähtävissä Wilmasta 23.12. alkaen</a:t>
            </a:r>
          </a:p>
          <a:p>
            <a:pPr>
              <a:buFontTx/>
              <a:buChar char="-"/>
            </a:pPr>
            <a:r>
              <a:rPr lang="fi-FI" sz="2400" dirty="0"/>
              <a:t>Lukuvuositodistus: numeroarviointi 3.-6.luokat</a:t>
            </a:r>
          </a:p>
          <a:p>
            <a:pPr>
              <a:buFontTx/>
              <a:buChar char="-"/>
            </a:pPr>
            <a:r>
              <a:rPr lang="fi-FI" sz="2400" dirty="0"/>
              <a:t>Mikäli oppilaan suomen kielen taito on vielä alkuvaiheessa, voidaan numeroarvioinnin sijasta antaa arviointi hyväksytty (S)</a:t>
            </a:r>
          </a:p>
        </p:txBody>
      </p:sp>
    </p:spTree>
    <p:extLst>
      <p:ext uri="{BB962C8B-B14F-4D97-AF65-F5344CB8AC3E}">
        <p14:creationId xmlns:p14="http://schemas.microsoft.com/office/powerpoint/2010/main" val="373141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7A2232-8B95-F396-5BE0-2DA83A74E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Liikunnallisen elämäntavan edistäminen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712CFB-53AB-5BA4-F5AA-4E7681D920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/>
              <a:t>Perusopetuslakiin on lisätty velvoite edistää liikunnallista elämäntapaa 1.8.2026 alkaen.</a:t>
            </a:r>
          </a:p>
          <a:p>
            <a:r>
              <a:rPr lang="fi-FI" u="sng" dirty="0"/>
              <a:t>Liikunnallisuus oppimista tukemassa: </a:t>
            </a:r>
          </a:p>
          <a:p>
            <a:pPr>
              <a:buFontTx/>
              <a:buChar char="-"/>
            </a:pPr>
            <a:r>
              <a:rPr lang="fi-FI" dirty="0"/>
              <a:t>Vaikuttaa myönteisesti oppimistuloksiin ja tiedonkäsittelyyn</a:t>
            </a:r>
          </a:p>
          <a:p>
            <a:pPr>
              <a:buFontTx/>
              <a:buChar char="-"/>
            </a:pPr>
            <a:r>
              <a:rPr lang="fi-FI" dirty="0"/>
              <a:t>Vahvistaa toiminnanohjausta, tarkkaavaisuutta ja työmuistia</a:t>
            </a:r>
          </a:p>
          <a:p>
            <a:pPr>
              <a:buFontTx/>
              <a:buChar char="-"/>
            </a:pPr>
            <a:r>
              <a:rPr lang="fi-FI" dirty="0"/>
              <a:t>Vahvistaa sosiaalisia taitoja ja vuorovaikutusta</a:t>
            </a:r>
          </a:p>
          <a:p>
            <a:pPr>
              <a:buFontTx/>
              <a:buChar char="-"/>
            </a:pPr>
            <a:r>
              <a:rPr lang="fi-FI" dirty="0"/>
              <a:t>Luo oppimiselle paremmat olosuhteet: parantaa yöunen laatua ja kestoa sekä tukee terveellistä ravitsemusta</a:t>
            </a:r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5" name="Puhekupla: Soikea 4">
            <a:extLst>
              <a:ext uri="{FF2B5EF4-FFF2-40B4-BE49-F238E27FC236}">
                <a16:creationId xmlns:a16="http://schemas.microsoft.com/office/drawing/2014/main" id="{15359C2F-E704-655D-871D-70449C06490F}"/>
              </a:ext>
            </a:extLst>
          </p:cNvPr>
          <p:cNvSpPr/>
          <p:nvPr/>
        </p:nvSpPr>
        <p:spPr>
          <a:xfrm>
            <a:off x="6736313" y="1825625"/>
            <a:ext cx="4777273" cy="2500604"/>
          </a:xfrm>
          <a:prstGeom prst="wedgeEllipse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41C25D97-1B2E-6673-EF9F-53724A03162F}"/>
              </a:ext>
            </a:extLst>
          </p:cNvPr>
          <p:cNvSpPr txBox="1"/>
          <p:nvPr/>
        </p:nvSpPr>
        <p:spPr>
          <a:xfrm>
            <a:off x="7117314" y="2721114"/>
            <a:ext cx="4236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Miten tuemme lastemme liikunnallisen elämäntavan edistymistä?</a:t>
            </a:r>
          </a:p>
        </p:txBody>
      </p:sp>
    </p:spTree>
    <p:extLst>
      <p:ext uri="{BB962C8B-B14F-4D97-AF65-F5344CB8AC3E}">
        <p14:creationId xmlns:p14="http://schemas.microsoft.com/office/powerpoint/2010/main" val="4141344396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-teema">
  <a:themeElements>
    <a:clrScheme name="Pieksämäk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B800"/>
      </a:accent1>
      <a:accent2>
        <a:srgbClr val="64C5E0"/>
      </a:accent2>
      <a:accent3>
        <a:srgbClr val="0068A0"/>
      </a:accent3>
      <a:accent4>
        <a:srgbClr val="EE866F"/>
      </a:accent4>
      <a:accent5>
        <a:srgbClr val="646464"/>
      </a:accent5>
      <a:accent6>
        <a:srgbClr val="FFFFFF"/>
      </a:accent6>
      <a:hlink>
        <a:srgbClr val="FFFFFF"/>
      </a:hlink>
      <a:folHlink>
        <a:srgbClr val="64C5E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eksämäki_peruspohja_valkoinen.pptx" id="{7955CE0E-1CAA-45AB-92C1-5E7586399679}" vid="{F12A15E2-D51F-4DD6-BDAC-6A624D7D556A}"/>
    </a:ext>
  </a:extLst>
</a:theme>
</file>

<file path=ppt/theme/theme2.xml><?xml version="1.0" encoding="utf-8"?>
<a:theme xmlns:a="http://schemas.openxmlformats.org/drawingml/2006/main" name="2_Office-teema">
  <a:themeElements>
    <a:clrScheme name="Pieksämäk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B800"/>
      </a:accent1>
      <a:accent2>
        <a:srgbClr val="64C5E0"/>
      </a:accent2>
      <a:accent3>
        <a:srgbClr val="0068A0"/>
      </a:accent3>
      <a:accent4>
        <a:srgbClr val="EE866F"/>
      </a:accent4>
      <a:accent5>
        <a:srgbClr val="646464"/>
      </a:accent5>
      <a:accent6>
        <a:srgbClr val="FFFFFF"/>
      </a:accent6>
      <a:hlink>
        <a:srgbClr val="FFFFFF"/>
      </a:hlink>
      <a:folHlink>
        <a:srgbClr val="64C5E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eksämäki_peruspohja_valkoinen.pptx" id="{7955CE0E-1CAA-45AB-92C1-5E7586399679}" vid="{DAF4A8E7-6A3C-42A2-AB95-0FB1CDBB0AA5}"/>
    </a:ext>
  </a:extLst>
</a:theme>
</file>

<file path=ppt/theme/theme3.xml><?xml version="1.0" encoding="utf-8"?>
<a:theme xmlns:a="http://schemas.openxmlformats.org/drawingml/2006/main" name="4_Office-teema">
  <a:themeElements>
    <a:clrScheme name="Pieksämäk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B800"/>
      </a:accent1>
      <a:accent2>
        <a:srgbClr val="64C5E0"/>
      </a:accent2>
      <a:accent3>
        <a:srgbClr val="0068A0"/>
      </a:accent3>
      <a:accent4>
        <a:srgbClr val="EE866F"/>
      </a:accent4>
      <a:accent5>
        <a:srgbClr val="646464"/>
      </a:accent5>
      <a:accent6>
        <a:srgbClr val="FFFFFF"/>
      </a:accent6>
      <a:hlink>
        <a:srgbClr val="FFFFFF"/>
      </a:hlink>
      <a:folHlink>
        <a:srgbClr val="64C5E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eksämäki_peruspohja_valkoinen.pptx" id="{7955CE0E-1CAA-45AB-92C1-5E7586399679}" vid="{F9624F6C-2CF3-46A4-B110-80ECEB032BC8}"/>
    </a:ext>
  </a:extLst>
</a:theme>
</file>

<file path=ppt/theme/theme4.xml><?xml version="1.0" encoding="utf-8"?>
<a:theme xmlns:a="http://schemas.openxmlformats.org/drawingml/2006/main" name="1_Office-teema">
  <a:themeElements>
    <a:clrScheme name="Pieksämäk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B800"/>
      </a:accent1>
      <a:accent2>
        <a:srgbClr val="64C5E0"/>
      </a:accent2>
      <a:accent3>
        <a:srgbClr val="0068A0"/>
      </a:accent3>
      <a:accent4>
        <a:srgbClr val="EE866F"/>
      </a:accent4>
      <a:accent5>
        <a:srgbClr val="646464"/>
      </a:accent5>
      <a:accent6>
        <a:srgbClr val="FFFFFF"/>
      </a:accent6>
      <a:hlink>
        <a:srgbClr val="FFFFFF"/>
      </a:hlink>
      <a:folHlink>
        <a:srgbClr val="64C5E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eksämäki_peruspohja_valkoinen.pptx" id="{7955CE0E-1CAA-45AB-92C1-5E7586399679}" vid="{37A8F998-33AD-4DDC-BA1A-5B0A9CE5E9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Pieksämäki_peruspohja_valkoinen</Template>
  <TotalTime>383</TotalTime>
  <Words>725</Words>
  <Application>Microsoft Office PowerPoint</Application>
  <PresentationFormat>Laajakuva</PresentationFormat>
  <Paragraphs>88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3_Office-teema</vt:lpstr>
      <vt:lpstr>2_Office-teema</vt:lpstr>
      <vt:lpstr>4_Office-teema</vt:lpstr>
      <vt:lpstr>1_Office-teema</vt:lpstr>
      <vt:lpstr>PowerPoint-esitys</vt:lpstr>
      <vt:lpstr>Vanhempainilta</vt:lpstr>
      <vt:lpstr>Koulun tehtävät</vt:lpstr>
      <vt:lpstr>Koululaistaidot</vt:lpstr>
      <vt:lpstr>Koulun käytänteitä</vt:lpstr>
      <vt:lpstr>Wilma </vt:lpstr>
      <vt:lpstr>Oppilaiden poissaolojen seuraaminen</vt:lpstr>
      <vt:lpstr>Arviointi</vt:lpstr>
      <vt:lpstr>Liikunnallisen elämäntavan edistäminen</vt:lpstr>
      <vt:lpstr>PowerPoint-esitys</vt:lpstr>
      <vt:lpstr>PowerPoint-esitys</vt:lpstr>
      <vt:lpstr>Miten tuen lasta? </vt:lpstr>
      <vt:lpstr>PowerPoint-esitys</vt:lpstr>
      <vt:lpstr>PowerPoint-esitys</vt:lpstr>
    </vt:vector>
  </TitlesOfParts>
  <Company>Pieksämäen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Lehvonen Johanna</dc:creator>
  <cp:lastModifiedBy>Miika Kaivonurmi</cp:lastModifiedBy>
  <cp:revision>24</cp:revision>
  <dcterms:created xsi:type="dcterms:W3CDTF">2023-06-12T13:04:26Z</dcterms:created>
  <dcterms:modified xsi:type="dcterms:W3CDTF">2026-09-03T14:18:38Z</dcterms:modified>
</cp:coreProperties>
</file>