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84" r:id="rId6"/>
    <p:sldId id="276" r:id="rId7"/>
    <p:sldId id="283" r:id="rId8"/>
    <p:sldId id="287" r:id="rId9"/>
    <p:sldId id="288" r:id="rId10"/>
    <p:sldId id="292" r:id="rId11"/>
    <p:sldId id="289" r:id="rId12"/>
    <p:sldId id="290" r:id="rId13"/>
    <p:sldId id="291" r:id="rId14"/>
    <p:sldId id="286" r:id="rId15"/>
    <p:sldId id="282" r:id="rId16"/>
    <p:sldId id="266" r:id="rId17"/>
    <p:sldId id="293" r:id="rId18"/>
    <p:sldId id="285" r:id="rId19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howGuides="1">
      <p:cViewPr varScale="1">
        <p:scale>
          <a:sx n="68" d="100"/>
          <a:sy n="68" d="100"/>
        </p:scale>
        <p:origin x="522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2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B1AC2B5-7C4A-444C-AFBB-0018245AD55C}" type="datetime1">
              <a:rPr lang="fi-FI" smtClean="0">
                <a:solidFill>
                  <a:schemeClr val="tx2"/>
                </a:solidFill>
              </a:rPr>
              <a:t>21.8.2023</a:t>
            </a:fld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i-FI">
                <a:solidFill>
                  <a:schemeClr val="tx2"/>
                </a:solidFill>
              </a:rPr>
              <a:pPr algn="r" rtl="0"/>
              <a:t>‹#›</a:t>
            </a:fld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DEADC6C-94C8-4967-B181-3A8EDC672A6A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CF1444-D449-41DA-A862-AF852A37A32E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54B82-9067-4090-BA80-7201DA9C6B16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162C8F-18F2-49BD-A6BD-B13A012BBB6F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A9D958-2B2F-4483-92EE-F576EB791E81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3D74D9-D994-4667-BF79-8FF4C8CB3203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26749-43BB-4FA4-9999-D1BA8DE96AA6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D6D8F2-5B83-4DDE-ACD5-D0C5CEF021A7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B35F6C-F484-4248-9FA0-46432CA6B7FF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45A505-B6E6-4C0C-9916-1692795EE482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B4673D5-B8C0-4379-A752-FFB5BCA050B0}" type="datetime1">
              <a:rPr lang="fi-FI" smtClean="0"/>
              <a:pPr/>
              <a:t>21.8.2023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jyvaskyla/poske/opspedagogisetmateriaalit/koulupoissaolomalli/poissaolomalli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ed.com/articles/13230/vanhempainiltavideo-vinkkeja-kotona-lukemisee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jyvaskyla/poske/oppilasarviointi/arviointiohjeet-vuosiluokittain-1-6lk/3lk222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Tervetuloa 5B:n vanhempainiltaan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5FBE1-D71A-4334-9EAD-F2352BC2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osaaminen äidinkielessä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309243-DC68-D675-68E4-35B75A62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KIELEN, KIRJALLISUUDEN JA KULTTUURIN YMMÄRTÄMINEN</a:t>
            </a:r>
          </a:p>
          <a:p>
            <a:pPr marL="0" indent="0">
              <a:buNone/>
            </a:pPr>
            <a:r>
              <a:rPr lang="fi-FI" dirty="0"/>
              <a:t>Oppilas: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Tekee havaintoja ja osaa kuvailla tekstien kielellisiä piirteitä ja käyttää oppimiaan käsitteitä (esim. lauseenjäsenten nimet)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kertoa itseään kiinnostavasta media- ja kulttuuritarjonnasta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osallistuu omien esitysten suunnitteluun ja esittämiseen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4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7A7A4027-73DC-59FD-5F1D-D1A7AAE982FB}"/>
              </a:ext>
            </a:extLst>
          </p:cNvPr>
          <p:cNvSpPr txBox="1"/>
          <p:nvPr/>
        </p:nvSpPr>
        <p:spPr>
          <a:xfrm>
            <a:off x="693812" y="1484784"/>
            <a:ext cx="7200800" cy="450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algn="l" rtl="0" fontAlgn="base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Vastuu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merkitsemisestä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oppilaalla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(open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tuki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).</a:t>
            </a:r>
            <a:endParaRPr lang="en-US" b="0" i="0" dirty="0">
              <a:solidFill>
                <a:srgbClr val="374C81"/>
              </a:solidFill>
              <a:effectLst/>
              <a:latin typeface="Arial" panose="020B0604020202020204" pitchFamily="34" charset="0"/>
            </a:endParaRPr>
          </a:p>
          <a:p>
            <a:pPr marL="306000" algn="l" rtl="0" fontAlgn="base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Poissaolija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selvittää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tehtävät</a:t>
            </a:r>
            <a:r>
              <a:rPr lang="en-US" sz="1800" b="0" i="0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​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	</a:t>
            </a:r>
          </a:p>
          <a:p>
            <a:pPr marL="915493" lvl="1" fontAlgn="base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luokkakavereilta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US" sz="1800" b="0" i="0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374C81"/>
              </a:solidFill>
              <a:effectLst/>
              <a:latin typeface="Arial" panose="020B0604020202020204" pitchFamily="34" charset="0"/>
            </a:endParaRPr>
          </a:p>
          <a:p>
            <a:pPr marL="915493" lvl="1" fontAlgn="base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opelta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Teams-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viestillä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(n.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klo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8-16),</a:t>
            </a:r>
            <a:r>
              <a:rPr lang="en-US" sz="1800" b="0" i="0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374C81"/>
              </a:solidFill>
              <a:effectLst/>
              <a:latin typeface="Arial" panose="020B0604020202020204" pitchFamily="34" charset="0"/>
            </a:endParaRPr>
          </a:p>
          <a:p>
            <a:pPr marL="915493" lvl="1" fontAlgn="base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tai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vanhempi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laittaa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Wilmassa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viestin</a:t>
            </a:r>
            <a:r>
              <a:rPr lang="en-US" sz="1800" b="0" i="0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​.</a:t>
            </a:r>
            <a:endParaRPr lang="en-US" b="0" i="0" dirty="0">
              <a:solidFill>
                <a:srgbClr val="374C81"/>
              </a:solidFill>
              <a:effectLst/>
              <a:latin typeface="Arial" panose="020B0604020202020204" pitchFamily="34" charset="0"/>
            </a:endParaRPr>
          </a:p>
          <a:p>
            <a:pPr marL="306000" algn="l" rtl="0" fontAlgn="base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Ope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auttaa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kirjojen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toimittamisessa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kavereiden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kautta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1800" b="0" i="0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374C81"/>
              </a:solidFill>
              <a:effectLst/>
              <a:latin typeface="Arial" panose="020B0604020202020204" pitchFamily="34" charset="0"/>
            </a:endParaRPr>
          </a:p>
          <a:p>
            <a:pPr marL="306000" algn="l" rtl="0" fontAlgn="base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Poissaolon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pitkittyessä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on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erittäin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toivottavaa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että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huoltaja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hakee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koululta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puuttuvat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opiskeluvälineet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mikäli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kaverit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ei-vät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pysty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niitä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toimittamaan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US" sz="1800" b="0" i="0" u="none" strike="noStrike" dirty="0" err="1">
                <a:solidFill>
                  <a:srgbClr val="374C81"/>
                </a:solidFill>
                <a:effectLst/>
                <a:latin typeface="Century Gothic" panose="020B0502020202020204" pitchFamily="34" charset="0"/>
                <a:hlinkClick r:id="rId2"/>
              </a:rPr>
              <a:t>Poissaolomalli</a:t>
            </a:r>
            <a:r>
              <a:rPr lang="en-US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b="0" i="0" dirty="0">
              <a:solidFill>
                <a:srgbClr val="374C81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6BAB66-CB88-3EBE-4849-1242A3CF6E75}"/>
              </a:ext>
            </a:extLst>
          </p:cNvPr>
          <p:cNvSpPr txBox="1"/>
          <p:nvPr/>
        </p:nvSpPr>
        <p:spPr>
          <a:xfrm>
            <a:off x="693812" y="47667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Läksyt</a:t>
            </a:r>
          </a:p>
        </p:txBody>
      </p:sp>
    </p:spTree>
    <p:extLst>
      <p:ext uri="{BB962C8B-B14F-4D97-AF65-F5344CB8AC3E}">
        <p14:creationId xmlns:p14="http://schemas.microsoft.com/office/powerpoint/2010/main" val="39840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3104F1-B41A-4743-7F03-5F626199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147" y="492597"/>
            <a:ext cx="7008574" cy="1136203"/>
          </a:xfrm>
        </p:spPr>
        <p:txBody>
          <a:bodyPr>
            <a:noAutofit/>
          </a:bodyPr>
          <a:lstStyle/>
          <a:p>
            <a:r>
              <a:rPr lang="fi-FI" sz="4000" dirty="0"/>
              <a:t>Oppimisen tukeminen ja tukiopetus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3A11C14-AC4B-FB2C-631E-C730CEBF991E}"/>
              </a:ext>
            </a:extLst>
          </p:cNvPr>
          <p:cNvSpPr txBox="1"/>
          <p:nvPr/>
        </p:nvSpPr>
        <p:spPr>
          <a:xfrm>
            <a:off x="1018113" y="1628800"/>
            <a:ext cx="679399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429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Läksyjä ei tarvitse tarkistaa, mutta toki saa </a:t>
            </a:r>
            <a:r>
              <a:rPr lang="fi-FI" sz="2000" dirty="0">
                <a:sym typeface="Wingdings" panose="05000000000000000000" pitchFamily="2" charset="2"/>
              </a:rPr>
              <a:t> </a:t>
            </a:r>
            <a:endParaRPr lang="fi-FI" sz="2000" dirty="0"/>
          </a:p>
          <a:p>
            <a:pPr marL="306000" indent="-3429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Jos ehdit kuunnella oppilaan lukemista, niin kysy kysymyksiä tekstistä (</a:t>
            </a:r>
            <a:r>
              <a:rPr lang="fi-FI" sz="2000" dirty="0" err="1"/>
              <a:t>ymppä</a:t>
            </a:r>
            <a:r>
              <a:rPr lang="fi-FI" sz="2000" dirty="0"/>
              <a:t>, historia)</a:t>
            </a:r>
          </a:p>
          <a:p>
            <a:pPr marL="306000" indent="-3429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Kokeisiin lukemista voi olla ajoittain paljon ja kokeet saattavat tuntua haastavilta, mutta käymme yhdessä läpi erilaisia opiskelutekniikoita </a:t>
            </a:r>
          </a:p>
          <a:p>
            <a:pPr marL="306000" indent="-3429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Arttu-sovellusta kannattaa hyödyntää (myös </a:t>
            </a:r>
            <a:r>
              <a:rPr lang="fi-FI" sz="2000" dirty="0" err="1"/>
              <a:t>ymppä</a:t>
            </a:r>
            <a:r>
              <a:rPr lang="fi-FI" sz="2000" dirty="0"/>
              <a:t>)</a:t>
            </a:r>
          </a:p>
          <a:p>
            <a:pPr marL="306000" indent="-3429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Tukiopetusta on mahdollista saada tarpeen mukaan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A29AAA9-B3DC-D4B6-C8E1-29F27D7E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41" y="4293096"/>
            <a:ext cx="1150525" cy="1136203"/>
          </a:xfrm>
          <a:prstGeom prst="roundRect">
            <a:avLst>
              <a:gd name="adj" fmla="val 22534"/>
            </a:avLst>
          </a:prstGeom>
        </p:spPr>
      </p:pic>
    </p:spTree>
    <p:extLst>
      <p:ext uri="{BB962C8B-B14F-4D97-AF65-F5344CB8AC3E}">
        <p14:creationId xmlns:p14="http://schemas.microsoft.com/office/powerpoint/2010/main" val="38999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fi-FI" kern="1200" cap="none" baseline="0">
                <a:latin typeface="+mj-lt"/>
                <a:ea typeface="+mj-ea"/>
                <a:cs typeface="+mj-cs"/>
              </a:rPr>
              <a:t>Muuta: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30D2173-5C7B-CB1C-5375-3BA082F20149}"/>
              </a:ext>
            </a:extLst>
          </p:cNvPr>
          <p:cNvSpPr txBox="1"/>
          <p:nvPr/>
        </p:nvSpPr>
        <p:spPr>
          <a:xfrm>
            <a:off x="4672383" y="4927600"/>
            <a:ext cx="7008574" cy="12446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b="0" kern="1200" dirty="0">
                <a:latin typeface="+mn-lt"/>
                <a:ea typeface="+mn-ea"/>
                <a:cs typeface="+mn-cs"/>
              </a:rPr>
              <a:t>Vanhempainyhdistys (kokouksia 3-4/vuosi)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b="0" kern="1200" dirty="0">
                <a:latin typeface="+mn-lt"/>
                <a:ea typeface="+mn-ea"/>
                <a:cs typeface="+mn-cs"/>
              </a:rPr>
              <a:t>Varainhankinta mahdollista luokkaretkeä varten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379DE-2B94-B15C-825E-00C8A1B7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Lukeminen on hurjan tärkeää!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0EC2BF-50B7-358B-59A9-16DF36F47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 dirty="0">
                <a:hlinkClick r:id="rId2"/>
              </a:rPr>
              <a:t>Vinkkejä kotona lukemiseen</a:t>
            </a:r>
            <a:r>
              <a:rPr lang="fi-FI" sz="28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6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276C3-A7C3-1DBA-26B8-BEC42127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 sana</a:t>
            </a:r>
          </a:p>
        </p:txBody>
      </p:sp>
    </p:spTree>
    <p:extLst>
      <p:ext uri="{BB962C8B-B14F-4D97-AF65-F5344CB8AC3E}">
        <p14:creationId xmlns:p14="http://schemas.microsoft.com/office/powerpoint/2010/main" val="6379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4C5A5-A606-8C8F-59B5-E8B8A5430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Esittely</a:t>
            </a:r>
          </a:p>
        </p:txBody>
      </p:sp>
    </p:spTree>
    <p:extLst>
      <p:ext uri="{BB962C8B-B14F-4D97-AF65-F5344CB8AC3E}">
        <p14:creationId xmlns:p14="http://schemas.microsoft.com/office/powerpoint/2010/main" val="13906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E0FADA5-F532-40D4-FD7B-A099F1BD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309" y="429768"/>
            <a:ext cx="4973041" cy="622968"/>
          </a:xfrm>
        </p:spPr>
        <p:txBody>
          <a:bodyPr/>
          <a:lstStyle/>
          <a:p>
            <a:r>
              <a:rPr lang="fi-FI" sz="4000" dirty="0"/>
              <a:t>Yhteydenpito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2"/>
          </p:nvPr>
        </p:nvSpPr>
        <p:spPr>
          <a:xfrm>
            <a:off x="1117309" y="1484784"/>
            <a:ext cx="4977104" cy="468741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dirty="0"/>
              <a:t>Luokanopettaja Anna Härmä</a:t>
            </a:r>
          </a:p>
          <a:p>
            <a:pPr lvl="1"/>
            <a:r>
              <a:rPr lang="fi-FI" dirty="0"/>
              <a:t>Puh. 040 651 2274</a:t>
            </a:r>
          </a:p>
          <a:p>
            <a:pPr rtl="0"/>
            <a:r>
              <a:rPr lang="fi-FI" dirty="0"/>
              <a:t>Ensisijainen viestintäkanava Wilma</a:t>
            </a:r>
          </a:p>
          <a:p>
            <a:pPr lvl="1"/>
            <a:r>
              <a:rPr lang="fi-FI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Katson poissaolomerkinnät ensimmäisen tunnin alussa, viestit luen etupäässä iltapäivällä oppituntien jälkeen.</a:t>
            </a:r>
            <a:r>
              <a:rPr lang="en-US" sz="1800" b="0" i="0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lvl="1"/>
            <a:r>
              <a:rPr lang="fi-FI" sz="1800" b="0" i="0" u="none" strike="noStrike" dirty="0">
                <a:solidFill>
                  <a:srgbClr val="374C81"/>
                </a:solidFill>
                <a:effectLst/>
                <a:latin typeface="Century Gothic" panose="020B0502020202020204" pitchFamily="34" charset="0"/>
              </a:rPr>
              <a:t>Tieto poissaolosta aina mielellään tuntimerkintöihin, jotta tieto näkyy heti aamusta kaikille opettajille.</a:t>
            </a:r>
            <a:endParaRPr lang="fi-FI" dirty="0"/>
          </a:p>
          <a:p>
            <a:pPr rtl="0"/>
            <a:r>
              <a:rPr lang="fi-FI" dirty="0"/>
              <a:t>Soittopyynnöt myös Wilman kautta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F5B337-7A25-2573-9A27-F2F391B8F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7559" y="429768"/>
            <a:ext cx="4973041" cy="622968"/>
          </a:xfrm>
        </p:spPr>
        <p:txBody>
          <a:bodyPr/>
          <a:lstStyle/>
          <a:p>
            <a:r>
              <a:rPr lang="fi-FI" sz="4000" dirty="0"/>
              <a:t>Muut opettajat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C83B53-74BA-7B19-97C4-0CB2DB4F0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559" y="1484784"/>
            <a:ext cx="4977104" cy="468741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Erityisopettaja Anna-Leena Puustinen</a:t>
            </a:r>
          </a:p>
          <a:p>
            <a:r>
              <a:rPr lang="fi-FI" dirty="0"/>
              <a:t>Koulunkäynninohjaaja </a:t>
            </a:r>
            <a:r>
              <a:rPr lang="fi-FI" dirty="0" err="1"/>
              <a:t>Melisa</a:t>
            </a:r>
            <a:r>
              <a:rPr lang="fi-FI" dirty="0"/>
              <a:t> </a:t>
            </a:r>
            <a:r>
              <a:rPr lang="fi-FI" dirty="0" err="1"/>
              <a:t>Palmroos</a:t>
            </a:r>
            <a:endParaRPr lang="fi-FI" dirty="0"/>
          </a:p>
          <a:p>
            <a:r>
              <a:rPr lang="fi-FI" dirty="0"/>
              <a:t>Matematiikka Tatiana Finne</a:t>
            </a:r>
          </a:p>
          <a:p>
            <a:r>
              <a:rPr lang="fi-FI" dirty="0"/>
              <a:t>Englanti Ulla Lampinen </a:t>
            </a:r>
          </a:p>
          <a:p>
            <a:r>
              <a:rPr lang="fi-FI" dirty="0"/>
              <a:t>Musiikki Pasi Niemelä</a:t>
            </a:r>
          </a:p>
          <a:p>
            <a:r>
              <a:rPr lang="fi-FI" dirty="0"/>
              <a:t>Liikunta Joni </a:t>
            </a:r>
            <a:r>
              <a:rPr lang="fi-FI" dirty="0" err="1"/>
              <a:t>Rikman</a:t>
            </a:r>
            <a:endParaRPr lang="fi-FI" dirty="0"/>
          </a:p>
          <a:p>
            <a:r>
              <a:rPr lang="fi-FI" dirty="0"/>
              <a:t>Käsityö (kova) Jesse Takala</a:t>
            </a:r>
          </a:p>
          <a:p>
            <a:r>
              <a:rPr lang="fi-FI" dirty="0"/>
              <a:t>Et Joni </a:t>
            </a:r>
            <a:r>
              <a:rPr lang="fi-FI" dirty="0" err="1"/>
              <a:t>Rikman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51EE272-B537-5C45-4C6F-50AFC418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6" y="5373216"/>
            <a:ext cx="1224136" cy="1234337"/>
          </a:xfrm>
          <a:prstGeom prst="roundRect">
            <a:avLst>
              <a:gd name="adj" fmla="val 19291"/>
            </a:avLst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0AE43-BA65-CA15-E26E-DD6A6091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5.lk:n juttuja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B5C0F9-E8FD-4B1A-F9D4-0B2C61627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Syyslukukausi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359300D-F073-5AA7-0FDD-5115B261C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Koulukuvaus syyskuussa (vko 37)</a:t>
            </a:r>
          </a:p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Liikuntapäivä 12.9. </a:t>
            </a:r>
          </a:p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Nuorten maraton 15.9.</a:t>
            </a:r>
          </a:p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 err="1"/>
              <a:t>Move</a:t>
            </a:r>
            <a:r>
              <a:rPr lang="fi-FI" sz="2000" dirty="0"/>
              <a:t>-mittaukset syksyllä </a:t>
            </a:r>
          </a:p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Arviointikeskustelut marraskuusta alkaen 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9572D40-7955-CEC3-074A-D16A11D02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Kevätlukukausi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DC4C9A3-BBB4-9B40-9144-2C7D3E1A34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Uinnit</a:t>
            </a:r>
          </a:p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Kaupunginjohtajan vastaanotto</a:t>
            </a:r>
          </a:p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dirty="0"/>
              <a:t>Kevätjuhlavuoro</a:t>
            </a:r>
            <a:endParaRPr lang="fi-FI" sz="2000" dirty="0"/>
          </a:p>
          <a:p>
            <a:pPr marL="306000" indent="-306000">
              <a:spcBef>
                <a:spcPts val="1866"/>
              </a:spcBef>
              <a:spcAft>
                <a:spcPts val="85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Lukuvuositodistus keväällä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30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B916176-22AF-0089-AF78-77784AE71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2204" y="548680"/>
            <a:ext cx="7008574" cy="1244600"/>
          </a:xfrm>
        </p:spPr>
        <p:txBody>
          <a:bodyPr>
            <a:normAutofit/>
          </a:bodyPr>
          <a:lstStyle/>
          <a:p>
            <a:r>
              <a:rPr lang="fi-FI" sz="4800" dirty="0"/>
              <a:t>Lukuvuoden teemoja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CFE6A1-93D6-5E25-67DD-60F9811D1B94}"/>
              </a:ext>
            </a:extLst>
          </p:cNvPr>
          <p:cNvSpPr txBox="1"/>
          <p:nvPr/>
        </p:nvSpPr>
        <p:spPr>
          <a:xfrm>
            <a:off x="4438228" y="1988840"/>
            <a:ext cx="6576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Syyslukukaudella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Metsä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Ihminen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Kirjallisuus ja draama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b="1" dirty="0"/>
              <a:t>Kevätlukukaudella</a:t>
            </a:r>
            <a:r>
              <a:rPr lang="fi-FI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Fysiikan ja kemian ilmiöitä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Tutkitaan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Esiinnytään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5C3878E-EF98-4392-86BE-9F932FD2A247}"/>
              </a:ext>
            </a:extLst>
          </p:cNvPr>
          <p:cNvSpPr txBox="1"/>
          <p:nvPr/>
        </p:nvSpPr>
        <p:spPr>
          <a:xfrm>
            <a:off x="6262226" y="1431443"/>
            <a:ext cx="475252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fi-FI" sz="2400" dirty="0"/>
              <a:t>Teemana ”oppimisen taitoni”</a:t>
            </a:r>
            <a:endParaRPr lang="fi-FI" b="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1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E4E84-A6F8-CA57-6709-DC6E4D4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629978-B687-66F2-5F14-65851733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Osaamista peilataan hyvän osaamisen kuvauksiin (arvosana 8)</a:t>
            </a:r>
          </a:p>
          <a:p>
            <a:r>
              <a:rPr lang="fi-FI" dirty="0"/>
              <a:t>Opetushallitus tarkensi 6. luokan muiden arvosanojen antamisen kriteereitä, jotka astuivat voimaan elokuussa</a:t>
            </a:r>
          </a:p>
          <a:p>
            <a:r>
              <a:rPr lang="fi-FI" dirty="0"/>
              <a:t>Viidennen luokan kriteereihin voi tulla myös muutoksia</a:t>
            </a:r>
          </a:p>
          <a:p>
            <a:r>
              <a:rPr lang="fi-FI" dirty="0"/>
              <a:t>Hyvän osaamisen kuvaukset eri oppiaineisiin löytyvät kaupungin </a:t>
            </a:r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Pedanet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-sivuilta</a:t>
            </a:r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7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ACB575-A152-2AA0-07C9-056802D9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osaaminen ympäristöopissa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73AC92-6091-36F2-FE71-A4A0F4E7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/>
              <a:t>Oppilas: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toimia, havainnoida, mitata ja dokumentoida tuloksia ohjeiden mukaisesti </a:t>
            </a:r>
            <a:r>
              <a:rPr lang="fi-FI" b="1" dirty="0"/>
              <a:t>(tutkimisen taidot</a:t>
            </a:r>
            <a:r>
              <a:rPr lang="fi-FI" dirty="0"/>
              <a:t>)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selittää keskeisimpiä </a:t>
            </a:r>
            <a:r>
              <a:rPr lang="fi-FI" b="1" dirty="0"/>
              <a:t>käsitteitä</a:t>
            </a:r>
            <a:r>
              <a:rPr lang="fi-FI" dirty="0"/>
              <a:t>, antaa niistä esimerkkejä, ja yhdistää käsitteitä loogisesti toisiinsa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 </a:t>
            </a:r>
            <a:r>
              <a:rPr lang="fi-FI" b="1" dirty="0"/>
              <a:t>tiedonhakutaitoja</a:t>
            </a:r>
            <a:r>
              <a:rPr lang="fi-FI" dirty="0"/>
              <a:t> (eri tietolähteiden käyttö, tiedon luotettavuuden arviointi)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</a:t>
            </a:r>
            <a:r>
              <a:rPr lang="fi-FI" b="1" dirty="0"/>
              <a:t> havainnoida luontoa, tunnistaa </a:t>
            </a:r>
            <a:r>
              <a:rPr lang="fi-FI" dirty="0"/>
              <a:t>yleisimpiä eliöitä ja kasvilajeja sekä niiden elinympäristöjä.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tekee </a:t>
            </a:r>
            <a:r>
              <a:rPr lang="fi-FI" b="1" dirty="0"/>
              <a:t>kasvion</a:t>
            </a:r>
            <a:r>
              <a:rPr lang="en-US" b="1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pääpiirteittäin kuvata</a:t>
            </a:r>
            <a:r>
              <a:rPr lang="fi-FI" b="1" dirty="0"/>
              <a:t> ihmisen rakenteen, elintoiminnot ja kehityksen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antaa esimerkkejä, miten </a:t>
            </a:r>
            <a:r>
              <a:rPr lang="fi-FI" b="1" dirty="0"/>
              <a:t>terveyttä</a:t>
            </a:r>
            <a:r>
              <a:rPr lang="fi-FI" dirty="0"/>
              <a:t> voidaan edistää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kuvata</a:t>
            </a:r>
            <a:r>
              <a:rPr lang="fi-FI" b="1" dirty="0"/>
              <a:t> ryhmässä toimimiseen, kohteliaaseen käytökseen sekä tunteiden ilmaisuun ja säätelyyn </a:t>
            </a:r>
            <a:r>
              <a:rPr lang="fi-FI" dirty="0"/>
              <a:t>liittyviä toimintamalleja ja harjoittelee niiden soveltamista​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oppilas käyttää </a:t>
            </a:r>
            <a:r>
              <a:rPr lang="fi-FI" b="1" dirty="0"/>
              <a:t>karttoja</a:t>
            </a:r>
            <a:r>
              <a:rPr lang="fi-FI" dirty="0"/>
              <a:t> ja erilaisia </a:t>
            </a:r>
            <a:r>
              <a:rPr lang="fi-FI" dirty="0" err="1"/>
              <a:t>geomedialähteitä</a:t>
            </a:r>
            <a:r>
              <a:rPr lang="fi-FI" dirty="0"/>
              <a:t> sekä tunnistaa niistä </a:t>
            </a:r>
            <a:r>
              <a:rPr lang="fi-FI" b="1" dirty="0"/>
              <a:t>Euroopan</a:t>
            </a:r>
            <a:r>
              <a:rPr lang="fi-FI" dirty="0"/>
              <a:t>, sen eri osia ja niiden piirteitä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havainnoida ja kuvata yksinkertaisia</a:t>
            </a:r>
            <a:r>
              <a:rPr lang="fi-FI" b="1" dirty="0"/>
              <a:t> fysikaalisia ilmiöitä </a:t>
            </a:r>
            <a:r>
              <a:rPr lang="fi-FI" dirty="0"/>
              <a:t>arjessa sekä kuvata </a:t>
            </a:r>
            <a:r>
              <a:rPr lang="fi-FI" b="1" dirty="0"/>
              <a:t>olomuotoja</a:t>
            </a:r>
            <a:r>
              <a:rPr lang="fi-FI" dirty="0"/>
              <a:t> ja tuttujen</a:t>
            </a:r>
            <a:r>
              <a:rPr lang="fi-FI" b="1" dirty="0"/>
              <a:t> aineiden ominaisuuksia</a:t>
            </a:r>
            <a:r>
              <a:rPr lang="fi-FI" dirty="0"/>
              <a:t>, ja harjoittelee niihin liittyviä selityksiä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9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2B8A7-A149-7F9B-8A1B-FD3CF980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osaaminen äidinkielessä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01DA6-859B-B3EB-AE41-2048D59B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000" b="1" dirty="0"/>
              <a:t>VUOROVAIKUTUSTILANTEISSA TOIMIMINEN</a:t>
            </a:r>
          </a:p>
          <a:p>
            <a:pPr marL="0" indent="0">
              <a:buNone/>
            </a:pPr>
            <a:r>
              <a:rPr lang="fi-FI" sz="2000" dirty="0"/>
              <a:t>Oppilas: </a:t>
            </a:r>
          </a:p>
          <a:p>
            <a:r>
              <a:rPr lang="fi-FI" sz="2000" dirty="0"/>
              <a:t>Esittää ajatuksiaan ja ilmaisee mielipiteensä itselleen tutuissa viestintäympäristöissä</a:t>
            </a:r>
          </a:p>
          <a:p>
            <a:r>
              <a:rPr lang="fi-FI" sz="2000" dirty="0"/>
              <a:t>Osaa pitää lyhyen valmistellun puheenvuoron tai esityksen sekä osallistuu draamatoimintaan</a:t>
            </a:r>
          </a:p>
          <a:p>
            <a:r>
              <a:rPr lang="fi-FI" sz="2000" dirty="0"/>
              <a:t>Ottaa vastaan palautetta omasta toiminnastaan ja antaa palautetta muille</a:t>
            </a:r>
          </a:p>
          <a:p>
            <a:pPr marL="0" indent="0">
              <a:buNone/>
            </a:pPr>
            <a:r>
              <a:rPr lang="fi-FI" sz="2000" b="1" dirty="0"/>
              <a:t>TEKSTIEN TULKITSEMINEN</a:t>
            </a:r>
          </a:p>
          <a:p>
            <a:pPr marL="0" indent="0">
              <a:buNone/>
            </a:pPr>
            <a:r>
              <a:rPr lang="fi-FI" sz="2000" dirty="0"/>
              <a:t>Oppilas: </a:t>
            </a:r>
          </a:p>
          <a:p>
            <a:r>
              <a:rPr lang="fi-FI" sz="2000" dirty="0"/>
              <a:t>Lukee sujuvasti monimuotoisia tekstejä ja käyttää tekstinymmärtämiseen perusstrategioita sekä osaa tarkkailla omaa lukemistaan</a:t>
            </a:r>
          </a:p>
          <a:p>
            <a:r>
              <a:rPr lang="fi-FI" sz="2000" dirty="0"/>
              <a:t>Tuntee jonkin verran lapsille ja nuorille suunnattua kirjallisuutta, media- ja muita tekstejä ja osaa jakaa kokemuksiaan</a:t>
            </a:r>
          </a:p>
        </p:txBody>
      </p:sp>
    </p:spTree>
    <p:extLst>
      <p:ext uri="{BB962C8B-B14F-4D97-AF65-F5344CB8AC3E}">
        <p14:creationId xmlns:p14="http://schemas.microsoft.com/office/powerpoint/2010/main" val="34496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B72CBD-EE10-9BB3-8B5A-6B8D5816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osaaminen äidinkielessä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14AB46-2563-F815-9899-9DF26F4B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/>
              <a:t>TEKSTIEN TUOTTAMINEN</a:t>
            </a:r>
          </a:p>
          <a:p>
            <a:pPr marL="0" indent="0">
              <a:buNone/>
            </a:pPr>
            <a:r>
              <a:rPr lang="fi-FI" dirty="0"/>
              <a:t>Oppilas: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ohjatusti käyttää kertomiselle kuvaamiselle ja yksinkertaiselle kantaaottavalle tekstille tyypillistä kieltä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otsikoida tekstinsä, jakaa sen kappaleisiin ja kiinnittää huomiota sanavalintoihin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kirjoittaa sujuvasti ja selkeästi käsin ja on omaksunut tarvittavia näppäintaitoja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Oppilas tuntee kirjoitetun kielen perusrakenteita ja oikeinkirjoituksen perusasioita ja käyttää niitä oman tekstinsä tuottamisessa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osaa merkitä lähteet tekstin loppuun, ja ymmärtää, ettei saa esittää lainaamaansa tekstiä omanaan</a:t>
            </a:r>
            <a:r>
              <a:rPr lang="en-US" dirty="0"/>
              <a:t>​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6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rjat,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6_TF02787940_TF02787940" id="{24EF1E6A-E45B-4CC9-BCC2-E0133B4A1F8D}" vid="{EAC8382A-4D8F-4D3A-BD8D-93DBBB2CF731}"/>
    </a:ext>
  </a:extLst>
</a:theme>
</file>

<file path=ppt/theme/theme2.xml><?xml version="1.0" encoding="utf-8"?>
<a:theme xmlns:a="http://schemas.openxmlformats.org/drawingml/2006/main" name="Office-te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tf02787940_win32</Template>
  <TotalTime>4137</TotalTime>
  <Words>638</Words>
  <Application>Microsoft Office PowerPoint</Application>
  <PresentationFormat>Mukautettu</PresentationFormat>
  <Paragraphs>102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Kirjat, 16 x 9</vt:lpstr>
      <vt:lpstr>Tervetuloa 5B:n vanhempainiltaan</vt:lpstr>
      <vt:lpstr>Esittely</vt:lpstr>
      <vt:lpstr>PowerPoint-esitys</vt:lpstr>
      <vt:lpstr>5.lk:n juttuja</vt:lpstr>
      <vt:lpstr>PowerPoint-esitys</vt:lpstr>
      <vt:lpstr>Arviointi</vt:lpstr>
      <vt:lpstr>Hyvä osaaminen ympäristöopissa</vt:lpstr>
      <vt:lpstr>Hyvä osaaminen äidinkielessä</vt:lpstr>
      <vt:lpstr>Hyvä osaaminen äidinkielessä </vt:lpstr>
      <vt:lpstr>Hyvä osaaminen äidinkielessä </vt:lpstr>
      <vt:lpstr>PowerPoint-esitys</vt:lpstr>
      <vt:lpstr>PowerPoint-esitys</vt:lpstr>
      <vt:lpstr>Muuta: </vt:lpstr>
      <vt:lpstr>Lukeminen on hurjan tärkeää!</vt:lpstr>
      <vt:lpstr>Vapaa sana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5B:n vanhempainiltaan</dc:title>
  <dc:creator>Anna Härmä</dc:creator>
  <cp:lastModifiedBy>Anna Härmä</cp:lastModifiedBy>
  <cp:revision>4</cp:revision>
  <dcterms:created xsi:type="dcterms:W3CDTF">2023-08-18T11:24:48Z</dcterms:created>
  <dcterms:modified xsi:type="dcterms:W3CDTF">2023-08-21T13:19:07Z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