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2" Type="http://schemas.openxmlformats.org/officeDocument/2006/relationships/slide" Target="slides/slide6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5aa4d9a5f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5aa4d9a5f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6965505d8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6965505d8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6965505d8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6965505d8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4a98b7041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4a98b7041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36457124f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36457124f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6965505d8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6965505d8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46425" y="4503375"/>
            <a:ext cx="4495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9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-43434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 startAt="9"/>
            </a:pPr>
            <a:r>
              <a:rPr lang="fi"/>
              <a:t>Aboriginaalit – Australian alkuperäiskulttuuri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fi"/>
            </a:br>
            <a:r>
              <a:rPr lang="fi"/>
              <a:t>Aboriginaalien elämäntapa ja maailmankuva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Elämää luonnon ehdoilla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398950"/>
            <a:ext cx="7886700" cy="374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Ensimmäiset ihmiset saapuivat Australiaan noin 60 000 vuotta sitten.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Satoihin eri kieliryhmiin jakautuneella alkuperäisväestöllä oli samanlainen elämäntapa, johon kuuluivat:</a:t>
            </a:r>
            <a:endParaRPr sz="1800"/>
          </a:p>
          <a:p>
            <a:pPr indent="-342900" lvl="1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○"/>
            </a:pPr>
            <a:r>
              <a:rPr lang="fi" sz="1800"/>
              <a:t>kuiviin ja karuihin luonnon olosuhteisiin sopeutuminen</a:t>
            </a:r>
            <a:endParaRPr sz="1800"/>
          </a:p>
          <a:p>
            <a:pPr indent="-342900" lvl="1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○"/>
            </a:pPr>
            <a:r>
              <a:rPr lang="fi" sz="1800"/>
              <a:t>elinkeinona metsästys ja keräily</a:t>
            </a:r>
            <a:endParaRPr sz="1800"/>
          </a:p>
          <a:p>
            <a:pPr indent="-342900" lvl="1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○"/>
            </a:pPr>
            <a:r>
              <a:rPr lang="fi" sz="1800"/>
              <a:t>kiertävä elämäntapa, vain vähän kiinteää omaisuutta</a:t>
            </a:r>
            <a:endParaRPr sz="1800"/>
          </a:p>
          <a:p>
            <a:pPr indent="-342900" lvl="1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○"/>
            </a:pPr>
            <a:r>
              <a:rPr lang="fi" sz="1800"/>
              <a:t>tulenkäyttö ja metsästystekniikka.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Elämää luonnon ehdoilla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50"/>
            <a:ext cx="7886700" cy="374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Aboriginaalit elivät 10–60 hengen paikallisryhmissä, joita yhdistivät</a:t>
            </a:r>
            <a:endParaRPr sz="2400"/>
          </a:p>
          <a:p>
            <a:pPr indent="-381000" lvl="1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</a:pPr>
            <a:r>
              <a:rPr lang="fi" sz="2600"/>
              <a:t>sukulaisuussuhteet</a:t>
            </a:r>
            <a:endParaRPr sz="2600"/>
          </a:p>
          <a:p>
            <a:pPr indent="-381000" lvl="1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</a:pPr>
            <a:r>
              <a:rPr lang="fi" sz="2600"/>
              <a:t>uskonnolliset seremoniat</a:t>
            </a:r>
            <a:endParaRPr sz="2600"/>
          </a:p>
          <a:p>
            <a:pPr indent="-381000" lvl="1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</a:pPr>
            <a:r>
              <a:rPr lang="fi" sz="2600"/>
              <a:t>kaupankäynti</a:t>
            </a:r>
            <a:endParaRPr sz="2600"/>
          </a:p>
          <a:p>
            <a:pPr indent="-381000" lvl="1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</a:pPr>
            <a:r>
              <a:rPr lang="fi" sz="2600"/>
              <a:t>vastavuoroisuuteen perustuva sosiaalinen verkosto.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Elämää luonnon ehdoilla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398950"/>
            <a:ext cx="7886700" cy="374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406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fi" sz="2800"/>
              <a:t>Elämäntapa säilyi muuttumattomana tuhansia vuosia, kunnes eurooppalaiset saapuivat Australiaan 1700-luvun lopulla.</a:t>
            </a:r>
            <a:endParaRPr sz="2800"/>
          </a:p>
          <a:p>
            <a:pPr indent="-4064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Source Sans Pro"/>
              <a:buChar char="●"/>
            </a:pPr>
            <a:r>
              <a:rPr lang="fi" sz="2800"/>
              <a:t>Eurooppalaiset alkoivat nimittää alkuperäisväestö </a:t>
            </a:r>
            <a:r>
              <a:rPr b="1" lang="fi" sz="2800"/>
              <a:t>aboriginaaleiksi </a:t>
            </a:r>
            <a:r>
              <a:rPr lang="fi" sz="2800"/>
              <a:t>(lat. </a:t>
            </a:r>
            <a:r>
              <a:rPr i="1" lang="fi" sz="2800"/>
              <a:t>ab origine</a:t>
            </a:r>
            <a:r>
              <a:rPr lang="fi" sz="2800"/>
              <a:t>, alusta alkaen).</a:t>
            </a: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Unimaailman kulkijat</a:t>
            </a:r>
            <a:endParaRPr/>
          </a:p>
          <a:p>
            <a:pPr indent="0" lvl="0" marL="4572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Aboriginaalien maailmankuva </a:t>
            </a:r>
            <a:endParaRPr/>
          </a:p>
        </p:txBody>
      </p:sp>
      <p:sp>
        <p:nvSpPr>
          <p:cNvPr id="153" name="Google Shape;153;p26"/>
          <p:cNvSpPr txBox="1"/>
          <p:nvPr>
            <p:ph idx="1" type="body"/>
          </p:nvPr>
        </p:nvSpPr>
        <p:spPr>
          <a:xfrm>
            <a:off x="628650" y="1398950"/>
            <a:ext cx="7886700" cy="374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Source Sans Pro"/>
              <a:buChar char="●"/>
            </a:pPr>
            <a:r>
              <a:rPr lang="fi" sz="2200"/>
              <a:t>Aboriginaalit hahmottavat todellisuutta myyttisen </a:t>
            </a:r>
            <a:r>
              <a:rPr b="1" lang="fi" sz="2200"/>
              <a:t>unimaailman </a:t>
            </a:r>
            <a:r>
              <a:rPr lang="fi" sz="2200"/>
              <a:t>kautta.</a:t>
            </a:r>
            <a:endParaRPr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fi" sz="2200"/>
              <a:t>Ihmiset ovat erottamaton osa henkien täyttämää luontoa, jossa kaikki liittyy kaikkeen. </a:t>
            </a:r>
            <a:endParaRPr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Source Sans Pro"/>
              <a:buChar char="●"/>
            </a:pPr>
            <a:r>
              <a:rPr lang="fi" sz="2200"/>
              <a:t>Koska luonto on </a:t>
            </a:r>
            <a:r>
              <a:rPr b="1" lang="fi" sz="2200"/>
              <a:t>pyhä</a:t>
            </a:r>
            <a:r>
              <a:rPr lang="fi" sz="2200"/>
              <a:t>, sitä pitää varjella ja muokata mahdollisimman vähän.</a:t>
            </a:r>
            <a:endParaRPr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fi" sz="2200"/>
              <a:t>Samanlaisia ajatuksia löytyy tyypillisesti myös muista alkuperäiskansojen luonnonuskonnoista, esimerkiksi saamelaisilta.</a:t>
            </a:r>
            <a:endParaRPr sz="2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Unimaailman kulkijat</a:t>
            </a:r>
            <a:endParaRPr/>
          </a:p>
          <a:p>
            <a:pPr indent="0" lvl="0" marL="4572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Aboriginaalien maailmankuva </a:t>
            </a:r>
            <a:endParaRPr/>
          </a:p>
        </p:txBody>
      </p:sp>
      <p:sp>
        <p:nvSpPr>
          <p:cNvPr id="159" name="Google Shape;159;p27"/>
          <p:cNvSpPr txBox="1"/>
          <p:nvPr>
            <p:ph idx="1" type="body"/>
          </p:nvPr>
        </p:nvSpPr>
        <p:spPr>
          <a:xfrm>
            <a:off x="628650" y="1398950"/>
            <a:ext cx="7886700" cy="374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fi" sz="2200"/>
              <a:t>Unimaailma sisältää muun muassa </a:t>
            </a:r>
            <a:r>
              <a:rPr b="1" lang="fi" sz="2200"/>
              <a:t>alkuperämyytin</a:t>
            </a:r>
            <a:r>
              <a:rPr lang="fi" sz="2200"/>
              <a:t>, joka selittää niin maan, ihmisten, eläinten kuin kasvien synnyn.</a:t>
            </a:r>
            <a:endParaRPr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Source Sans Pro"/>
              <a:buChar char="●"/>
            </a:pPr>
            <a:r>
              <a:rPr lang="fi" sz="2200"/>
              <a:t>Aboriginaaleille </a:t>
            </a:r>
            <a:r>
              <a:rPr b="1" lang="fi" sz="2200"/>
              <a:t>uniaika </a:t>
            </a:r>
            <a:r>
              <a:rPr lang="fi" sz="2200"/>
              <a:t>ei ole vain menneisyyttä, vaan ihmiset ovat sen kautta jatkuvasti yhteydessä luontoon ja esi-isiinsä.</a:t>
            </a:r>
            <a:endParaRPr sz="2200"/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Source Sans Pro"/>
              <a:buChar char="●"/>
            </a:pPr>
            <a:r>
              <a:rPr lang="fi" sz="2200"/>
              <a:t>Maailmankuvaa välitettiin</a:t>
            </a:r>
            <a:r>
              <a:rPr b="1" lang="fi" sz="2200"/>
              <a:t> suullisen perinteen</a:t>
            </a:r>
            <a:r>
              <a:rPr lang="fi" sz="2200"/>
              <a:t> eli kertomusten, riittien ja laulujen sekä kallioihin ja puihin tehtyjen maalausten avulla.</a:t>
            </a:r>
            <a:endParaRPr sz="2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