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59" r:id="rId5"/>
    <p:sldId id="266" r:id="rId6"/>
    <p:sldId id="261" r:id="rId7"/>
    <p:sldId id="262" r:id="rId8"/>
    <p:sldId id="265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91" d="100"/>
          <a:sy n="91" d="100"/>
        </p:scale>
        <p:origin x="8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265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7173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0544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7766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2650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4270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7046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0851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7784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7497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80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8EFB8-D140-48F1-B971-BC1E0E9ECF98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1818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8400" y="2273300"/>
            <a:ext cx="7086600" cy="901701"/>
          </a:xfrm>
        </p:spPr>
        <p:txBody>
          <a:bodyPr>
            <a:noAutofit/>
          </a:bodyPr>
          <a:lstStyle/>
          <a:p>
            <a:r>
              <a:rPr lang="fi-FI" sz="4400" b="1" dirty="0">
                <a:latin typeface="+mn-lt"/>
              </a:rPr>
              <a:t>Terve 3: Terveyttä tutkimassa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0250" y="3464472"/>
            <a:ext cx="5143500" cy="701592"/>
          </a:xfrm>
        </p:spPr>
        <p:txBody>
          <a:bodyPr>
            <a:noAutofit/>
          </a:bodyPr>
          <a:lstStyle/>
          <a:p>
            <a:r>
              <a:rPr lang="fi-FI" sz="3200" b="1" dirty="0">
                <a:solidFill>
                  <a:schemeClr val="bg1">
                    <a:lumMod val="50000"/>
                  </a:schemeClr>
                </a:solidFill>
              </a:rPr>
              <a:t>Luku 9: Terveyspolitiikka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5510" y="464947"/>
            <a:ext cx="6799472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Terveyspolitiikka muutoksessa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1867" y="1743559"/>
            <a:ext cx="8163733" cy="4905214"/>
          </a:xfrm>
        </p:spPr>
        <p:txBody>
          <a:bodyPr>
            <a:normAutofit/>
          </a:bodyPr>
          <a:lstStyle/>
          <a:p>
            <a:r>
              <a:rPr lang="fi-FI" dirty="0"/>
              <a:t>maailmanlaajuiset muutokset, kuten ilmaston-muutos ja väestön lisääntynyt liikkuminen maasta toiseen, vaikuttavat suomalaisten terveyteen ja terveyspolitiikkaan</a:t>
            </a:r>
          </a:p>
          <a:p>
            <a:r>
              <a:rPr lang="fi-FI" dirty="0"/>
              <a:t>muutoksista seuraa </a:t>
            </a:r>
            <a:r>
              <a:rPr lang="fi-FI" u="sng" dirty="0"/>
              <a:t>uusia haasteita </a:t>
            </a:r>
            <a:r>
              <a:rPr lang="fi-FI" dirty="0"/>
              <a:t>kansalliselle terveyspolitiikalle: </a:t>
            </a:r>
          </a:p>
          <a:p>
            <a:pPr lvl="1">
              <a:buFontTx/>
              <a:buChar char="-"/>
            </a:pPr>
            <a:r>
              <a:rPr lang="fi-FI" dirty="0"/>
              <a:t>Miten varaudutaan infektiotautien lisääntyvään uhkaan?</a:t>
            </a:r>
          </a:p>
          <a:p>
            <a:pPr lvl="1">
              <a:buFontTx/>
              <a:buChar char="-"/>
            </a:pPr>
            <a:r>
              <a:rPr lang="fi-FI" dirty="0"/>
              <a:t>Millaisia toimia lääkeresistenssi voi edellyttää esim. sairaanhoidossa ja ravinnontuotannossa? </a:t>
            </a:r>
          </a:p>
          <a:p>
            <a:pPr lvl="1">
              <a:buFontTx/>
              <a:buChar char="-"/>
            </a:pPr>
            <a:r>
              <a:rPr lang="fi-FI" dirty="0"/>
              <a:t>Miten tunnistetaan ja hoidetaan harvinaisia sairauksia? </a:t>
            </a:r>
          </a:p>
          <a:p>
            <a:pPr lvl="1">
              <a:buFontTx/>
              <a:buChar char="-"/>
            </a:pPr>
            <a:r>
              <a:rPr lang="fi-FI" dirty="0"/>
              <a:t>Miten pakolaisia ja paperittomina maahan tulleita hoidetaan? </a:t>
            </a:r>
          </a:p>
          <a:p>
            <a:endParaRPr lang="fi-FI" sz="2400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88824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825" y="697423"/>
            <a:ext cx="8064284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Terveyspolitiikan tehtävät ja tavoitteet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75825" y="2255003"/>
            <a:ext cx="8197516" cy="4378271"/>
          </a:xfrm>
        </p:spPr>
        <p:txBody>
          <a:bodyPr>
            <a:normAutofit/>
          </a:bodyPr>
          <a:lstStyle/>
          <a:p>
            <a:r>
              <a:rPr lang="fi-FI" dirty="0"/>
              <a:t>politiikka on </a:t>
            </a:r>
            <a:r>
              <a:rPr lang="fi-FI" u="sng" dirty="0"/>
              <a:t>yhteiskunnallisten päätösten tekemistä</a:t>
            </a:r>
            <a:r>
              <a:rPr lang="fi-FI" dirty="0"/>
              <a:t>:  </a:t>
            </a:r>
          </a:p>
          <a:p>
            <a:pPr lvl="1">
              <a:buFontTx/>
              <a:buChar char="-"/>
            </a:pPr>
            <a:r>
              <a:rPr lang="fi-FI" sz="2500" dirty="0"/>
              <a:t>kunnan, maakunnan tai valtakunnan päättäjiksi valitut neuvottelevat siitä, miten yhteisiä voimavaroja voidaan parhaiten käyttää yhteisön hyödyksi </a:t>
            </a:r>
            <a:endParaRPr lang="fi-FI" sz="2500" u="sng" dirty="0"/>
          </a:p>
          <a:p>
            <a:r>
              <a:rPr lang="fi-FI" b="1" dirty="0"/>
              <a:t>terveyspolitiikalla </a:t>
            </a:r>
            <a:r>
              <a:rPr lang="fi-FI" u="sng" dirty="0"/>
              <a:t>edistetään kansanterveyttä </a:t>
            </a:r>
            <a:r>
              <a:rPr lang="fi-FI" dirty="0"/>
              <a:t>vahvistamalla terveyden edellytyksiä</a:t>
            </a:r>
          </a:p>
          <a:p>
            <a:pPr lvl="1">
              <a:buFontTx/>
              <a:buChar char="-"/>
            </a:pPr>
            <a:r>
              <a:rPr lang="fi-FI" sz="2500" dirty="0"/>
              <a:t>osa laajempaa yhteiskuntapolitiikkaa</a:t>
            </a:r>
          </a:p>
          <a:p>
            <a:pPr lvl="1">
              <a:buFontTx/>
              <a:buChar char="-"/>
            </a:pPr>
            <a:r>
              <a:rPr lang="fi-FI" sz="2500" dirty="0"/>
              <a:t>erityisesti valtion, maakuntien ja kuntien terveyttä edistävät toimenpiteet</a:t>
            </a:r>
          </a:p>
          <a:p>
            <a:pPr lvl="1">
              <a:buFontTx/>
              <a:buChar char="-"/>
            </a:pPr>
            <a:r>
              <a:rPr lang="fi-FI" sz="2500" dirty="0"/>
              <a:t>myös yksityiset toimijat voivat osallistua</a:t>
            </a:r>
          </a:p>
          <a:p>
            <a:pPr marL="0" indent="0">
              <a:buNone/>
            </a:pPr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9187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8935" y="2099268"/>
            <a:ext cx="8121114" cy="4549505"/>
          </a:xfrm>
        </p:spPr>
        <p:txBody>
          <a:bodyPr>
            <a:normAutofit fontScale="77500" lnSpcReduction="20000"/>
          </a:bodyPr>
          <a:lstStyle/>
          <a:p>
            <a:r>
              <a:rPr lang="fi-FI" sz="3400" dirty="0"/>
              <a:t>keskeinen tavoite Suomessa on </a:t>
            </a:r>
            <a:r>
              <a:rPr lang="fi-FI" sz="3400" u="sng" dirty="0"/>
              <a:t>terveyserojen vähentäminen  </a:t>
            </a:r>
          </a:p>
          <a:p>
            <a:r>
              <a:rPr lang="fi-FI" sz="3400" dirty="0"/>
              <a:t>muita tavoitteita: </a:t>
            </a:r>
          </a:p>
          <a:p>
            <a:pPr lvl="1">
              <a:buFontTx/>
              <a:buChar char="-"/>
            </a:pPr>
            <a:r>
              <a:rPr lang="fi-FI" sz="3000" dirty="0"/>
              <a:t>pidentää ihmisen tervettä ja toimintakykyistä elinaikaa</a:t>
            </a:r>
          </a:p>
          <a:p>
            <a:pPr lvl="1">
              <a:buFontTx/>
              <a:buChar char="-"/>
            </a:pPr>
            <a:r>
              <a:rPr lang="fi-FI" sz="3000" dirty="0"/>
              <a:t>turvata jokaiselle mahdollisimman hyvä elämänlaatu</a:t>
            </a:r>
          </a:p>
          <a:p>
            <a:pPr lvl="1">
              <a:buFontTx/>
              <a:buChar char="-"/>
            </a:pPr>
            <a:r>
              <a:rPr lang="fi-FI" sz="3000" dirty="0"/>
              <a:t>vähentää ennenaikaista kuolleisuutta</a:t>
            </a:r>
          </a:p>
          <a:p>
            <a:pPr>
              <a:lnSpc>
                <a:spcPct val="100000"/>
              </a:lnSpc>
            </a:pPr>
            <a:r>
              <a:rPr lang="fi-FI" sz="3400" dirty="0"/>
              <a:t>tavoitteiden saavuttamiseksi terveyspolitiikan tulee kohdistua </a:t>
            </a:r>
            <a:r>
              <a:rPr lang="fi-FI" sz="3400" u="sng" dirty="0"/>
              <a:t>terveyden eri ulottuvuuksiin</a:t>
            </a:r>
            <a:r>
              <a:rPr lang="fi-FI" sz="3400" dirty="0"/>
              <a:t>: fyysiseen, psyykkiseen, sosiaaliseen ja henkiseen</a:t>
            </a:r>
          </a:p>
          <a:p>
            <a:pPr marL="457200" lvl="1" indent="0">
              <a:lnSpc>
                <a:spcPct val="110000"/>
              </a:lnSpc>
              <a:buNone/>
            </a:pPr>
            <a:r>
              <a:rPr lang="fi-FI" sz="2500" dirty="0"/>
              <a:t> </a:t>
            </a:r>
            <a:r>
              <a:rPr lang="fi-FI" sz="2900" dirty="0"/>
              <a:t>→  täytyy huolehtia </a:t>
            </a:r>
            <a:r>
              <a:rPr lang="fi-FI" sz="3000" dirty="0"/>
              <a:t>terveydenhuoltojärjestelmän toiminnasta  	ja pohtia, miten terveyttä voidaan parantaa sosiaalisten 	ja rakenteellisten tekijöiden kautta tai vaikuttamalla 	psykososiaalisiin ja käyttäytymiseen liittyviin tekijöihin</a:t>
            </a:r>
          </a:p>
          <a:p>
            <a:endParaRPr lang="fi-FI" u="sng" dirty="0"/>
          </a:p>
          <a:p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16C768A4-1D40-4C5C-A736-9DF4EAEB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2882" y="589556"/>
            <a:ext cx="6799263" cy="1052512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Terveyspolitiikan tehtävät ja tavoitteet (2/2)</a:t>
            </a:r>
          </a:p>
        </p:txBody>
      </p:sp>
    </p:spTree>
    <p:extLst>
      <p:ext uri="{BB962C8B-B14F-4D97-AF65-F5344CB8AC3E}">
        <p14:creationId xmlns:p14="http://schemas.microsoft.com/office/powerpoint/2010/main" val="3510342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6394" y="743919"/>
            <a:ext cx="6799472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Terveyspoliittisten päätösten muotoutuminen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41039" y="2216257"/>
            <a:ext cx="7811145" cy="4370522"/>
          </a:xfrm>
        </p:spPr>
        <p:txBody>
          <a:bodyPr>
            <a:normAutofit/>
          </a:bodyPr>
          <a:lstStyle/>
          <a:p>
            <a:r>
              <a:rPr lang="fi-FI" dirty="0"/>
              <a:t>poliittinen päätöksenteko on tavallisesti hidasta, sillä se on sekä eturistiriitojen yhteensovittamista että omien kannattajien etujen ajamista</a:t>
            </a:r>
            <a:endParaRPr lang="fi-FI" u="sng" dirty="0"/>
          </a:p>
          <a:p>
            <a:r>
              <a:rPr lang="fi-FI" dirty="0"/>
              <a:t>ensin sovitaan yhdessä väestön tai sen osan terveyden edistämisen </a:t>
            </a:r>
            <a:r>
              <a:rPr lang="fi-FI" u="sng" dirty="0"/>
              <a:t>päämäärät</a:t>
            </a:r>
          </a:p>
          <a:p>
            <a:r>
              <a:rPr lang="fi-FI" dirty="0"/>
              <a:t>tulevaisuuden visiot rakennetaan yhteisten </a:t>
            </a:r>
            <a:r>
              <a:rPr lang="fi-FI" u="sng" dirty="0"/>
              <a:t>arvojen</a:t>
            </a:r>
            <a:r>
              <a:rPr lang="fi-FI" dirty="0"/>
              <a:t> varaan</a:t>
            </a:r>
          </a:p>
          <a:p>
            <a:r>
              <a:rPr lang="fi-FI" dirty="0"/>
              <a:t>päättäjät saavat päätöstensä taustaksi näyttöön perustuvaa </a:t>
            </a:r>
            <a:r>
              <a:rPr lang="fi-FI" u="sng" dirty="0"/>
              <a:t>tutkimustietoa</a:t>
            </a:r>
            <a:endParaRPr lang="fi-FI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05843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6395" y="852406"/>
            <a:ext cx="6799472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Terveyspoliittisten päätösten muotoutuminen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66427" y="2378990"/>
            <a:ext cx="7811145" cy="3928819"/>
          </a:xfrm>
        </p:spPr>
        <p:txBody>
          <a:bodyPr>
            <a:normAutofit/>
          </a:bodyPr>
          <a:lstStyle/>
          <a:p>
            <a:r>
              <a:rPr lang="fi-FI" dirty="0"/>
              <a:t>rajallisten </a:t>
            </a:r>
            <a:r>
              <a:rPr lang="fi-FI" u="sng" dirty="0"/>
              <a:t>voimavarojen</a:t>
            </a:r>
            <a:r>
              <a:rPr lang="fi-FI" dirty="0"/>
              <a:t> vuoksi asioita joudutaan priorisoimaan </a:t>
            </a:r>
          </a:p>
          <a:p>
            <a:r>
              <a:rPr lang="fi-FI" dirty="0"/>
              <a:t>päätös syntyy, kun </a:t>
            </a:r>
            <a:r>
              <a:rPr lang="fi-FI" u="sng" dirty="0"/>
              <a:t>avoimessa keskustelussa </a:t>
            </a:r>
            <a:r>
              <a:rPr lang="fi-FI" dirty="0"/>
              <a:t>yhdistetään luotettava taustatieto käytettävissä oleviin voimavaroihin ja yhteiseen arvopohjaan</a:t>
            </a:r>
          </a:p>
          <a:p>
            <a:r>
              <a:rPr lang="fi-FI" dirty="0"/>
              <a:t>päätökset perustellaan huolellisesti ja niistä </a:t>
            </a:r>
            <a:r>
              <a:rPr lang="fi-FI" u="sng" dirty="0"/>
              <a:t>tiedotetaan avoimesti</a:t>
            </a:r>
          </a:p>
          <a:p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8362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6394" y="340961"/>
            <a:ext cx="6799472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Terveyspolitiikan tasot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80448" y="1503335"/>
            <a:ext cx="8152108" cy="5098942"/>
          </a:xfrm>
        </p:spPr>
        <p:txBody>
          <a:bodyPr>
            <a:normAutofit/>
          </a:bodyPr>
          <a:lstStyle/>
          <a:p>
            <a:r>
              <a:rPr lang="fi-FI" sz="2600" dirty="0"/>
              <a:t>erotetaan </a:t>
            </a:r>
            <a:r>
              <a:rPr lang="fi-FI" sz="2600" u="sng" dirty="0"/>
              <a:t>kolme tasoa</a:t>
            </a:r>
            <a:r>
              <a:rPr lang="fi-FI" sz="2600" dirty="0"/>
              <a:t>, jotka ovat yhteydessä toisiinsa ja jotka täydentävät toisiaan:</a:t>
            </a:r>
            <a:endParaRPr lang="fi-FI" sz="2600" u="sng" dirty="0"/>
          </a:p>
          <a:p>
            <a:pPr marL="0" indent="0">
              <a:buNone/>
            </a:pPr>
            <a:r>
              <a:rPr lang="fi-FI" sz="2600" b="1" dirty="0"/>
              <a:t>	1. </a:t>
            </a:r>
            <a:r>
              <a:rPr lang="fi-FI" sz="2600" b="1" dirty="0" smtClean="0"/>
              <a:t>kansainvälinen </a:t>
            </a:r>
            <a:r>
              <a:rPr lang="fi-FI" sz="2600" b="1" dirty="0"/>
              <a:t>terveyspolitiikka</a:t>
            </a:r>
          </a:p>
          <a:p>
            <a:pPr marL="457200" lvl="1" indent="0">
              <a:buNone/>
            </a:pPr>
            <a:r>
              <a:rPr lang="fi-FI" b="1" dirty="0"/>
              <a:t>	       </a:t>
            </a:r>
            <a:r>
              <a:rPr lang="fi-FI" sz="2300" dirty="0"/>
              <a:t>- terveyspolitiikan kansainväliset ulottuvuudet, 	        	         toimijat ja sisällöt</a:t>
            </a:r>
          </a:p>
          <a:p>
            <a:pPr marL="457200" lvl="1" indent="0">
              <a:buNone/>
            </a:pPr>
            <a:r>
              <a:rPr lang="fi-FI" sz="2300" dirty="0"/>
              <a:t>	       - esim. YK ja WHO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sz="2600" b="1" dirty="0"/>
              <a:t>2. </a:t>
            </a:r>
            <a:r>
              <a:rPr lang="fi-FI" sz="2600" b="1" dirty="0" smtClean="0"/>
              <a:t>kansallinen </a:t>
            </a:r>
            <a:r>
              <a:rPr lang="fi-FI" sz="2600" b="1" dirty="0"/>
              <a:t>terveyspolitiikka</a:t>
            </a:r>
          </a:p>
          <a:p>
            <a:pPr marL="0" indent="0">
              <a:buNone/>
            </a:pPr>
            <a:r>
              <a:rPr lang="fi-FI" b="1" dirty="0"/>
              <a:t>	       </a:t>
            </a:r>
            <a:r>
              <a:rPr lang="fi-FI" sz="2300" dirty="0"/>
              <a:t>- kansanterveyden tarkastelu 				        - esim. sosiaali- ja terveysministeriön terveyslinjaus</a:t>
            </a:r>
          </a:p>
          <a:p>
            <a:pPr marL="0" indent="0">
              <a:buNone/>
            </a:pPr>
            <a:r>
              <a:rPr lang="fi-FI" sz="2500" dirty="0"/>
              <a:t>	</a:t>
            </a:r>
            <a:r>
              <a:rPr lang="fi-FI" sz="2600" b="1" dirty="0"/>
              <a:t>3. </a:t>
            </a:r>
            <a:r>
              <a:rPr lang="fi-FI" sz="2600" b="1" dirty="0" smtClean="0"/>
              <a:t>paikallinen </a:t>
            </a:r>
            <a:r>
              <a:rPr lang="fi-FI" sz="2600" b="1" dirty="0"/>
              <a:t>terveyspolitiikka </a:t>
            </a:r>
          </a:p>
          <a:p>
            <a:pPr marL="0" indent="0">
              <a:buNone/>
            </a:pPr>
            <a:r>
              <a:rPr lang="fi-FI" sz="2600" b="1" dirty="0"/>
              <a:t>	        </a:t>
            </a:r>
            <a:r>
              <a:rPr lang="fi-FI" sz="2300" dirty="0"/>
              <a:t>- terveyspolitiikan vaikutukset oman alueen väestöön 	         - esim. kunnan ja maakunnan terveyslinjaukset  </a:t>
            </a:r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0044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9017" y="604433"/>
            <a:ext cx="6799472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Terveyttä kaikissa politiikoissa Health in </a:t>
            </a:r>
            <a:r>
              <a:rPr lang="fi-FI" sz="4000" b="1" dirty="0" err="1">
                <a:latin typeface="+mn-lt"/>
              </a:rPr>
              <a:t>All</a:t>
            </a:r>
            <a:r>
              <a:rPr lang="fi-FI" sz="4000" b="1" dirty="0">
                <a:latin typeface="+mn-lt"/>
              </a:rPr>
              <a:t> </a:t>
            </a:r>
            <a:r>
              <a:rPr lang="fi-FI" sz="4000" b="1" dirty="0" err="1">
                <a:latin typeface="+mn-lt"/>
              </a:rPr>
              <a:t>Policies</a:t>
            </a:r>
            <a:r>
              <a:rPr lang="fi-FI" sz="4000" b="1" dirty="0">
                <a:latin typeface="+mn-lt"/>
              </a:rPr>
              <a:t>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65689" y="2123268"/>
            <a:ext cx="7966128" cy="4494508"/>
          </a:xfrm>
        </p:spPr>
        <p:txBody>
          <a:bodyPr>
            <a:normAutofit fontScale="92500"/>
          </a:bodyPr>
          <a:lstStyle/>
          <a:p>
            <a:r>
              <a:rPr lang="fi-FI" dirty="0"/>
              <a:t>koska monet väestön terveyteen keskeisesti vaikuttavat tekijät, kuten koulutus, asuminen ja </a:t>
            </a:r>
            <a:r>
              <a:rPr lang="fi-FI" dirty="0" smtClean="0"/>
              <a:t>ympäristö, </a:t>
            </a:r>
            <a:r>
              <a:rPr lang="fi-FI" dirty="0"/>
              <a:t>ovat osin terveyssektorin ulkopuolella, terveyspolitiikkaa joudutaan toteuttamaan erilaisin keinoin </a:t>
            </a:r>
            <a:endParaRPr lang="fi-FI" u="sng" dirty="0"/>
          </a:p>
          <a:p>
            <a:r>
              <a:rPr lang="fi-FI" b="1" dirty="0"/>
              <a:t>Terveys kaikissa politiikoissa -strategiassa </a:t>
            </a:r>
            <a:r>
              <a:rPr lang="fi-FI" u="sng" dirty="0"/>
              <a:t>eri sektoreilla huomioidaan</a:t>
            </a:r>
            <a:r>
              <a:rPr lang="fi-FI" dirty="0"/>
              <a:t> väestöön ja eri väestöryhmiin kohdistuvat </a:t>
            </a:r>
            <a:r>
              <a:rPr lang="fi-FI" u="sng" dirty="0"/>
              <a:t>terveysvaikutukset</a:t>
            </a:r>
            <a:r>
              <a:rPr lang="fi-FI" dirty="0"/>
              <a:t> päätöksiä tehtäessä ja toimeenpantaessa</a:t>
            </a:r>
          </a:p>
          <a:p>
            <a:pPr lvl="1">
              <a:buFontTx/>
              <a:buChar char="-"/>
            </a:pPr>
            <a:r>
              <a:rPr lang="fi-FI" sz="2500" dirty="0"/>
              <a:t>voidaan vaikuttaa moniin oleellisiin </a:t>
            </a:r>
            <a:r>
              <a:rPr lang="fi-FI" sz="2500" b="1" dirty="0"/>
              <a:t>terveyden määrittäjiin eli determinantteihin</a:t>
            </a:r>
          </a:p>
          <a:p>
            <a:pPr lvl="1">
              <a:buFontTx/>
              <a:buChar char="-"/>
            </a:pPr>
            <a:r>
              <a:rPr lang="fi-FI" sz="2500" dirty="0"/>
              <a:t>noudatetaan kestävän kehityksen periaatteita: toimitaan siellä, missä tuloksia voidaan saada kustannustehokkaasti</a:t>
            </a:r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49499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9017" y="526942"/>
            <a:ext cx="6799472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Terveyttä kaikissa politiikoissa Health in </a:t>
            </a:r>
            <a:r>
              <a:rPr lang="fi-FI" sz="4000" b="1" dirty="0" err="1">
                <a:latin typeface="+mn-lt"/>
              </a:rPr>
              <a:t>All</a:t>
            </a:r>
            <a:r>
              <a:rPr lang="fi-FI" sz="4000" b="1" dirty="0">
                <a:latin typeface="+mn-lt"/>
              </a:rPr>
              <a:t> </a:t>
            </a:r>
            <a:r>
              <a:rPr lang="fi-FI" sz="4000" b="1" dirty="0" err="1">
                <a:latin typeface="+mn-lt"/>
              </a:rPr>
              <a:t>Policies</a:t>
            </a:r>
            <a:r>
              <a:rPr lang="fi-FI" sz="4000" b="1" dirty="0">
                <a:latin typeface="+mn-lt"/>
              </a:rPr>
              <a:t>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97424" y="2162011"/>
            <a:ext cx="8090115" cy="4347277"/>
          </a:xfrm>
        </p:spPr>
        <p:txBody>
          <a:bodyPr>
            <a:normAutofit/>
          </a:bodyPr>
          <a:lstStyle/>
          <a:p>
            <a:r>
              <a:rPr lang="fi-FI" sz="2600" dirty="0"/>
              <a:t>väestön terveyttä voidaan tukea mm. </a:t>
            </a:r>
            <a:r>
              <a:rPr lang="fi-FI" sz="2600" u="sng" dirty="0"/>
              <a:t>kaavoituksella, teollisuus-, liikenne- ja elintarvikepolitiikalla </a:t>
            </a:r>
          </a:p>
          <a:p>
            <a:pPr marL="0" indent="0">
              <a:buNone/>
            </a:pPr>
            <a:r>
              <a:rPr lang="fi-FI" sz="2600" dirty="0"/>
              <a:t>	→ vaikuttavat koko väestön terveyteen eli ovat 	      	     kansanterveyspolitiikkaa</a:t>
            </a:r>
          </a:p>
          <a:p>
            <a:r>
              <a:rPr lang="fi-FI" sz="2600" dirty="0"/>
              <a:t>etenkin pitkäkestoisia toimia edellyttävissä erityiskysymyksissä voidaan hyödyntää </a:t>
            </a:r>
            <a:r>
              <a:rPr lang="fi-FI" sz="2600" u="sng" dirty="0"/>
              <a:t>lainsäädäntöä, rahoitusta, terveysvalistusta ja tiedottamista</a:t>
            </a:r>
            <a:endParaRPr lang="fi-FI" sz="2600" dirty="0"/>
          </a:p>
          <a:p>
            <a:pPr lvl="1">
              <a:buFontTx/>
              <a:buChar char="-"/>
            </a:pPr>
            <a:r>
              <a:rPr lang="fi-FI" sz="2300" dirty="0"/>
              <a:t>esim. Savuton Suomi 2030 -verkosto</a:t>
            </a:r>
          </a:p>
          <a:p>
            <a:r>
              <a:rPr lang="fi-FI" sz="2600" dirty="0"/>
              <a:t>muita erityisalueita: mielenterveys-, rokotus- ja lääke-politiikka sekä sote-uudistukseen liittyvä yhteistyö</a:t>
            </a:r>
          </a:p>
        </p:txBody>
      </p:sp>
    </p:spTree>
    <p:extLst>
      <p:ext uri="{BB962C8B-B14F-4D97-AF65-F5344CB8AC3E}">
        <p14:creationId xmlns:p14="http://schemas.microsoft.com/office/powerpoint/2010/main" val="2731057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271" y="449449"/>
            <a:ext cx="6799472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Terveyspolitiikka mediassa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71960" y="1635071"/>
            <a:ext cx="8493070" cy="4982706"/>
          </a:xfrm>
        </p:spPr>
        <p:txBody>
          <a:bodyPr>
            <a:normAutofit/>
          </a:bodyPr>
          <a:lstStyle/>
          <a:p>
            <a:r>
              <a:rPr lang="fi-FI" dirty="0"/>
              <a:t>terveyspoliittiset kysymykset ovat usein esillä mediassa</a:t>
            </a:r>
          </a:p>
          <a:p>
            <a:pPr lvl="1">
              <a:buFontTx/>
              <a:buChar char="-"/>
            </a:pPr>
            <a:r>
              <a:rPr lang="fi-FI" sz="2500" dirty="0"/>
              <a:t>terveyteen liittyvien ajankohtaisten tapahtumien uutisointi </a:t>
            </a:r>
          </a:p>
          <a:p>
            <a:pPr lvl="1">
              <a:buFontTx/>
              <a:buChar char="-"/>
            </a:pPr>
            <a:r>
              <a:rPr lang="fi-FI" sz="2500" dirty="0"/>
              <a:t>epäkohtien esiin nostaminen </a:t>
            </a:r>
          </a:p>
          <a:p>
            <a:pPr lvl="1">
              <a:buFontTx/>
              <a:buChar char="-"/>
            </a:pPr>
            <a:r>
              <a:rPr lang="fi-FI" sz="2500" dirty="0"/>
              <a:t>sosiaalisessa mediassa ja sanomalehtien yleisönosasto-</a:t>
            </a:r>
          </a:p>
          <a:p>
            <a:pPr marL="457200" lvl="1" indent="0">
              <a:buNone/>
            </a:pPr>
            <a:r>
              <a:rPr lang="fi-FI" sz="2500" dirty="0"/>
              <a:t>   kirjoituksissa käytävä keskustelu</a:t>
            </a:r>
            <a:endParaRPr lang="fi-FI" sz="2500" u="sng" dirty="0"/>
          </a:p>
          <a:p>
            <a:r>
              <a:rPr lang="fi-FI" u="sng" dirty="0"/>
              <a:t>julkinen keskustelu</a:t>
            </a:r>
            <a:r>
              <a:rPr lang="fi-FI" dirty="0"/>
              <a:t> muovaa terveyspolitiikkaa </a:t>
            </a:r>
          </a:p>
          <a:p>
            <a:pPr lvl="1">
              <a:buFontTx/>
              <a:buChar char="-"/>
            </a:pPr>
            <a:r>
              <a:rPr lang="fi-FI" sz="2500" dirty="0"/>
              <a:t>lakiluonnokset käyvät lausuntokierroksella, jossa erimielisyydet ja uudet vaihtoehdot tulevat esiin</a:t>
            </a:r>
          </a:p>
          <a:p>
            <a:pPr lvl="1">
              <a:buFontTx/>
              <a:buChar char="-"/>
            </a:pPr>
            <a:r>
              <a:rPr lang="fi-FI" sz="2500" dirty="0"/>
              <a:t>kansalaisia voidaan kuulla esim. lakimuutoksia suunniteltaessa</a:t>
            </a:r>
          </a:p>
          <a:p>
            <a:pPr lvl="1">
              <a:buFontTx/>
              <a:buChar char="-"/>
            </a:pPr>
            <a:r>
              <a:rPr lang="fi-FI" sz="2500" dirty="0"/>
              <a:t>Suomen kansalaiset voivat tehdä eduskunnalle </a:t>
            </a:r>
            <a:r>
              <a:rPr lang="fi-FI" sz="2500" b="1" dirty="0"/>
              <a:t>kansalaisaloitteen </a:t>
            </a:r>
          </a:p>
          <a:p>
            <a:pPr lvl="1">
              <a:buFontTx/>
              <a:buChar char="-"/>
            </a:pPr>
            <a:endParaRPr lang="fi-FI" sz="2500" dirty="0"/>
          </a:p>
          <a:p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94538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1448</TotalTime>
  <Words>418</Words>
  <Application>Microsoft Office PowerPoint</Application>
  <PresentationFormat>Näytössä katseltava diaesitys (4:3)</PresentationFormat>
  <Paragraphs>70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Office-teema</vt:lpstr>
      <vt:lpstr>Terve 3: Terveyttä tutkimassa</vt:lpstr>
      <vt:lpstr>Terveyspolitiikan tehtävät ja tavoitteet (1/2)</vt:lpstr>
      <vt:lpstr>Terveyspolitiikan tehtävät ja tavoitteet (2/2)</vt:lpstr>
      <vt:lpstr>Terveyspoliittisten päätösten muotoutuminen (1/2)</vt:lpstr>
      <vt:lpstr>Terveyspoliittisten päätösten muotoutuminen (2/2)</vt:lpstr>
      <vt:lpstr>Terveyspolitiikan tasot </vt:lpstr>
      <vt:lpstr>Terveyttä kaikissa politiikoissa Health in All Policies (1/2)</vt:lpstr>
      <vt:lpstr>Terveyttä kaikissa politiikoissa Health in All Policies (2/2)</vt:lpstr>
      <vt:lpstr>Terveyspolitiikka mediassa  </vt:lpstr>
      <vt:lpstr>Terveyspolitiikka muutoksessa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3: Terveyttä tutkimassa</dc:title>
  <dc:creator>Kati Karas</dc:creator>
  <cp:lastModifiedBy>oppilas lukio</cp:lastModifiedBy>
  <cp:revision>55</cp:revision>
  <dcterms:created xsi:type="dcterms:W3CDTF">2017-11-27T18:24:45Z</dcterms:created>
  <dcterms:modified xsi:type="dcterms:W3CDTF">2018-09-12T17:50:15Z</dcterms:modified>
</cp:coreProperties>
</file>