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707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83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3904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425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8758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450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2350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799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8070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693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5097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1782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876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9267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2631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074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240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33409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Partisiipin perfekti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Fokus 7 s. 135-136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8D3D23-C41B-4098-81D7-170E58C7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FD2D47-389F-42E3-BD1B-6579B23CC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sz="3200" dirty="0">
                <a:solidFill>
                  <a:schemeClr val="tx2"/>
                </a:solidFill>
              </a:rPr>
              <a:t>VERBI</a:t>
            </a:r>
            <a:r>
              <a:rPr lang="fi-FI" sz="3200" dirty="0"/>
              <a:t>			</a:t>
            </a:r>
            <a:r>
              <a:rPr lang="fi-FI" sz="3200" dirty="0">
                <a:solidFill>
                  <a:schemeClr val="tx2"/>
                </a:solidFill>
              </a:rPr>
              <a:t>PART. PERFEKTI</a:t>
            </a:r>
            <a:r>
              <a:rPr lang="fi-FI" sz="3200" dirty="0"/>
              <a:t>	</a:t>
            </a:r>
            <a:r>
              <a:rPr lang="fi-FI" sz="3200" dirty="0">
                <a:solidFill>
                  <a:schemeClr val="tx2"/>
                </a:solidFill>
              </a:rPr>
              <a:t>SUOMEKSI</a:t>
            </a:r>
          </a:p>
          <a:p>
            <a:r>
              <a:rPr lang="fi-FI" sz="3200" dirty="0" err="1"/>
              <a:t>baka</a:t>
            </a:r>
            <a:r>
              <a:rPr lang="fi-FI" sz="3200" dirty="0"/>
              <a:t> </a:t>
            </a:r>
            <a:r>
              <a:rPr lang="fi-FI" sz="3200" dirty="0" err="1"/>
              <a:t>hemma</a:t>
            </a:r>
            <a:r>
              <a:rPr lang="fi-FI" sz="3200" dirty="0"/>
              <a:t>		</a:t>
            </a:r>
            <a:r>
              <a:rPr lang="fi-FI" sz="3200" dirty="0" err="1"/>
              <a:t>hembak</a:t>
            </a:r>
            <a:r>
              <a:rPr lang="fi-FI" sz="3200" dirty="0" err="1">
                <a:solidFill>
                  <a:srgbClr val="FF0000"/>
                </a:solidFill>
              </a:rPr>
              <a:t>ad</a:t>
            </a:r>
            <a:r>
              <a:rPr lang="fi-FI" sz="3200" dirty="0"/>
              <a:t>		kotona leivot</a:t>
            </a:r>
            <a:r>
              <a:rPr lang="fi-FI" sz="3200" dirty="0">
                <a:solidFill>
                  <a:srgbClr val="FF0000"/>
                </a:solidFill>
              </a:rPr>
              <a:t>tu</a:t>
            </a:r>
          </a:p>
          <a:p>
            <a:r>
              <a:rPr lang="fi-FI" sz="3200" dirty="0" err="1"/>
              <a:t>känna</a:t>
            </a:r>
            <a:r>
              <a:rPr lang="fi-FI" sz="3200" dirty="0"/>
              <a:t>			</a:t>
            </a:r>
            <a:r>
              <a:rPr lang="fi-FI" sz="3200" dirty="0" err="1"/>
              <a:t>kän</a:t>
            </a:r>
            <a:r>
              <a:rPr lang="fi-FI" sz="3200" dirty="0" err="1">
                <a:solidFill>
                  <a:srgbClr val="FF0000"/>
                </a:solidFill>
              </a:rPr>
              <a:t>d</a:t>
            </a:r>
            <a:r>
              <a:rPr lang="fi-FI" sz="3200" dirty="0"/>
              <a:t>				tunnettu</a:t>
            </a:r>
          </a:p>
          <a:p>
            <a:r>
              <a:rPr lang="fi-FI" sz="3200" dirty="0" err="1"/>
              <a:t>gifta</a:t>
            </a:r>
            <a:r>
              <a:rPr lang="fi-FI" sz="3200" dirty="0"/>
              <a:t> </a:t>
            </a:r>
            <a:r>
              <a:rPr lang="fi-FI" sz="3200" dirty="0" err="1"/>
              <a:t>sig</a:t>
            </a:r>
            <a:r>
              <a:rPr lang="fi-FI" sz="3200" dirty="0"/>
              <a:t>			</a:t>
            </a:r>
            <a:r>
              <a:rPr lang="fi-FI" sz="3200" dirty="0" err="1"/>
              <a:t>ogif</a:t>
            </a:r>
            <a:r>
              <a:rPr lang="fi-FI" sz="3200" dirty="0" err="1">
                <a:solidFill>
                  <a:srgbClr val="FF0000"/>
                </a:solidFill>
              </a:rPr>
              <a:t>t</a:t>
            </a:r>
            <a:r>
              <a:rPr lang="fi-FI" sz="3200" dirty="0"/>
              <a:t>				naimaton</a:t>
            </a:r>
          </a:p>
          <a:p>
            <a:r>
              <a:rPr lang="fi-FI" sz="3200" dirty="0" err="1"/>
              <a:t>klä</a:t>
            </a:r>
            <a:r>
              <a:rPr lang="fi-FI" sz="3200" dirty="0"/>
              <a:t> </a:t>
            </a:r>
            <a:r>
              <a:rPr lang="fi-FI" sz="3200" dirty="0" err="1"/>
              <a:t>sig</a:t>
            </a:r>
            <a:r>
              <a:rPr lang="fi-FI" sz="3200" dirty="0"/>
              <a:t> </a:t>
            </a:r>
            <a:r>
              <a:rPr lang="fi-FI" sz="3200" dirty="0" err="1"/>
              <a:t>väl</a:t>
            </a:r>
            <a:r>
              <a:rPr lang="fi-FI" sz="3200" dirty="0"/>
              <a:t>		</a:t>
            </a:r>
            <a:r>
              <a:rPr lang="fi-FI" sz="3200" dirty="0" err="1"/>
              <a:t>välklä</a:t>
            </a:r>
            <a:r>
              <a:rPr lang="fi-FI" sz="3200" dirty="0" err="1">
                <a:solidFill>
                  <a:srgbClr val="FF0000"/>
                </a:solidFill>
              </a:rPr>
              <a:t>dd</a:t>
            </a:r>
            <a:r>
              <a:rPr lang="fi-FI" sz="3200" dirty="0"/>
              <a:t>			</a:t>
            </a:r>
            <a:r>
              <a:rPr lang="fi-FI" sz="2800" dirty="0"/>
              <a:t>hyvin pukeutu</a:t>
            </a:r>
            <a:r>
              <a:rPr lang="fi-FI" sz="2800" dirty="0">
                <a:solidFill>
                  <a:srgbClr val="FF0000"/>
                </a:solidFill>
              </a:rPr>
              <a:t>nut</a:t>
            </a:r>
            <a:r>
              <a:rPr lang="fi-FI" sz="3200" dirty="0"/>
              <a:t>	</a:t>
            </a:r>
          </a:p>
          <a:p>
            <a:endParaRPr lang="fi-FI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15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E463CB-5D74-45D5-B29D-D253A8170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2AF574-6669-4610-8741-321E95273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Verbistä johdettuja, adjektiivin kaltaisia sanoja</a:t>
            </a:r>
          </a:p>
          <a:p>
            <a:r>
              <a:rPr lang="fi-FI" sz="2400" dirty="0"/>
              <a:t>Monet muuttuneet tavallisiksi adjektiiveiksi</a:t>
            </a:r>
          </a:p>
          <a:p>
            <a:r>
              <a:rPr lang="fi-FI" sz="2400" dirty="0"/>
              <a:t>Taipuvat 3 muodossa kuten adjektiivi: </a:t>
            </a:r>
          </a:p>
          <a:p>
            <a:pPr lvl="1"/>
            <a:r>
              <a:rPr lang="fi-FI" sz="2400" dirty="0" err="1"/>
              <a:t>känd</a:t>
            </a:r>
            <a:r>
              <a:rPr lang="fi-FI" sz="2400" dirty="0"/>
              <a:t>, </a:t>
            </a:r>
            <a:r>
              <a:rPr lang="fi-FI" sz="2400" dirty="0" err="1"/>
              <a:t>kän</a:t>
            </a:r>
            <a:r>
              <a:rPr lang="fi-FI" sz="2400" dirty="0" err="1">
                <a:solidFill>
                  <a:srgbClr val="FF0000"/>
                </a:solidFill>
              </a:rPr>
              <a:t>t</a:t>
            </a:r>
            <a:r>
              <a:rPr lang="fi-FI" sz="2400" dirty="0"/>
              <a:t>, </a:t>
            </a:r>
            <a:r>
              <a:rPr lang="fi-FI" sz="2400" dirty="0" err="1"/>
              <a:t>känd</a:t>
            </a:r>
            <a:r>
              <a:rPr lang="fi-FI" sz="2400" dirty="0" err="1">
                <a:solidFill>
                  <a:srgbClr val="FF0000"/>
                </a:solidFill>
              </a:rPr>
              <a:t>a</a:t>
            </a:r>
            <a:endParaRPr lang="fi-FI" sz="2400" dirty="0">
              <a:solidFill>
                <a:srgbClr val="FF0000"/>
              </a:solidFill>
            </a:endParaRPr>
          </a:p>
          <a:p>
            <a:pPr lvl="1"/>
            <a:r>
              <a:rPr lang="fi-FI" sz="2400" dirty="0" err="1"/>
              <a:t>intresserad</a:t>
            </a:r>
            <a:r>
              <a:rPr lang="fi-FI" sz="2400" dirty="0"/>
              <a:t>, </a:t>
            </a:r>
            <a:r>
              <a:rPr lang="fi-FI" sz="2400" dirty="0" err="1"/>
              <a:t>intressera</a:t>
            </a:r>
            <a:r>
              <a:rPr lang="fi-FI" sz="2400" dirty="0" err="1">
                <a:solidFill>
                  <a:srgbClr val="FF0000"/>
                </a:solidFill>
              </a:rPr>
              <a:t>t</a:t>
            </a:r>
            <a:r>
              <a:rPr lang="fi-FI" sz="2400" dirty="0"/>
              <a:t>, </a:t>
            </a:r>
            <a:r>
              <a:rPr lang="fi-FI" sz="2400" dirty="0" err="1"/>
              <a:t>intresserad</a:t>
            </a:r>
            <a:r>
              <a:rPr lang="fi-FI" sz="2400" dirty="0" err="1">
                <a:solidFill>
                  <a:srgbClr val="FF0000"/>
                </a:solidFill>
              </a:rPr>
              <a:t>e</a:t>
            </a:r>
            <a:endParaRPr lang="fi-FI" sz="2400" dirty="0">
              <a:solidFill>
                <a:srgbClr val="FF0000"/>
              </a:solidFill>
            </a:endParaRPr>
          </a:p>
          <a:p>
            <a:pPr lvl="1"/>
            <a:r>
              <a:rPr lang="fi-FI" sz="2400" dirty="0" err="1"/>
              <a:t>förälskad</a:t>
            </a:r>
            <a:r>
              <a:rPr lang="fi-FI" sz="2400" dirty="0"/>
              <a:t>, </a:t>
            </a:r>
            <a:r>
              <a:rPr lang="fi-FI" sz="2400" dirty="0" err="1"/>
              <a:t>förälska</a:t>
            </a:r>
            <a:r>
              <a:rPr lang="fi-FI" sz="2400" dirty="0" err="1">
                <a:solidFill>
                  <a:srgbClr val="FF0000"/>
                </a:solidFill>
              </a:rPr>
              <a:t>t</a:t>
            </a:r>
            <a:r>
              <a:rPr lang="fi-FI" sz="2400" dirty="0"/>
              <a:t>, </a:t>
            </a:r>
            <a:r>
              <a:rPr lang="fi-FI" sz="2400" dirty="0" err="1"/>
              <a:t>förälskad</a:t>
            </a:r>
            <a:r>
              <a:rPr lang="fi-FI" sz="2400" dirty="0" err="1">
                <a:solidFill>
                  <a:srgbClr val="FF0000"/>
                </a:solidFill>
              </a:rPr>
              <a:t>e</a:t>
            </a:r>
            <a:endParaRPr lang="fi-FI" sz="2400" dirty="0">
              <a:solidFill>
                <a:srgbClr val="FF0000"/>
              </a:solidFill>
            </a:endParaRP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1441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302E5-9DB0-4BCF-B43A-5E996E2FB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partisiipin preesens vai perfekti?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7C09E8-20C7-415F-8864-B8DBADF12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sz="2200" dirty="0"/>
              <a:t>Partisiipin PREESENS ilmaisee </a:t>
            </a:r>
            <a:r>
              <a:rPr lang="fi-FI" sz="2200" dirty="0">
                <a:solidFill>
                  <a:schemeClr val="tx2"/>
                </a:solidFill>
              </a:rPr>
              <a:t>nykyhetkeä	-ANDE, -ENDE</a:t>
            </a:r>
          </a:p>
          <a:p>
            <a:pPr lvl="1"/>
            <a:r>
              <a:rPr lang="fi-FI" sz="2200" dirty="0" err="1"/>
              <a:t>Jag</a:t>
            </a:r>
            <a:r>
              <a:rPr lang="fi-FI" sz="2200" dirty="0"/>
              <a:t> </a:t>
            </a:r>
            <a:r>
              <a:rPr lang="fi-FI" sz="2200" dirty="0" err="1"/>
              <a:t>träffade</a:t>
            </a:r>
            <a:r>
              <a:rPr lang="fi-FI" sz="2200" dirty="0"/>
              <a:t> en </a:t>
            </a:r>
            <a:r>
              <a:rPr lang="fi-FI" sz="2200" dirty="0" err="1"/>
              <a:t>skratt</a:t>
            </a:r>
            <a:r>
              <a:rPr lang="fi-FI" sz="2200" dirty="0" err="1">
                <a:solidFill>
                  <a:srgbClr val="FF0000"/>
                </a:solidFill>
              </a:rPr>
              <a:t>ande</a:t>
            </a:r>
            <a:r>
              <a:rPr lang="fi-FI" sz="2200" dirty="0"/>
              <a:t> </a:t>
            </a:r>
            <a:r>
              <a:rPr lang="fi-FI" sz="2200" dirty="0" err="1"/>
              <a:t>kvinna</a:t>
            </a:r>
            <a:r>
              <a:rPr lang="fi-FI" sz="2200" dirty="0"/>
              <a:t>.	naura</a:t>
            </a:r>
            <a:r>
              <a:rPr lang="fi-FI" sz="2200" dirty="0">
                <a:solidFill>
                  <a:srgbClr val="FF0000"/>
                </a:solidFill>
              </a:rPr>
              <a:t>va</a:t>
            </a:r>
          </a:p>
          <a:p>
            <a:pPr lvl="1"/>
            <a:r>
              <a:rPr lang="fi-FI" sz="2200" dirty="0" err="1"/>
              <a:t>Det</a:t>
            </a:r>
            <a:r>
              <a:rPr lang="fi-FI" sz="2200" dirty="0"/>
              <a:t> </a:t>
            </a:r>
            <a:r>
              <a:rPr lang="fi-FI" sz="2200" dirty="0" err="1"/>
              <a:t>var</a:t>
            </a:r>
            <a:r>
              <a:rPr lang="fi-FI" sz="2200" dirty="0"/>
              <a:t> en </a:t>
            </a:r>
            <a:r>
              <a:rPr lang="fi-FI" sz="2200" dirty="0" err="1"/>
              <a:t>överrask</a:t>
            </a:r>
            <a:r>
              <a:rPr lang="fi-FI" sz="2200" dirty="0" err="1">
                <a:solidFill>
                  <a:srgbClr val="FF0000"/>
                </a:solidFill>
              </a:rPr>
              <a:t>ande</a:t>
            </a:r>
            <a:r>
              <a:rPr lang="fi-FI" sz="2200" dirty="0">
                <a:solidFill>
                  <a:srgbClr val="FF0000"/>
                </a:solidFill>
              </a:rPr>
              <a:t> </a:t>
            </a:r>
            <a:r>
              <a:rPr lang="fi-FI" sz="2200" dirty="0" err="1"/>
              <a:t>nyhet</a:t>
            </a:r>
            <a:r>
              <a:rPr lang="fi-FI" sz="2200" dirty="0"/>
              <a:t>.		yllättä</a:t>
            </a:r>
            <a:r>
              <a:rPr lang="fi-FI" sz="2200" dirty="0">
                <a:solidFill>
                  <a:srgbClr val="FF0000"/>
                </a:solidFill>
              </a:rPr>
              <a:t>vä</a:t>
            </a:r>
            <a:r>
              <a:rPr lang="fi-FI" sz="2200" dirty="0"/>
              <a:t> </a:t>
            </a:r>
          </a:p>
          <a:p>
            <a:pPr lvl="1"/>
            <a:r>
              <a:rPr lang="fi-FI" sz="2200" dirty="0" err="1"/>
              <a:t>Han</a:t>
            </a:r>
            <a:r>
              <a:rPr lang="fi-FI" sz="2200" dirty="0"/>
              <a:t> </a:t>
            </a:r>
            <a:r>
              <a:rPr lang="fi-FI" sz="2200" dirty="0" err="1"/>
              <a:t>har</a:t>
            </a:r>
            <a:r>
              <a:rPr lang="fi-FI" sz="2200" dirty="0"/>
              <a:t> </a:t>
            </a:r>
            <a:r>
              <a:rPr lang="fi-FI" sz="2200" dirty="0" err="1"/>
              <a:t>förstå</a:t>
            </a:r>
            <a:r>
              <a:rPr lang="fi-FI" sz="2200" dirty="0" err="1">
                <a:solidFill>
                  <a:srgbClr val="FF0000"/>
                </a:solidFill>
              </a:rPr>
              <a:t>ende</a:t>
            </a:r>
            <a:r>
              <a:rPr lang="fi-FI" sz="2200" dirty="0"/>
              <a:t> </a:t>
            </a:r>
            <a:r>
              <a:rPr lang="fi-FI" sz="2200" dirty="0" err="1"/>
              <a:t>föräldrar</a:t>
            </a:r>
            <a:r>
              <a:rPr lang="fi-FI" sz="2200" dirty="0"/>
              <a:t>.		ymmärtä</a:t>
            </a:r>
            <a:r>
              <a:rPr lang="fi-FI" sz="2200" dirty="0">
                <a:solidFill>
                  <a:srgbClr val="FF0000"/>
                </a:solidFill>
              </a:rPr>
              <a:t>vä</a:t>
            </a:r>
            <a:r>
              <a:rPr lang="fi-FI" sz="2200" dirty="0"/>
              <a:t>inen</a:t>
            </a:r>
          </a:p>
          <a:p>
            <a:pPr marL="457200" lvl="1" indent="0">
              <a:buNone/>
            </a:pPr>
            <a:endParaRPr lang="fi-FI" sz="2200" dirty="0"/>
          </a:p>
          <a:p>
            <a:r>
              <a:rPr lang="fi-FI" sz="2200" dirty="0"/>
              <a:t>Partisiipin PERFEKTI ilmaisee jo </a:t>
            </a:r>
            <a:r>
              <a:rPr lang="fi-FI" sz="2200" dirty="0">
                <a:solidFill>
                  <a:schemeClr val="tx2"/>
                </a:solidFill>
              </a:rPr>
              <a:t>tapahtunutta toimintaa</a:t>
            </a:r>
            <a:r>
              <a:rPr lang="fi-FI" sz="2200" dirty="0"/>
              <a:t>: jotain on tehty</a:t>
            </a:r>
          </a:p>
          <a:p>
            <a:pPr lvl="1"/>
            <a:r>
              <a:rPr lang="fi-FI" sz="2200" dirty="0"/>
              <a:t>Kakan </a:t>
            </a:r>
            <a:r>
              <a:rPr lang="fi-FI" sz="2200" dirty="0" err="1"/>
              <a:t>är</a:t>
            </a:r>
            <a:r>
              <a:rPr lang="fi-FI" sz="2200" dirty="0"/>
              <a:t> </a:t>
            </a:r>
            <a:r>
              <a:rPr lang="fi-FI" sz="2200" dirty="0" err="1"/>
              <a:t>bakad</a:t>
            </a:r>
            <a:r>
              <a:rPr lang="fi-FI" sz="2200" dirty="0"/>
              <a:t>.				leivot</a:t>
            </a:r>
            <a:r>
              <a:rPr lang="fi-FI" sz="2200" dirty="0">
                <a:solidFill>
                  <a:srgbClr val="FF0000"/>
                </a:solidFill>
              </a:rPr>
              <a:t>tu</a:t>
            </a:r>
          </a:p>
          <a:p>
            <a:pPr lvl="1"/>
            <a:r>
              <a:rPr lang="fi-FI" sz="2200" dirty="0" err="1"/>
              <a:t>Huset</a:t>
            </a:r>
            <a:r>
              <a:rPr lang="fi-FI" sz="2200" dirty="0"/>
              <a:t> </a:t>
            </a:r>
            <a:r>
              <a:rPr lang="fi-FI" sz="2200" dirty="0" err="1"/>
              <a:t>är</a:t>
            </a:r>
            <a:r>
              <a:rPr lang="fi-FI" sz="2200" dirty="0"/>
              <a:t> </a:t>
            </a:r>
            <a:r>
              <a:rPr lang="fi-FI" sz="2200" dirty="0" err="1"/>
              <a:t>målat</a:t>
            </a:r>
            <a:r>
              <a:rPr lang="fi-FI" sz="2200" dirty="0"/>
              <a:t>.				maalat</a:t>
            </a:r>
            <a:r>
              <a:rPr lang="fi-FI" sz="2200" dirty="0">
                <a:solidFill>
                  <a:srgbClr val="FF0000"/>
                </a:solidFill>
              </a:rPr>
              <a:t>tu</a:t>
            </a:r>
          </a:p>
          <a:p>
            <a:pPr lvl="1"/>
            <a:r>
              <a:rPr lang="fi-FI" sz="2200" dirty="0" err="1"/>
              <a:t>Kläderna</a:t>
            </a:r>
            <a:r>
              <a:rPr lang="fi-FI" sz="2200" dirty="0"/>
              <a:t> </a:t>
            </a:r>
            <a:r>
              <a:rPr lang="fi-FI" sz="2200" dirty="0" err="1"/>
              <a:t>är</a:t>
            </a:r>
            <a:r>
              <a:rPr lang="fi-FI" sz="2200" dirty="0"/>
              <a:t> </a:t>
            </a:r>
            <a:r>
              <a:rPr lang="fi-FI" sz="2200" dirty="0" err="1"/>
              <a:t>tvättade</a:t>
            </a:r>
            <a:r>
              <a:rPr lang="fi-FI" sz="2200" dirty="0"/>
              <a:t>.			pes</a:t>
            </a:r>
            <a:r>
              <a:rPr lang="fi-FI" sz="2200" dirty="0">
                <a:solidFill>
                  <a:srgbClr val="FF0000"/>
                </a:solidFill>
              </a:rPr>
              <a:t>ty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1819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797A79-C021-47BE-8D1C-DBE6D6F8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Muodostus 		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AC928E-E3BB-45DC-B955-86AD9DEF5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400" dirty="0">
                <a:solidFill>
                  <a:schemeClr val="tx2"/>
                </a:solidFill>
              </a:rPr>
              <a:t>Jos </a:t>
            </a:r>
            <a:r>
              <a:rPr lang="fi-FI" sz="2400" dirty="0">
                <a:solidFill>
                  <a:srgbClr val="FF0000"/>
                </a:solidFill>
              </a:rPr>
              <a:t>imperfekti</a:t>
            </a:r>
            <a:r>
              <a:rPr lang="fi-FI" sz="2400" dirty="0">
                <a:solidFill>
                  <a:schemeClr val="tx2"/>
                </a:solidFill>
              </a:rPr>
              <a:t> (3. muoto) loppuu e-kirjaimeen, </a:t>
            </a:r>
            <a:r>
              <a:rPr lang="fi-FI" sz="2400" dirty="0">
                <a:solidFill>
                  <a:srgbClr val="FF0000"/>
                </a:solidFill>
              </a:rPr>
              <a:t>-e </a:t>
            </a:r>
            <a:r>
              <a:rPr lang="fi-FI" sz="2400" dirty="0">
                <a:solidFill>
                  <a:schemeClr val="tx2"/>
                </a:solidFill>
              </a:rPr>
              <a:t>otetaan </a:t>
            </a:r>
            <a:r>
              <a:rPr lang="fi-FI" sz="2400" dirty="0">
                <a:solidFill>
                  <a:srgbClr val="FF0000"/>
                </a:solidFill>
              </a:rPr>
              <a:t>pois</a:t>
            </a:r>
            <a:r>
              <a:rPr lang="fi-FI" sz="2400" dirty="0">
                <a:solidFill>
                  <a:schemeClr val="tx2"/>
                </a:solidFill>
              </a:rPr>
              <a:t> </a:t>
            </a:r>
            <a:r>
              <a:rPr lang="fi-FI" sz="2400" dirty="0"/>
              <a:t>= en-suvun muoto</a:t>
            </a:r>
          </a:p>
          <a:p>
            <a:pPr marL="457200" lvl="1" indent="0">
              <a:buNone/>
            </a:pPr>
            <a:r>
              <a:rPr lang="fi-FI" sz="2400" dirty="0" err="1"/>
              <a:t>måla</a:t>
            </a:r>
            <a:r>
              <a:rPr lang="fi-FI" sz="2400" dirty="0"/>
              <a:t>, </a:t>
            </a:r>
            <a:r>
              <a:rPr lang="fi-FI" sz="2400" dirty="0" err="1"/>
              <a:t>målar</a:t>
            </a:r>
            <a:r>
              <a:rPr lang="fi-FI" sz="2400" dirty="0"/>
              <a:t>, </a:t>
            </a:r>
            <a:r>
              <a:rPr lang="fi-FI" sz="2400" dirty="0" err="1"/>
              <a:t>målad</a:t>
            </a:r>
            <a:r>
              <a:rPr lang="fi-FI" sz="2400" dirty="0" err="1">
                <a:solidFill>
                  <a:srgbClr val="FF0000"/>
                </a:solidFill>
              </a:rPr>
              <a:t>e</a:t>
            </a:r>
            <a:r>
              <a:rPr lang="fi-FI" sz="2400" dirty="0"/>
              <a:t>, </a:t>
            </a:r>
            <a:r>
              <a:rPr lang="fi-FI" sz="2400" dirty="0" err="1"/>
              <a:t>målat</a:t>
            </a:r>
            <a:r>
              <a:rPr lang="fi-FI" sz="2400" dirty="0"/>
              <a:t> I 		&gt; </a:t>
            </a:r>
            <a:r>
              <a:rPr lang="fi-FI" sz="2400" dirty="0" err="1"/>
              <a:t>målad</a:t>
            </a:r>
            <a:r>
              <a:rPr lang="fi-FI" sz="2400" dirty="0"/>
              <a:t>, </a:t>
            </a:r>
            <a:r>
              <a:rPr lang="fi-FI" sz="2400" dirty="0" err="1"/>
              <a:t>målat</a:t>
            </a:r>
            <a:r>
              <a:rPr lang="fi-FI" sz="2400" dirty="0"/>
              <a:t>, </a:t>
            </a:r>
            <a:r>
              <a:rPr lang="fi-FI" sz="2400" dirty="0" err="1"/>
              <a:t>målade</a:t>
            </a:r>
            <a:r>
              <a:rPr lang="fi-FI" sz="2400" dirty="0"/>
              <a:t> (maalattu)</a:t>
            </a:r>
          </a:p>
          <a:p>
            <a:r>
              <a:rPr lang="fi-FI" sz="2400" dirty="0">
                <a:solidFill>
                  <a:schemeClr val="tx2"/>
                </a:solidFill>
              </a:rPr>
              <a:t>Jos </a:t>
            </a:r>
            <a:r>
              <a:rPr lang="fi-FI" sz="2400" dirty="0">
                <a:solidFill>
                  <a:srgbClr val="FF0000"/>
                </a:solidFill>
              </a:rPr>
              <a:t>supiini</a:t>
            </a:r>
            <a:r>
              <a:rPr lang="fi-FI" sz="2400" dirty="0">
                <a:solidFill>
                  <a:schemeClr val="tx2"/>
                </a:solidFill>
              </a:rPr>
              <a:t> (4. muoto) loppuu –it-päätteeseen, </a:t>
            </a:r>
            <a:r>
              <a:rPr lang="fi-FI" sz="2400" dirty="0">
                <a:solidFill>
                  <a:srgbClr val="FF0000"/>
                </a:solidFill>
              </a:rPr>
              <a:t>-it </a:t>
            </a:r>
            <a:r>
              <a:rPr lang="fi-FI" sz="2400" dirty="0">
                <a:solidFill>
                  <a:schemeClr val="tx2"/>
                </a:solidFill>
              </a:rPr>
              <a:t>otetaan </a:t>
            </a:r>
            <a:r>
              <a:rPr lang="fi-FI" sz="2400" dirty="0">
                <a:solidFill>
                  <a:srgbClr val="FF0000"/>
                </a:solidFill>
              </a:rPr>
              <a:t>pois</a:t>
            </a:r>
            <a:r>
              <a:rPr lang="fi-FI" sz="2400" dirty="0">
                <a:solidFill>
                  <a:schemeClr val="tx2"/>
                </a:solidFill>
              </a:rPr>
              <a:t> ja sen </a:t>
            </a:r>
            <a:r>
              <a:rPr lang="fi-FI" sz="2400" dirty="0">
                <a:solidFill>
                  <a:srgbClr val="FF0000"/>
                </a:solidFill>
              </a:rPr>
              <a:t>tilalle</a:t>
            </a:r>
            <a:r>
              <a:rPr lang="fi-FI" sz="2400" dirty="0">
                <a:solidFill>
                  <a:schemeClr val="tx2"/>
                </a:solidFill>
              </a:rPr>
              <a:t> tulee päätteet </a:t>
            </a:r>
            <a:r>
              <a:rPr lang="fi-FI" sz="2400" dirty="0">
                <a:solidFill>
                  <a:srgbClr val="FF0000"/>
                </a:solidFill>
              </a:rPr>
              <a:t>–en, -et, -</a:t>
            </a:r>
            <a:r>
              <a:rPr lang="fi-FI" sz="2400" dirty="0" err="1">
                <a:solidFill>
                  <a:srgbClr val="FF0000"/>
                </a:solidFill>
              </a:rPr>
              <a:t>na</a:t>
            </a:r>
            <a:endParaRPr lang="fi-FI" sz="24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fi-FI" sz="2400" dirty="0" err="1"/>
              <a:t>skriva</a:t>
            </a:r>
            <a:r>
              <a:rPr lang="fi-FI" sz="2400" dirty="0"/>
              <a:t>, </a:t>
            </a:r>
            <a:r>
              <a:rPr lang="fi-FI" sz="2400" dirty="0" err="1"/>
              <a:t>skriver</a:t>
            </a:r>
            <a:r>
              <a:rPr lang="fi-FI" sz="2400" dirty="0"/>
              <a:t>, </a:t>
            </a:r>
            <a:r>
              <a:rPr lang="fi-FI" sz="2400" dirty="0" err="1"/>
              <a:t>skrev</a:t>
            </a:r>
            <a:r>
              <a:rPr lang="fi-FI" sz="2400" dirty="0"/>
              <a:t>, </a:t>
            </a:r>
            <a:r>
              <a:rPr lang="fi-FI" sz="2400" dirty="0" err="1"/>
              <a:t>skriv</a:t>
            </a:r>
            <a:r>
              <a:rPr lang="fi-FI" sz="2400" dirty="0" err="1">
                <a:solidFill>
                  <a:srgbClr val="FF0000"/>
                </a:solidFill>
              </a:rPr>
              <a:t>it</a:t>
            </a:r>
            <a:r>
              <a:rPr lang="fi-FI" sz="2400" dirty="0">
                <a:solidFill>
                  <a:srgbClr val="FF0000"/>
                </a:solidFill>
              </a:rPr>
              <a:t>	</a:t>
            </a:r>
            <a:r>
              <a:rPr lang="fi-FI" sz="2400" dirty="0"/>
              <a:t>IV	&gt; </a:t>
            </a:r>
            <a:r>
              <a:rPr lang="fi-FI" sz="2400" dirty="0" err="1"/>
              <a:t>skriv</a:t>
            </a:r>
            <a:r>
              <a:rPr lang="fi-FI" sz="2400" dirty="0" err="1">
                <a:solidFill>
                  <a:srgbClr val="FF0000"/>
                </a:solidFill>
              </a:rPr>
              <a:t>en</a:t>
            </a:r>
            <a:r>
              <a:rPr lang="fi-FI" sz="2400" dirty="0"/>
              <a:t>, </a:t>
            </a:r>
            <a:r>
              <a:rPr lang="fi-FI" sz="2400" dirty="0" err="1"/>
              <a:t>skriv</a:t>
            </a:r>
            <a:r>
              <a:rPr lang="fi-FI" sz="2400" dirty="0" err="1">
                <a:solidFill>
                  <a:srgbClr val="FF0000"/>
                </a:solidFill>
              </a:rPr>
              <a:t>et</a:t>
            </a:r>
            <a:r>
              <a:rPr lang="fi-FI" sz="2400" dirty="0"/>
              <a:t>, </a:t>
            </a:r>
            <a:r>
              <a:rPr lang="fi-FI" sz="2400" dirty="0" err="1"/>
              <a:t>skriv</a:t>
            </a:r>
            <a:r>
              <a:rPr lang="fi-FI" sz="2400" dirty="0" err="1">
                <a:solidFill>
                  <a:srgbClr val="FF0000"/>
                </a:solidFill>
              </a:rPr>
              <a:t>na</a:t>
            </a:r>
            <a:r>
              <a:rPr lang="fi-FI" sz="2400" dirty="0">
                <a:solidFill>
                  <a:srgbClr val="FF0000"/>
                </a:solidFill>
              </a:rPr>
              <a:t> </a:t>
            </a:r>
            <a:r>
              <a:rPr lang="fi-FI" sz="2200" dirty="0"/>
              <a:t>(kirjoitettu)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38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4C0929-AE80-4D31-B6AA-C3B9E06CF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ETULIITE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854124-B865-4C2B-8F7E-5FDAA227A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400" dirty="0"/>
              <a:t>Jos verbiin liittyy jokin </a:t>
            </a:r>
            <a:r>
              <a:rPr lang="fi-FI" sz="2400" dirty="0">
                <a:solidFill>
                  <a:srgbClr val="FF0000"/>
                </a:solidFill>
              </a:rPr>
              <a:t>muu sana</a:t>
            </a:r>
            <a:r>
              <a:rPr lang="fi-FI" sz="2400" dirty="0"/>
              <a:t>, se liitetään partisiippimuodon </a:t>
            </a:r>
            <a:r>
              <a:rPr lang="fi-FI" sz="2400" dirty="0">
                <a:solidFill>
                  <a:srgbClr val="FF0000"/>
                </a:solidFill>
              </a:rPr>
              <a:t>eteen:</a:t>
            </a:r>
          </a:p>
          <a:p>
            <a:pPr marL="457200" lvl="1" indent="0">
              <a:buNone/>
            </a:pPr>
            <a:r>
              <a:rPr lang="fi-FI" sz="2400" dirty="0" err="1"/>
              <a:t>koppla</a:t>
            </a:r>
            <a:r>
              <a:rPr lang="fi-FI" sz="2400" dirty="0"/>
              <a:t> </a:t>
            </a:r>
            <a:r>
              <a:rPr lang="fi-FI" sz="2400" dirty="0">
                <a:solidFill>
                  <a:srgbClr val="FF0000"/>
                </a:solidFill>
              </a:rPr>
              <a:t>av	</a:t>
            </a:r>
            <a:r>
              <a:rPr lang="fi-FI" sz="2400" dirty="0"/>
              <a:t>	</a:t>
            </a:r>
            <a:r>
              <a:rPr lang="fi-FI" sz="2400" dirty="0" err="1">
                <a:solidFill>
                  <a:srgbClr val="FF0000"/>
                </a:solidFill>
              </a:rPr>
              <a:t>av</a:t>
            </a:r>
            <a:r>
              <a:rPr lang="fi-FI" sz="2400" dirty="0" err="1"/>
              <a:t>kopplad</a:t>
            </a:r>
            <a:r>
              <a:rPr lang="fi-FI" sz="2400" dirty="0"/>
              <a:t>, </a:t>
            </a:r>
            <a:r>
              <a:rPr lang="fi-FI" sz="2400" dirty="0" err="1"/>
              <a:t>avkopplat</a:t>
            </a:r>
            <a:r>
              <a:rPr lang="fi-FI" sz="2400" dirty="0"/>
              <a:t>, </a:t>
            </a:r>
            <a:r>
              <a:rPr lang="fi-FI" sz="2400" dirty="0" err="1"/>
              <a:t>avkopplade</a:t>
            </a:r>
            <a:endParaRPr lang="fi-FI" sz="2400" dirty="0"/>
          </a:p>
          <a:p>
            <a:pPr marL="457200" lvl="1" indent="0">
              <a:buNone/>
            </a:pPr>
            <a:r>
              <a:rPr lang="fi-FI" sz="2400" dirty="0" err="1"/>
              <a:t>tycka</a:t>
            </a:r>
            <a:r>
              <a:rPr lang="fi-FI" sz="2400" dirty="0"/>
              <a:t> </a:t>
            </a:r>
            <a:r>
              <a:rPr lang="fi-FI" sz="2400" dirty="0" err="1">
                <a:solidFill>
                  <a:srgbClr val="FF0000"/>
                </a:solidFill>
              </a:rPr>
              <a:t>om</a:t>
            </a:r>
            <a:r>
              <a:rPr lang="fi-FI" sz="2400" dirty="0"/>
              <a:t>		</a:t>
            </a:r>
            <a:r>
              <a:rPr lang="fi-FI" sz="2400" dirty="0" err="1">
                <a:solidFill>
                  <a:srgbClr val="FF0000"/>
                </a:solidFill>
              </a:rPr>
              <a:t>om</a:t>
            </a:r>
            <a:r>
              <a:rPr lang="fi-FI" sz="2400" dirty="0" err="1"/>
              <a:t>tyckt</a:t>
            </a:r>
            <a:r>
              <a:rPr lang="fi-FI" sz="2400" dirty="0"/>
              <a:t>, </a:t>
            </a:r>
            <a:r>
              <a:rPr lang="fi-FI" sz="2400" dirty="0" err="1"/>
              <a:t>omtyckt</a:t>
            </a:r>
            <a:r>
              <a:rPr lang="fi-FI" sz="2400" dirty="0"/>
              <a:t>, </a:t>
            </a:r>
            <a:r>
              <a:rPr lang="fi-FI" sz="2400" dirty="0" err="1"/>
              <a:t>omtyckta</a:t>
            </a:r>
            <a:endParaRPr lang="fi-FI" sz="2400" dirty="0"/>
          </a:p>
          <a:p>
            <a:pPr marL="457200" lvl="1" indent="0">
              <a:buNone/>
            </a:pPr>
            <a:r>
              <a:rPr lang="fi-FI" sz="2400" dirty="0" err="1"/>
              <a:t>producera</a:t>
            </a:r>
            <a:r>
              <a:rPr lang="fi-FI" sz="2400" dirty="0"/>
              <a:t> </a:t>
            </a:r>
            <a:r>
              <a:rPr lang="fi-FI" sz="2400" dirty="0" err="1">
                <a:solidFill>
                  <a:srgbClr val="FF0000"/>
                </a:solidFill>
              </a:rPr>
              <a:t>nära</a:t>
            </a:r>
            <a:r>
              <a:rPr lang="fi-FI" sz="2400" dirty="0"/>
              <a:t>	</a:t>
            </a:r>
            <a:r>
              <a:rPr lang="fi-FI" sz="2400" dirty="0" err="1">
                <a:solidFill>
                  <a:srgbClr val="FF0000"/>
                </a:solidFill>
              </a:rPr>
              <a:t>när</a:t>
            </a:r>
            <a:r>
              <a:rPr lang="fi-FI" sz="2400" dirty="0" err="1"/>
              <a:t>producerad</a:t>
            </a:r>
            <a:r>
              <a:rPr lang="fi-FI" sz="2400" dirty="0"/>
              <a:t>, </a:t>
            </a:r>
            <a:r>
              <a:rPr lang="fi-FI" sz="2400" dirty="0" err="1"/>
              <a:t>närproducerat</a:t>
            </a:r>
            <a:r>
              <a:rPr lang="fi-FI" sz="2400" dirty="0"/>
              <a:t>, </a:t>
            </a:r>
            <a:r>
              <a:rPr lang="fi-FI" sz="2400" dirty="0" err="1"/>
              <a:t>närproducerade</a:t>
            </a:r>
            <a:endParaRPr lang="fi-FI" sz="2400" dirty="0"/>
          </a:p>
          <a:p>
            <a:pPr marL="457200" lvl="1" indent="0">
              <a:buNone/>
            </a:pPr>
            <a:r>
              <a:rPr lang="fi-FI" sz="2400" dirty="0" err="1"/>
              <a:t>baka</a:t>
            </a:r>
            <a:r>
              <a:rPr lang="fi-FI" sz="2400" dirty="0"/>
              <a:t> </a:t>
            </a:r>
            <a:r>
              <a:rPr lang="fi-FI" sz="2400" dirty="0" err="1">
                <a:solidFill>
                  <a:srgbClr val="FF0000"/>
                </a:solidFill>
              </a:rPr>
              <a:t>hemma</a:t>
            </a:r>
            <a:r>
              <a:rPr lang="fi-FI" sz="2400" dirty="0"/>
              <a:t>	</a:t>
            </a:r>
            <a:r>
              <a:rPr lang="fi-FI" sz="2400" dirty="0" err="1">
                <a:solidFill>
                  <a:srgbClr val="FF0000"/>
                </a:solidFill>
              </a:rPr>
              <a:t>hem</a:t>
            </a:r>
            <a:r>
              <a:rPr lang="fi-FI" sz="2400" dirty="0" err="1"/>
              <a:t>bakad</a:t>
            </a:r>
            <a:r>
              <a:rPr lang="fi-FI" sz="2400" dirty="0"/>
              <a:t>, </a:t>
            </a:r>
            <a:r>
              <a:rPr lang="fi-FI" sz="2400" dirty="0" err="1"/>
              <a:t>hembakat</a:t>
            </a:r>
            <a:r>
              <a:rPr lang="fi-FI" sz="2400" dirty="0"/>
              <a:t>, </a:t>
            </a:r>
            <a:r>
              <a:rPr lang="fi-FI" sz="2400" dirty="0" err="1"/>
              <a:t>hembakade</a:t>
            </a:r>
            <a:endParaRPr lang="fi-FI" sz="2400" dirty="0"/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0187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7D8A02-4C26-4556-B8E9-C064CBA8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passiivi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F98E8A-9B45-4DFE-88F1-DA4B075FE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i-FI" sz="2400" dirty="0"/>
              <a:t>partisiipin perfektiä käytetään usein passiivin ilmaisemiseen</a:t>
            </a:r>
          </a:p>
          <a:p>
            <a:r>
              <a:rPr lang="fi-FI" sz="2400" dirty="0"/>
              <a:t>vara / </a:t>
            </a:r>
            <a:r>
              <a:rPr lang="fi-FI" sz="2400" dirty="0" err="1"/>
              <a:t>bli</a:t>
            </a:r>
            <a:r>
              <a:rPr lang="fi-FI" sz="2400" dirty="0"/>
              <a:t> + partisiipin perfekti</a:t>
            </a:r>
          </a:p>
          <a:p>
            <a:r>
              <a:rPr lang="fi-FI" sz="2400" dirty="0"/>
              <a:t>tekijä voidaan ilmaista </a:t>
            </a:r>
            <a:r>
              <a:rPr lang="fi-FI" sz="2400" u="sng" dirty="0"/>
              <a:t>av</a:t>
            </a:r>
            <a:r>
              <a:rPr lang="fi-FI" sz="2400" dirty="0"/>
              <a:t>-preposition avulla</a:t>
            </a:r>
          </a:p>
          <a:p>
            <a:pPr marL="0" indent="0">
              <a:buNone/>
            </a:pPr>
            <a:r>
              <a:rPr lang="fi-FI" sz="2400" dirty="0"/>
              <a:t>	</a:t>
            </a:r>
            <a:r>
              <a:rPr lang="fi-FI" sz="2400" dirty="0" err="1"/>
              <a:t>Festivalen</a:t>
            </a:r>
            <a:r>
              <a:rPr lang="fi-FI" sz="2400" dirty="0"/>
              <a:t> </a:t>
            </a:r>
            <a:r>
              <a:rPr lang="fi-FI" sz="2400" dirty="0" err="1">
                <a:solidFill>
                  <a:srgbClr val="FF0000"/>
                </a:solidFill>
              </a:rPr>
              <a:t>är</a:t>
            </a:r>
            <a:r>
              <a:rPr lang="fi-FI" sz="2400" dirty="0">
                <a:solidFill>
                  <a:srgbClr val="FF0000"/>
                </a:solidFill>
              </a:rPr>
              <a:t> </a:t>
            </a:r>
            <a:r>
              <a:rPr lang="fi-FI" sz="2400" dirty="0" err="1">
                <a:solidFill>
                  <a:srgbClr val="FF0000"/>
                </a:solidFill>
              </a:rPr>
              <a:t>slutsåld</a:t>
            </a:r>
            <a:r>
              <a:rPr lang="fi-FI" sz="2400" dirty="0"/>
              <a:t>.			</a:t>
            </a:r>
            <a:r>
              <a:rPr lang="fi-FI" dirty="0"/>
              <a:t>on loppuunmyyty</a:t>
            </a:r>
          </a:p>
          <a:p>
            <a:pPr marL="0" indent="0">
              <a:buNone/>
            </a:pPr>
            <a:r>
              <a:rPr lang="fi-FI" sz="2400" dirty="0"/>
              <a:t>	</a:t>
            </a:r>
            <a:r>
              <a:rPr lang="fi-FI" sz="2400" dirty="0" err="1"/>
              <a:t>Huset</a:t>
            </a:r>
            <a:r>
              <a:rPr lang="fi-FI" sz="2400" dirty="0"/>
              <a:t> </a:t>
            </a:r>
            <a:r>
              <a:rPr lang="fi-FI" sz="2400" dirty="0" err="1">
                <a:solidFill>
                  <a:srgbClr val="FF0000"/>
                </a:solidFill>
              </a:rPr>
              <a:t>blir</a:t>
            </a:r>
            <a:r>
              <a:rPr lang="fi-FI" sz="2400" dirty="0">
                <a:solidFill>
                  <a:srgbClr val="FF0000"/>
                </a:solidFill>
              </a:rPr>
              <a:t> </a:t>
            </a:r>
            <a:r>
              <a:rPr lang="fi-FI" sz="2400" dirty="0" err="1">
                <a:solidFill>
                  <a:srgbClr val="FF0000"/>
                </a:solidFill>
              </a:rPr>
              <a:t>sålt</a:t>
            </a:r>
            <a:r>
              <a:rPr lang="fi-FI" sz="2400" dirty="0">
                <a:solidFill>
                  <a:srgbClr val="FF0000"/>
                </a:solidFill>
              </a:rPr>
              <a:t>.				</a:t>
            </a:r>
            <a:r>
              <a:rPr lang="fi-FI" dirty="0"/>
              <a:t>myydään</a:t>
            </a:r>
          </a:p>
          <a:p>
            <a:pPr marL="0" indent="0">
              <a:buNone/>
            </a:pPr>
            <a:r>
              <a:rPr lang="fi-FI" sz="2400" dirty="0"/>
              <a:t>	</a:t>
            </a:r>
            <a:r>
              <a:rPr lang="fi-FI" sz="2400" dirty="0" err="1"/>
              <a:t>Boken</a:t>
            </a:r>
            <a:r>
              <a:rPr lang="fi-FI" sz="2400" dirty="0"/>
              <a:t> </a:t>
            </a:r>
            <a:r>
              <a:rPr lang="fi-FI" sz="2400" dirty="0" err="1">
                <a:solidFill>
                  <a:srgbClr val="FF0000"/>
                </a:solidFill>
              </a:rPr>
              <a:t>är</a:t>
            </a:r>
            <a:r>
              <a:rPr lang="fi-FI" sz="2400" dirty="0">
                <a:solidFill>
                  <a:srgbClr val="FF0000"/>
                </a:solidFill>
              </a:rPr>
              <a:t> </a:t>
            </a:r>
            <a:r>
              <a:rPr lang="fi-FI" sz="2400" dirty="0" err="1">
                <a:solidFill>
                  <a:srgbClr val="FF0000"/>
                </a:solidFill>
              </a:rPr>
              <a:t>skriven</a:t>
            </a:r>
            <a:r>
              <a:rPr lang="fi-FI" sz="2400" dirty="0">
                <a:solidFill>
                  <a:srgbClr val="FF0000"/>
                </a:solidFill>
              </a:rPr>
              <a:t> </a:t>
            </a:r>
            <a:r>
              <a:rPr lang="fi-FI" sz="2400" u="sng" dirty="0">
                <a:solidFill>
                  <a:srgbClr val="FF0000"/>
                </a:solidFill>
              </a:rPr>
              <a:t>av</a:t>
            </a:r>
            <a:r>
              <a:rPr lang="fi-FI" sz="2400" dirty="0">
                <a:solidFill>
                  <a:srgbClr val="FF0000"/>
                </a:solidFill>
              </a:rPr>
              <a:t> </a:t>
            </a:r>
            <a:r>
              <a:rPr lang="fi-FI" sz="2400" dirty="0"/>
              <a:t>Henning Mankell. 	</a:t>
            </a:r>
            <a:r>
              <a:rPr lang="fi-FI" dirty="0"/>
              <a:t>on </a:t>
            </a:r>
            <a:r>
              <a:rPr lang="fi-FI" dirty="0" err="1"/>
              <a:t>H.Mankellin</a:t>
            </a:r>
            <a:r>
              <a:rPr lang="fi-FI" dirty="0"/>
              <a:t> kirjoittama</a:t>
            </a:r>
          </a:p>
        </p:txBody>
      </p:sp>
    </p:spTree>
    <p:extLst>
      <p:ext uri="{BB962C8B-B14F-4D97-AF65-F5344CB8AC3E}">
        <p14:creationId xmlns:p14="http://schemas.microsoft.com/office/powerpoint/2010/main" val="2145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1BFDAE-0746-427E-972A-AEEDBE8AC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Taipuu pääsanan mukaan!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C98360-AF19-4191-B1BB-41D000CF5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i-FI" sz="3400" dirty="0"/>
              <a:t>Partisiipin perfekti </a:t>
            </a:r>
            <a:r>
              <a:rPr lang="fi-FI" sz="3400" dirty="0">
                <a:solidFill>
                  <a:srgbClr val="FF0000"/>
                </a:solidFill>
              </a:rPr>
              <a:t>taipuu pääsanansa mukaan</a:t>
            </a:r>
            <a:r>
              <a:rPr lang="fi-FI" sz="3400" dirty="0"/>
              <a:t>, kuten adjektiivit</a:t>
            </a:r>
          </a:p>
          <a:p>
            <a:pPr marL="457200" lvl="1" indent="0">
              <a:buNone/>
            </a:pPr>
            <a:r>
              <a:rPr lang="fi-FI" sz="3400" dirty="0"/>
              <a:t>Kakan </a:t>
            </a:r>
            <a:r>
              <a:rPr lang="fi-FI" sz="3400" dirty="0" err="1"/>
              <a:t>är</a:t>
            </a:r>
            <a:r>
              <a:rPr lang="fi-FI" sz="3400" dirty="0"/>
              <a:t> </a:t>
            </a:r>
            <a:r>
              <a:rPr lang="fi-FI" sz="3400" dirty="0" err="1"/>
              <a:t>hembakad</a:t>
            </a:r>
            <a:r>
              <a:rPr lang="fi-FI" sz="3400" dirty="0"/>
              <a:t>.</a:t>
            </a:r>
          </a:p>
          <a:p>
            <a:pPr marL="457200" lvl="1" indent="0">
              <a:buNone/>
            </a:pPr>
            <a:r>
              <a:rPr lang="fi-FI" sz="3400" dirty="0" err="1"/>
              <a:t>Brödet</a:t>
            </a:r>
            <a:r>
              <a:rPr lang="fi-FI" sz="3400" dirty="0"/>
              <a:t> </a:t>
            </a:r>
            <a:r>
              <a:rPr lang="fi-FI" sz="3400" dirty="0" err="1"/>
              <a:t>är</a:t>
            </a:r>
            <a:r>
              <a:rPr lang="fi-FI" sz="3400" dirty="0"/>
              <a:t> </a:t>
            </a:r>
            <a:r>
              <a:rPr lang="fi-FI" sz="3400" dirty="0" err="1"/>
              <a:t>hembakat</a:t>
            </a:r>
            <a:r>
              <a:rPr lang="fi-FI" sz="3400" dirty="0"/>
              <a:t>.</a:t>
            </a:r>
          </a:p>
          <a:p>
            <a:pPr marL="457200" lvl="1" indent="0">
              <a:buNone/>
            </a:pPr>
            <a:r>
              <a:rPr lang="fi-FI" sz="3400" dirty="0" err="1"/>
              <a:t>Bakelserna</a:t>
            </a:r>
            <a:r>
              <a:rPr lang="fi-FI" sz="3400" dirty="0"/>
              <a:t> </a:t>
            </a:r>
            <a:r>
              <a:rPr lang="fi-FI" sz="3400" dirty="0" err="1"/>
              <a:t>är</a:t>
            </a:r>
            <a:r>
              <a:rPr lang="fi-FI" sz="3400" dirty="0"/>
              <a:t> </a:t>
            </a:r>
            <a:r>
              <a:rPr lang="fi-FI" sz="3400" dirty="0" err="1"/>
              <a:t>hembakade</a:t>
            </a:r>
            <a:r>
              <a:rPr lang="fi-FI" sz="3400" dirty="0"/>
              <a:t>.</a:t>
            </a:r>
          </a:p>
          <a:p>
            <a:r>
              <a:rPr lang="fi-FI" sz="3400" dirty="0">
                <a:solidFill>
                  <a:srgbClr val="FF0000"/>
                </a:solidFill>
              </a:rPr>
              <a:t>Muista etsiä pääsana, </a:t>
            </a:r>
            <a:r>
              <a:rPr lang="fi-FI" sz="3400" dirty="0"/>
              <a:t>jota partisiipin perfekti kuvaa! </a:t>
            </a:r>
          </a:p>
          <a:p>
            <a:endParaRPr lang="fi-FI" sz="2400" dirty="0"/>
          </a:p>
          <a:p>
            <a:pPr marL="457200" lvl="1" indent="0">
              <a:buNone/>
            </a:pPr>
            <a:r>
              <a:rPr lang="fi-FI" sz="2400" dirty="0" err="1"/>
              <a:t>hembakad</a:t>
            </a:r>
            <a:r>
              <a:rPr lang="fi-FI" sz="2400" dirty="0"/>
              <a:t>		yksikkö en-suku</a:t>
            </a:r>
          </a:p>
          <a:p>
            <a:pPr marL="457200" lvl="1" indent="0">
              <a:buNone/>
            </a:pPr>
            <a:r>
              <a:rPr lang="fi-FI" sz="2400" dirty="0" err="1"/>
              <a:t>hembakat</a:t>
            </a:r>
            <a:r>
              <a:rPr lang="fi-FI" sz="2400" dirty="0"/>
              <a:t>		yksikkö ett-suku</a:t>
            </a:r>
          </a:p>
          <a:p>
            <a:pPr marL="457200" lvl="1" indent="0">
              <a:buNone/>
            </a:pPr>
            <a:r>
              <a:rPr lang="fi-FI" sz="2400" dirty="0" err="1"/>
              <a:t>hembakade</a:t>
            </a:r>
            <a:r>
              <a:rPr lang="fi-FI" sz="2400" dirty="0"/>
              <a:t>		1) yksikön määräinen muoto, kun edellä on </a:t>
            </a:r>
            <a:r>
              <a:rPr lang="fi-FI" sz="2400" dirty="0" err="1"/>
              <a:t>den</a:t>
            </a:r>
            <a:r>
              <a:rPr lang="fi-FI" sz="2400" dirty="0"/>
              <a:t>/</a:t>
            </a:r>
            <a:r>
              <a:rPr lang="fi-FI" sz="2400" dirty="0" err="1"/>
              <a:t>det</a:t>
            </a:r>
            <a:r>
              <a:rPr lang="fi-FI" sz="2400" dirty="0"/>
              <a:t>/omistussana</a:t>
            </a:r>
          </a:p>
          <a:p>
            <a:pPr marL="2743200" lvl="6" indent="0">
              <a:buNone/>
            </a:pPr>
            <a:r>
              <a:rPr lang="fi-FI" sz="2400" dirty="0"/>
              <a:t>2) monikko</a:t>
            </a:r>
          </a:p>
        </p:txBody>
      </p:sp>
    </p:spTree>
    <p:extLst>
      <p:ext uri="{BB962C8B-B14F-4D97-AF65-F5344CB8AC3E}">
        <p14:creationId xmlns:p14="http://schemas.microsoft.com/office/powerpoint/2010/main" val="159142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TM04033921[[fn=Damasti]]</Template>
  <TotalTime>94</TotalTime>
  <Words>414</Words>
  <Application>Microsoft Office PowerPoint</Application>
  <PresentationFormat>Laajakuva</PresentationFormat>
  <Paragraphs>54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Rockwell</vt:lpstr>
      <vt:lpstr>Damask</vt:lpstr>
      <vt:lpstr>Partisiipin perfekti</vt:lpstr>
      <vt:lpstr>Esimerkkejä</vt:lpstr>
      <vt:lpstr>PowerPoint-esitys</vt:lpstr>
      <vt:lpstr>partisiipin preesens vai perfekti?</vt:lpstr>
      <vt:lpstr>Muodostus   </vt:lpstr>
      <vt:lpstr>ETULIITE</vt:lpstr>
      <vt:lpstr>passiivi</vt:lpstr>
      <vt:lpstr>Taipuu pääsanan mukaan!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Satu Häyry</dc:creator>
  <cp:lastModifiedBy>Lukkari Valeria</cp:lastModifiedBy>
  <cp:revision>8</cp:revision>
  <dcterms:created xsi:type="dcterms:W3CDTF">2012-08-08T08:08:12Z</dcterms:created>
  <dcterms:modified xsi:type="dcterms:W3CDTF">2026-08-24T09:04:56Z</dcterms:modified>
</cp:coreProperties>
</file>