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3"/>
  </p:notesMasterIdLst>
  <p:sldIdLst>
    <p:sldId id="256" r:id="rId2"/>
    <p:sldId id="257" r:id="rId3"/>
    <p:sldId id="259" r:id="rId4"/>
    <p:sldId id="260" r:id="rId5"/>
    <p:sldId id="261" r:id="rId6"/>
    <p:sldId id="264" r:id="rId7"/>
    <p:sldId id="265" r:id="rId8"/>
    <p:sldId id="266" r:id="rId9"/>
    <p:sldId id="267" r:id="rId10"/>
    <p:sldId id="268" r:id="rId11"/>
    <p:sldId id="269" r:id="rId12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Paula Degerman" initials="PD" lastIdx="3" clrIdx="0">
    <p:extLst/>
  </p:cmAuthor>
  <p:cmAuthor id="2" name="Paula Degerman" initials="PD [2]" lastIdx="0" clrIdx="1">
    <p:extLst/>
  </p:cmAuthor>
  <p:cmAuthor id="3" name="Paula Degerman" initials="PD [3]" lastIdx="0" clrIdx="2">
    <p:extLst/>
  </p:cmAuthor>
  <p:cmAuthor id="4" name="Paula Degerman" initials="PD [4]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8640"/>
    <p:restoredTop sz="94674"/>
  </p:normalViewPr>
  <p:slideViewPr>
    <p:cSldViewPr snapToGrid="0" snapToObjects="1">
      <p:cViewPr varScale="1">
        <p:scale>
          <a:sx n="87" d="100"/>
          <a:sy n="87" d="100"/>
        </p:scale>
        <p:origin x="-115" y="-288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2289AC4-A32B-714F-9F96-3D389C63A89A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669939-1E8E-3D4C-93E8-47AEED8C0B5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76775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i-FI" dirty="0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A669939-1E8E-3D4C-93E8-47AEED8C0B59}" type="slidenum">
              <a:rPr lang="fi-FI" smtClean="0"/>
              <a:t>2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561238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9900559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3954207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82481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36546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042782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24228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59745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64765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1960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409915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73268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perustyylejä naps.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63BDBB-990C-4640-A20A-F8C20DA46A46}" type="datetimeFigureOut">
              <a:rPr lang="fi-FI" smtClean="0"/>
              <a:t>22.6.2016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8A5318A-CFEA-3849-B541-CE375CF57671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32361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i-FI" b="1" dirty="0" smtClean="0"/>
              <a:t>11. Oppimismotivaatio ja tehokas oppiminen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i-FI" dirty="0" smtClean="0"/>
              <a:t>(s. </a:t>
            </a:r>
            <a:r>
              <a:rPr lang="fi-FI" dirty="0" smtClean="0"/>
              <a:t>124</a:t>
            </a:r>
            <a:r>
              <a:rPr lang="fi-FI" dirty="0" smtClean="0"/>
              <a:t>-133</a:t>
            </a:r>
            <a:r>
              <a:rPr lang="fi-FI" dirty="0" smtClean="0"/>
              <a:t>)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1669034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Tavoiteorientaatiot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oppimiseen ja suoriutumiseen liittyviä </a:t>
            </a:r>
            <a:r>
              <a:rPr lang="fi-FI" dirty="0" smtClean="0"/>
              <a:t>suuntautumistapoja</a:t>
            </a:r>
          </a:p>
          <a:p>
            <a:pPr lvl="0"/>
            <a:r>
              <a:rPr lang="fi-FI" dirty="0" err="1"/>
              <a:t>motivationaalisia</a:t>
            </a:r>
            <a:r>
              <a:rPr lang="fi-FI" dirty="0"/>
              <a:t> tavoitteita, motivaation eri </a:t>
            </a:r>
            <a:r>
              <a:rPr lang="fi-FI" dirty="0" smtClean="0"/>
              <a:t>lähteitä</a:t>
            </a:r>
          </a:p>
          <a:p>
            <a:pPr lvl="0"/>
            <a:r>
              <a:rPr lang="fi-FI" dirty="0"/>
              <a:t>tavoiteorientaatiot vaihtelevat yleensä samalla henkilöllä oppiaineesta, tehtävästä ja tilanteesta </a:t>
            </a:r>
            <a:r>
              <a:rPr lang="fi-FI" dirty="0" smtClean="0"/>
              <a:t>riippuen</a:t>
            </a:r>
          </a:p>
        </p:txBody>
      </p:sp>
    </p:spTree>
    <p:extLst>
      <p:ext uri="{BB962C8B-B14F-4D97-AF65-F5344CB8AC3E}">
        <p14:creationId xmlns:p14="http://schemas.microsoft.com/office/powerpoint/2010/main" val="2783025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Erilaisia tavoiteorientaatiota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lvl="0" indent="0">
              <a:buNone/>
            </a:pPr>
            <a:r>
              <a:rPr lang="fi-FI" dirty="0" smtClean="0"/>
              <a:t>1. </a:t>
            </a:r>
            <a:r>
              <a:rPr lang="fi-FI" dirty="0"/>
              <a:t>Oppimisorientaatio</a:t>
            </a:r>
            <a:endParaRPr lang="fi-FI" dirty="0" smtClean="0"/>
          </a:p>
          <a:p>
            <a:pPr lvl="1"/>
            <a:r>
              <a:rPr lang="fi-FI" dirty="0"/>
              <a:t>pyrkimyksenä lisätä tietoja, taitoja, osaamista sekä/tai ymmärtää opiskeltava </a:t>
            </a:r>
            <a:r>
              <a:rPr lang="fi-FI" dirty="0" smtClean="0"/>
              <a:t>asia</a:t>
            </a:r>
          </a:p>
          <a:p>
            <a:pPr lvl="1"/>
            <a:r>
              <a:rPr lang="fi-FI" dirty="0"/>
              <a:t>sisäinen </a:t>
            </a:r>
            <a:r>
              <a:rPr lang="fi-FI" dirty="0" smtClean="0"/>
              <a:t>motivaatio</a:t>
            </a:r>
          </a:p>
          <a:p>
            <a:pPr marL="0" lvl="0" indent="0">
              <a:buNone/>
            </a:pPr>
            <a:r>
              <a:rPr lang="fi-FI" dirty="0" smtClean="0"/>
              <a:t>2. </a:t>
            </a:r>
            <a:r>
              <a:rPr lang="fi-FI" dirty="0"/>
              <a:t>Suoritus- tai </a:t>
            </a:r>
            <a:r>
              <a:rPr lang="fi-FI" dirty="0" smtClean="0"/>
              <a:t>saavutusorientaatio</a:t>
            </a:r>
          </a:p>
          <a:p>
            <a:pPr lvl="1"/>
            <a:r>
              <a:rPr lang="fi-FI" dirty="0"/>
              <a:t>pyritään saamaan opiskelusta jokin palkkio, esim. hyvä arvosana, stipendi, rahaa </a:t>
            </a:r>
            <a:r>
              <a:rPr lang="fi-FI" dirty="0" smtClean="0"/>
              <a:t>vanhemmilta</a:t>
            </a:r>
          </a:p>
          <a:p>
            <a:pPr lvl="1"/>
            <a:r>
              <a:rPr lang="fi-FI" dirty="0"/>
              <a:t>ulkoinen </a:t>
            </a:r>
            <a:r>
              <a:rPr lang="fi-FI" dirty="0" smtClean="0"/>
              <a:t>motivaatio</a:t>
            </a:r>
          </a:p>
          <a:p>
            <a:pPr marL="0" indent="0">
              <a:buNone/>
            </a:pPr>
            <a:r>
              <a:rPr lang="fi-FI" dirty="0" smtClean="0"/>
              <a:t>3. Välttämisorientaatio</a:t>
            </a:r>
          </a:p>
          <a:p>
            <a:pPr lvl="1"/>
            <a:r>
              <a:rPr lang="fi-FI" dirty="0"/>
              <a:t>opiskellaan siksi, että halutaan välttää epäonnistumista ja toisten </a:t>
            </a:r>
            <a:r>
              <a:rPr lang="fi-FI"/>
              <a:t>negatiivista </a:t>
            </a:r>
            <a:r>
              <a:rPr lang="fi-FI" smtClean="0"/>
              <a:t>palautetta</a:t>
            </a:r>
            <a:endParaRPr lang="fi-FI" dirty="0" smtClean="0"/>
          </a:p>
          <a:p>
            <a:pPr marL="0" indent="0">
              <a:buNone/>
            </a:pPr>
            <a:r>
              <a:rPr lang="fi-FI" dirty="0" smtClean="0"/>
              <a:t>4. Riippuvuusorientaatio</a:t>
            </a:r>
          </a:p>
          <a:p>
            <a:pPr lvl="1"/>
            <a:r>
              <a:rPr lang="fi-FI" dirty="0"/>
              <a:t>opiskelun ensisijainen tavoite tulla hyväksytyksi ja saada opettajalta tunnustusta, ei itse oppiminen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40601531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Käsitys itsestä oppijana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käsitys itsestä oppijana muodostuu kokemusten </a:t>
            </a:r>
            <a:r>
              <a:rPr lang="fi-FI" dirty="0" smtClean="0"/>
              <a:t>pohjalta</a:t>
            </a:r>
          </a:p>
          <a:p>
            <a:pPr lvl="0"/>
            <a:r>
              <a:rPr lang="fi-FI" dirty="0"/>
              <a:t>vaikuttavat esim</a:t>
            </a:r>
            <a:r>
              <a:rPr lang="fi-FI" dirty="0" smtClean="0"/>
              <a:t>.</a:t>
            </a:r>
          </a:p>
          <a:p>
            <a:pPr lvl="1"/>
            <a:r>
              <a:rPr lang="fi-FI" dirty="0"/>
              <a:t>skeemat itsestä oppijana ja </a:t>
            </a:r>
            <a:r>
              <a:rPr lang="fi-FI" dirty="0" smtClean="0"/>
              <a:t>oppiaineesta</a:t>
            </a:r>
          </a:p>
          <a:p>
            <a:pPr lvl="1"/>
            <a:r>
              <a:rPr lang="fi-FI" dirty="0"/>
              <a:t>t</a:t>
            </a:r>
            <a:r>
              <a:rPr lang="fi-FI" dirty="0" smtClean="0"/>
              <a:t>unteet</a:t>
            </a:r>
          </a:p>
          <a:p>
            <a:pPr lvl="1"/>
            <a:r>
              <a:rPr lang="fi-FI" dirty="0"/>
              <a:t>onnistumiset tai epäonnistumiset</a:t>
            </a:r>
            <a:endParaRPr lang="fi-FI" dirty="0" smtClean="0"/>
          </a:p>
          <a:p>
            <a:pPr lvl="0"/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264153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Käsitys itsestä oppijana (</a:t>
            </a:r>
            <a:r>
              <a:rPr lang="fi-FI" b="1" dirty="0" err="1"/>
              <a:t>Dweck</a:t>
            </a:r>
            <a:r>
              <a:rPr lang="fi-FI" b="1" dirty="0"/>
              <a:t>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fi-FI" dirty="0"/>
              <a:t>opiskelumenestystä selittää pitkälti ihmisen omaksuma ajattelutapa (= mitä ajattelee älyllisten kykyjen ja lahjakkuuden luonteesta</a:t>
            </a:r>
            <a:r>
              <a:rPr lang="fi-FI" dirty="0" smtClean="0"/>
              <a:t>)</a:t>
            </a:r>
          </a:p>
          <a:p>
            <a:pPr marL="0" indent="0">
              <a:buNone/>
            </a:pPr>
            <a:endParaRPr lang="fi-FI" dirty="0" smtClean="0"/>
          </a:p>
          <a:p>
            <a:pPr marL="514350" indent="-514350">
              <a:buAutoNum type="arabicPeriod"/>
            </a:pPr>
            <a:r>
              <a:rPr lang="fi-FI" dirty="0" smtClean="0"/>
              <a:t>muuttumaton ajattelutapa</a:t>
            </a:r>
          </a:p>
          <a:p>
            <a:pPr lvl="1"/>
            <a:r>
              <a:rPr lang="fi-FI" dirty="0"/>
              <a:t>lahjakkuus ja älykkyys ovat synnynnäisiä ominaisuuksia, joita ei voi </a:t>
            </a:r>
            <a:r>
              <a:rPr lang="fi-FI" dirty="0" smtClean="0"/>
              <a:t>kehittää</a:t>
            </a:r>
          </a:p>
          <a:p>
            <a:pPr lvl="1"/>
            <a:r>
              <a:rPr lang="fi-FI" dirty="0"/>
              <a:t>tyypillinen opiskelustrategia: asioiden toistaminen ja ulkoa </a:t>
            </a:r>
            <a:r>
              <a:rPr lang="fi-FI" dirty="0" smtClean="0"/>
              <a:t>opettelu</a:t>
            </a:r>
          </a:p>
          <a:p>
            <a:pPr marL="514350" indent="-514350">
              <a:buAutoNum type="arabicPeriod"/>
            </a:pPr>
            <a:r>
              <a:rPr lang="fi-FI" dirty="0"/>
              <a:t>k</a:t>
            </a:r>
            <a:r>
              <a:rPr lang="fi-FI" dirty="0" smtClean="0"/>
              <a:t>asvun ajattelutapa</a:t>
            </a:r>
          </a:p>
          <a:p>
            <a:pPr lvl="1"/>
            <a:r>
              <a:rPr lang="fi-FI" dirty="0"/>
              <a:t>älykkyyttä ja lahjakkuutta voi </a:t>
            </a:r>
            <a:r>
              <a:rPr lang="fi-FI" dirty="0" smtClean="0"/>
              <a:t>kehittää</a:t>
            </a:r>
          </a:p>
          <a:p>
            <a:pPr lvl="1"/>
            <a:r>
              <a:rPr lang="fi-FI" dirty="0"/>
              <a:t>tyypillinen opiskelustrategia: opiskeltavan aineksen ymmärtämiseen pyrkiminen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695835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Oppimismotivaatio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motivaatio, joka muodostuu kaikista niistä motiiveista, jotka vaikuttavat yksilön haluun </a:t>
            </a:r>
            <a:r>
              <a:rPr lang="fi-FI" dirty="0" smtClean="0"/>
              <a:t>oppia</a:t>
            </a:r>
          </a:p>
          <a:p>
            <a:pPr lvl="0"/>
            <a:r>
              <a:rPr lang="fi-FI" dirty="0"/>
              <a:t>sisäinen motivaatio = ihminen toimii omasta tahdostaan, toiminta itsessään </a:t>
            </a:r>
            <a:r>
              <a:rPr lang="fi-FI" dirty="0" smtClean="0"/>
              <a:t>palkitsevaa</a:t>
            </a:r>
          </a:p>
          <a:p>
            <a:pPr lvl="0"/>
            <a:r>
              <a:rPr lang="fi-FI" dirty="0"/>
              <a:t>ulkoinen motivaatio = motivaatio riippuvainen ympäristöstä, toimintaa tähtää esim. palkkioiden saavuttamiseen</a:t>
            </a:r>
            <a:endParaRPr lang="fi-FI" dirty="0" smtClean="0"/>
          </a:p>
          <a:p>
            <a:pPr lvl="0"/>
            <a:r>
              <a:rPr lang="fi-FI" dirty="0" err="1"/>
              <a:t>amotivaatio</a:t>
            </a:r>
            <a:r>
              <a:rPr lang="fi-FI" dirty="0"/>
              <a:t> = tila, jossa ihminen ei ole kiinnostunut tekemään mitään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006481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tsikko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Itseohjautuvuusteoria (</a:t>
            </a:r>
            <a:r>
              <a:rPr lang="fi-FI" b="1" dirty="0" err="1"/>
              <a:t>Ryan</a:t>
            </a:r>
            <a:r>
              <a:rPr lang="fi-FI" b="1" dirty="0"/>
              <a:t> &amp; </a:t>
            </a:r>
            <a:r>
              <a:rPr lang="fi-FI" b="1" dirty="0" err="1"/>
              <a:t>Deci</a:t>
            </a:r>
            <a:r>
              <a:rPr lang="fi-FI" b="1" dirty="0"/>
              <a:t>) 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psykologisten tarpeiden täyttäminen tärkeää tehokkaan oppimisen ja sisäisen motivaation kannalta</a:t>
            </a:r>
            <a:endParaRPr lang="fi-FI" dirty="0" smtClean="0"/>
          </a:p>
          <a:p>
            <a:pPr lvl="0"/>
            <a:r>
              <a:rPr lang="fi-FI" dirty="0"/>
              <a:t>psykologisia </a:t>
            </a:r>
            <a:r>
              <a:rPr lang="fi-FI" dirty="0" smtClean="0"/>
              <a:t>tarpeita</a:t>
            </a:r>
            <a:r>
              <a:rPr lang="fi-FI" dirty="0" smtClean="0"/>
              <a:t> </a:t>
            </a:r>
            <a:endParaRPr lang="fi-FI" sz="2000" dirty="0"/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autonomia: kokemus siitä, että pystyy itse vaikuttamaan toimintaansa ja saavuttamaan tavoitteita; parantaa kognitiivista toimintaa ja </a:t>
            </a:r>
            <a:r>
              <a:rPr lang="fi-FI" dirty="0" smtClean="0"/>
              <a:t>oppimista</a:t>
            </a:r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osaaminen (kompetenssi): kokemus siitä, että pystyy saamaan asioita aikaiseksi; kyky tarttua uusiin ja riittävän haastaviin tehtäviin </a:t>
            </a:r>
            <a:endParaRPr lang="fi-FI" dirty="0" smtClean="0"/>
          </a:p>
          <a:p>
            <a:pPr marL="914400" lvl="1" indent="-457200">
              <a:buFont typeface="+mj-lt"/>
              <a:buAutoNum type="arabicPeriod"/>
            </a:pPr>
            <a:r>
              <a:rPr lang="fi-FI" dirty="0"/>
              <a:t>yhteenkuuluvuus: tarve ja kokemus saada yhteys toisiin ihmisiin, olla osa ryhmää ja vaikuttaa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500991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Virtaus eli </a:t>
            </a:r>
            <a:r>
              <a:rPr lang="fi-FI" b="1" dirty="0" err="1"/>
              <a:t>flow</a:t>
            </a:r>
            <a:r>
              <a:rPr lang="fi-FI" b="1" dirty="0"/>
              <a:t> (</a:t>
            </a:r>
            <a:r>
              <a:rPr lang="fi-FI" b="1" dirty="0" err="1"/>
              <a:t>Csikszentmihályi</a:t>
            </a:r>
            <a:r>
              <a:rPr lang="fi-FI" b="1" dirty="0"/>
              <a:t>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sisäisen motivaation </a:t>
            </a:r>
            <a:r>
              <a:rPr lang="fi-FI" dirty="0" smtClean="0"/>
              <a:t>ilmentymä</a:t>
            </a:r>
          </a:p>
          <a:p>
            <a:pPr lvl="0"/>
            <a:r>
              <a:rPr lang="fi-FI" dirty="0"/>
              <a:t>tila, jossa toiminta sujuu suunnattoman helposti; täydellistä tehtävään </a:t>
            </a:r>
            <a:r>
              <a:rPr lang="fi-FI" dirty="0" smtClean="0"/>
              <a:t>uppoamista</a:t>
            </a:r>
          </a:p>
          <a:p>
            <a:pPr lvl="0"/>
            <a:r>
              <a:rPr lang="fi-FI" dirty="0" err="1"/>
              <a:t>flow-tila</a:t>
            </a:r>
            <a:r>
              <a:rPr lang="fi-FI" dirty="0"/>
              <a:t> on saavutettavissa, jos tehtävä on haastava ja ihminen uskoo tehtävästä selviytymiseensä</a:t>
            </a:r>
            <a:endParaRPr lang="fi-FI" dirty="0" smtClean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5536130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Oppimismotivaatioon vaikuttavia tekijöitä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sisäinen motivaatio vs. ulkoinen </a:t>
            </a:r>
            <a:r>
              <a:rPr lang="fi-FI" dirty="0" smtClean="0"/>
              <a:t>motivaatio</a:t>
            </a:r>
          </a:p>
          <a:p>
            <a:pPr lvl="0"/>
            <a:r>
              <a:rPr lang="fi-FI" dirty="0"/>
              <a:t>aiemmat samankaltaiset oppimiskokemukset ja niiden pohjalta tapahtuva ennakointi </a:t>
            </a:r>
            <a:r>
              <a:rPr lang="fi-FI" dirty="0" smtClean="0"/>
              <a:t>onnistumisesta/epäonnistumisesta</a:t>
            </a:r>
          </a:p>
          <a:p>
            <a:pPr lvl="0"/>
            <a:r>
              <a:rPr lang="fi-FI" dirty="0"/>
              <a:t>pystyvyysuskomukset = omaan itseen ja suoriutumiseen liittyviä </a:t>
            </a:r>
            <a:r>
              <a:rPr lang="fi-FI" dirty="0" smtClean="0"/>
              <a:t>uskomuksia</a:t>
            </a:r>
          </a:p>
          <a:p>
            <a:pPr lvl="0"/>
            <a:r>
              <a:rPr lang="fi-FI" dirty="0"/>
              <a:t>tavoitteiden laatiminen ja </a:t>
            </a:r>
            <a:r>
              <a:rPr lang="fi-FI" dirty="0" smtClean="0"/>
              <a:t>tiedostaminen</a:t>
            </a:r>
          </a:p>
          <a:p>
            <a:pPr lvl="0"/>
            <a:r>
              <a:rPr lang="fi-FI" dirty="0"/>
              <a:t>taito asettaa asiat </a:t>
            </a:r>
            <a:r>
              <a:rPr lang="fi-FI" dirty="0" smtClean="0"/>
              <a:t>tärkeysjärjestykseen</a:t>
            </a:r>
          </a:p>
          <a:p>
            <a:pPr lvl="0"/>
            <a:r>
              <a:rPr lang="fi-FI" dirty="0"/>
              <a:t>välitavoitteiden asettaminen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981980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Tehokas oppiminen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dirty="0"/>
              <a:t>opiskelustrategia = tapa työstää opittavaa </a:t>
            </a:r>
            <a:r>
              <a:rPr lang="fi-FI" dirty="0" smtClean="0"/>
              <a:t>aineista</a:t>
            </a:r>
          </a:p>
          <a:p>
            <a:pPr lvl="0"/>
            <a:r>
              <a:rPr lang="fi-FI" dirty="0"/>
              <a:t>pintasuuntautunut opiskelustrategia = perustuu asioiden toistamiseen ja ulkoa </a:t>
            </a:r>
            <a:r>
              <a:rPr lang="fi-FI" dirty="0" smtClean="0"/>
              <a:t>opetteluun</a:t>
            </a:r>
          </a:p>
          <a:p>
            <a:pPr lvl="0"/>
            <a:r>
              <a:rPr lang="fi-FI" dirty="0"/>
              <a:t>syväsuuntautunut opiskelustrategia = perustuu pyrkimykseen ymmärtää opiskeltavan aineksen keskeiset </a:t>
            </a:r>
            <a:r>
              <a:rPr lang="fi-FI" dirty="0" smtClean="0"/>
              <a:t>sisällöt</a:t>
            </a:r>
          </a:p>
          <a:p>
            <a:pPr lvl="0"/>
            <a:r>
              <a:rPr lang="fi-FI" dirty="0"/>
              <a:t>opiskelumenetelmä = työtapa, jota opiskelija </a:t>
            </a:r>
            <a:r>
              <a:rPr lang="fi-FI" dirty="0" smtClean="0"/>
              <a:t>käyttää</a:t>
            </a:r>
          </a:p>
          <a:p>
            <a:pPr lvl="0"/>
            <a:r>
              <a:rPr lang="fi-FI" dirty="0"/>
              <a:t>tehokkaiden opiskelumenetelmien käyttö keino oppimistulosten </a:t>
            </a:r>
            <a:r>
              <a:rPr lang="fi-FI" dirty="0" smtClean="0"/>
              <a:t>parantamiseen</a:t>
            </a:r>
          </a:p>
        </p:txBody>
      </p:sp>
    </p:spTree>
    <p:extLst>
      <p:ext uri="{BB962C8B-B14F-4D97-AF65-F5344CB8AC3E}">
        <p14:creationId xmlns:p14="http://schemas.microsoft.com/office/powerpoint/2010/main" val="34711011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Opiskelumenetelmien tehokkuus (</a:t>
            </a:r>
            <a:r>
              <a:rPr lang="fi-FI" b="1" dirty="0" err="1"/>
              <a:t>Dunlosky</a:t>
            </a:r>
            <a:r>
              <a:rPr lang="fi-FI" b="1" dirty="0"/>
              <a:t> ym., 2013)</a:t>
            </a:r>
            <a:endParaRPr lang="fi-FI" b="1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lvl="0" indent="0">
              <a:buNone/>
            </a:pPr>
            <a:r>
              <a:rPr lang="fi-FI" dirty="0"/>
              <a:t>Erityisen hyödyllisiä opiskelumenetelmiä</a:t>
            </a:r>
            <a:endParaRPr lang="fi-FI" dirty="0" smtClean="0"/>
          </a:p>
          <a:p>
            <a:pPr lvl="0"/>
            <a:r>
              <a:rPr lang="fi-FI" dirty="0"/>
              <a:t>opitun </a:t>
            </a:r>
            <a:r>
              <a:rPr lang="fi-FI" dirty="0" smtClean="0"/>
              <a:t>testaaminen</a:t>
            </a:r>
          </a:p>
          <a:p>
            <a:pPr lvl="0"/>
            <a:r>
              <a:rPr lang="fi-FI" dirty="0"/>
              <a:t>hajautettu </a:t>
            </a:r>
            <a:r>
              <a:rPr lang="fi-FI" dirty="0" smtClean="0"/>
              <a:t>harjoittelu</a:t>
            </a:r>
          </a:p>
          <a:p>
            <a:pPr marL="0" lvl="0" indent="0">
              <a:buNone/>
            </a:pPr>
            <a:r>
              <a:rPr lang="fi-FI" dirty="0"/>
              <a:t>Keskinkertaisen hyödyn opiskelumenetelmiä</a:t>
            </a:r>
            <a:endParaRPr lang="fi-FI" dirty="0" smtClean="0"/>
          </a:p>
          <a:p>
            <a:pPr lvl="0"/>
            <a:r>
              <a:rPr lang="fi-FI" dirty="0" err="1"/>
              <a:t>miksi-kysymysten</a:t>
            </a:r>
            <a:r>
              <a:rPr lang="fi-FI" dirty="0"/>
              <a:t> </a:t>
            </a:r>
            <a:r>
              <a:rPr lang="fi-FI" dirty="0" smtClean="0"/>
              <a:t>esittäminen</a:t>
            </a:r>
          </a:p>
          <a:p>
            <a:pPr lvl="0"/>
            <a:r>
              <a:rPr lang="fi-FI" dirty="0"/>
              <a:t>selittäminen, jossa oppija selittää omaa toimintaansa tehtävää tehdessään tai sitä, kuinka uusi tieto liittyy aiempaan </a:t>
            </a:r>
            <a:r>
              <a:rPr lang="fi-FI" dirty="0" smtClean="0"/>
              <a:t>tietoon</a:t>
            </a:r>
          </a:p>
          <a:p>
            <a:pPr marL="0" lvl="0" indent="0">
              <a:buNone/>
            </a:pPr>
            <a:r>
              <a:rPr lang="fi-FI" dirty="0" smtClean="0"/>
              <a:t>Matalan hyödyn opiskelumenetelmiä</a:t>
            </a:r>
          </a:p>
          <a:p>
            <a:pPr lvl="0"/>
            <a:r>
              <a:rPr lang="fi-FI" dirty="0"/>
              <a:t>yhteenvedot ja </a:t>
            </a:r>
            <a:r>
              <a:rPr lang="fi-FI" dirty="0" smtClean="0"/>
              <a:t>tiivistelmät</a:t>
            </a:r>
          </a:p>
          <a:p>
            <a:pPr lvl="0"/>
            <a:r>
              <a:rPr lang="fi-FI" dirty="0"/>
              <a:t>yli- ja </a:t>
            </a:r>
            <a:r>
              <a:rPr lang="fi-FI" dirty="0" smtClean="0"/>
              <a:t>alleviivaus</a:t>
            </a:r>
          </a:p>
          <a:p>
            <a:pPr lvl="0"/>
            <a:r>
              <a:rPr lang="fi-FI" dirty="0"/>
              <a:t>m</a:t>
            </a:r>
            <a:r>
              <a:rPr lang="fi-FI" dirty="0" smtClean="0"/>
              <a:t>uistisäännöt</a:t>
            </a:r>
          </a:p>
          <a:p>
            <a:pPr lvl="0"/>
            <a:r>
              <a:rPr lang="fi-FI" dirty="0"/>
              <a:t>tekstin kuvittaminen </a:t>
            </a:r>
            <a:r>
              <a:rPr lang="fi-FI" dirty="0" smtClean="0"/>
              <a:t>mielessä</a:t>
            </a:r>
          </a:p>
          <a:p>
            <a:pPr lvl="0"/>
            <a:r>
              <a:rPr lang="fi-FI" dirty="0"/>
              <a:t>uudelleen lukeminen</a:t>
            </a:r>
            <a:endParaRPr lang="fi-FI" dirty="0" smtClean="0"/>
          </a:p>
        </p:txBody>
      </p:sp>
    </p:spTree>
    <p:extLst>
      <p:ext uri="{BB962C8B-B14F-4D97-AF65-F5344CB8AC3E}">
        <p14:creationId xmlns:p14="http://schemas.microsoft.com/office/powerpoint/2010/main" val="5578219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223</TotalTime>
  <Words>465</Words>
  <Application>Microsoft Office PowerPoint</Application>
  <PresentationFormat>Mukautettu</PresentationFormat>
  <Paragraphs>74</Paragraphs>
  <Slides>11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11</vt:i4>
      </vt:variant>
    </vt:vector>
  </HeadingPairs>
  <TitlesOfParts>
    <vt:vector size="12" baseType="lpstr">
      <vt:lpstr>Office-teema</vt:lpstr>
      <vt:lpstr>11. Oppimismotivaatio ja tehokas oppiminen</vt:lpstr>
      <vt:lpstr>Käsitys itsestä oppijana</vt:lpstr>
      <vt:lpstr>Käsitys itsestä oppijana (Dweck)</vt:lpstr>
      <vt:lpstr>Oppimismotivaatio</vt:lpstr>
      <vt:lpstr>Itseohjautuvuusteoria (Ryan &amp; Deci) </vt:lpstr>
      <vt:lpstr>Virtaus eli flow (Csikszentmihályi)</vt:lpstr>
      <vt:lpstr>Oppimismotivaatioon vaikuttavia tekijöitä</vt:lpstr>
      <vt:lpstr>Tehokas oppiminen</vt:lpstr>
      <vt:lpstr>Opiskelumenetelmien tehokkuus (Dunlosky ym., 2013)</vt:lpstr>
      <vt:lpstr>Tavoiteorientaatiot</vt:lpstr>
      <vt:lpstr>Erilaisia tavoiteorientaatiota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Paula Degerman</dc:creator>
  <cp:lastModifiedBy>Johanna Yrjänä</cp:lastModifiedBy>
  <cp:revision>70</cp:revision>
  <dcterms:created xsi:type="dcterms:W3CDTF">2016-04-22T12:08:07Z</dcterms:created>
  <dcterms:modified xsi:type="dcterms:W3CDTF">2016-06-22T10:38:57Z</dcterms:modified>
</cp:coreProperties>
</file>