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7"/>
  </p:notesMasterIdLst>
  <p:sldIdLst>
    <p:sldId id="256" r:id="rId2"/>
    <p:sldId id="257" r:id="rId3"/>
    <p:sldId id="261" r:id="rId4"/>
    <p:sldId id="258" r:id="rId5"/>
    <p:sldId id="262" r:id="rId6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8ef7551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8ef75519b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g108ef75519b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8ef7551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8ef75519b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108ef75519b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1425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8ef75519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8ef75519b_0_1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g108ef75519b_0_12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8ef75519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8ef75519b_0_1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g108ef75519b_0_12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57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3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3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9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-FI" dirty="0"/>
              <a:t>8. Nuori radikaali Suomi</a:t>
            </a:r>
            <a:br>
              <a:rPr lang="fi-FI" dirty="0"/>
            </a:br>
            <a:br>
              <a:rPr lang="fi-FI"/>
            </a:br>
            <a:r>
              <a:rPr lang="fi-FI"/>
              <a:t>Tietoisku: Valkoinen </a:t>
            </a:r>
            <a:r>
              <a:rPr lang="fi-FI" dirty="0"/>
              <a:t>ja punainen Suomi</a:t>
            </a:r>
            <a:endParaRPr dirty="0"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3</a:t>
            </a:r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Valkoinen Suomi</a:t>
            </a:r>
            <a:endParaRPr dirty="0"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84250" indent="-85725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5400" dirty="0">
                <a:solidFill>
                  <a:srgbClr val="000000"/>
                </a:solidFill>
              </a:rPr>
              <a:t>Sodan voittajien tavoitteena oli säilyttää ”valkoisten” asema yhteiskunnassa.</a:t>
            </a:r>
            <a:endParaRPr sz="5400" dirty="0">
              <a:solidFill>
                <a:srgbClr val="000000"/>
              </a:solidFill>
            </a:endParaRPr>
          </a:p>
          <a:p>
            <a:pPr marL="984250" indent="-85725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5400" dirty="0">
                <a:solidFill>
                  <a:srgbClr val="000000"/>
                </a:solidFill>
              </a:rPr>
              <a:t>Valkoisen Suomen yhdistävänä tekijänä oli kommunismin vastaisuus.</a:t>
            </a:r>
            <a:endParaRPr sz="5400" dirty="0">
              <a:solidFill>
                <a:srgbClr val="000000"/>
              </a:solidFill>
            </a:endParaRPr>
          </a:p>
          <a:p>
            <a:pPr marL="984250" indent="-85725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5400" dirty="0">
                <a:solidFill>
                  <a:srgbClr val="000000"/>
                </a:solidFill>
              </a:rPr>
              <a:t>Aatteissa oli mukana heimoaatetta, avointa vihamielisyyttä Neuvostoliittoa kohtaan ja haaveita Suur-Suomesta.</a:t>
            </a:r>
            <a:endParaRPr sz="5400" dirty="0">
              <a:solidFill>
                <a:srgbClr val="000000"/>
              </a:solidFill>
            </a:endParaRPr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Forum Historia 3, Luku 8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84250" indent="-85725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700" dirty="0">
                <a:solidFill>
                  <a:srgbClr val="000000"/>
                </a:solidFill>
              </a:rPr>
              <a:t>Keskeisiä järjestöjä:</a:t>
            </a:r>
          </a:p>
          <a:p>
            <a:pPr marL="1441450" lvl="1" indent="-85725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fi-FI" sz="4100" dirty="0">
                <a:solidFill>
                  <a:srgbClr val="000000"/>
                </a:solidFill>
              </a:rPr>
              <a:t>suojeluskunnat</a:t>
            </a:r>
          </a:p>
          <a:p>
            <a:pPr marL="1441450" lvl="1" indent="-85725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fi-FI" sz="4100" dirty="0">
                <a:solidFill>
                  <a:srgbClr val="000000"/>
                </a:solidFill>
              </a:rPr>
              <a:t>Lotta </a:t>
            </a:r>
            <a:r>
              <a:rPr lang="fi-FI" sz="4100" dirty="0" err="1">
                <a:solidFill>
                  <a:srgbClr val="000000"/>
                </a:solidFill>
              </a:rPr>
              <a:t>Svärd</a:t>
            </a:r>
            <a:endParaRPr lang="fi-FI" sz="4100" dirty="0">
              <a:solidFill>
                <a:srgbClr val="000000"/>
              </a:solidFill>
            </a:endParaRPr>
          </a:p>
          <a:p>
            <a:pPr marL="1441450" lvl="1" indent="-85725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fi-FI" sz="4100" dirty="0">
                <a:solidFill>
                  <a:srgbClr val="000000"/>
                </a:solidFill>
              </a:rPr>
              <a:t>Vapaussodan rintamamiesten liitto</a:t>
            </a:r>
          </a:p>
          <a:p>
            <a:pPr marL="1441450" lvl="1" indent="-85725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fi-FI" sz="4100" dirty="0">
                <a:solidFill>
                  <a:srgbClr val="000000"/>
                </a:solidFill>
              </a:rPr>
              <a:t>Akateeminen Karjala-Seura</a:t>
            </a:r>
          </a:p>
          <a:p>
            <a:pPr marL="584200" lvl="1" indent="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None/>
            </a:pPr>
            <a:endParaRPr lang="fi-FI" sz="4100" dirty="0">
              <a:solidFill>
                <a:srgbClr val="000000"/>
              </a:solidFill>
            </a:endParaRPr>
          </a:p>
          <a:p>
            <a:pPr marL="984250" indent="-85725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700" dirty="0">
                <a:solidFill>
                  <a:srgbClr val="000000"/>
                </a:solidFill>
              </a:rPr>
              <a:t>Etsivä keskuspoliisi</a:t>
            </a:r>
          </a:p>
          <a:p>
            <a:pPr marL="1441450" lvl="1" indent="-85725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fi-FI" sz="4100" dirty="0">
                <a:solidFill>
                  <a:srgbClr val="000000"/>
                </a:solidFill>
              </a:rPr>
              <a:t>Tavoitteena oli turvata yhteiskuntarauha.</a:t>
            </a:r>
          </a:p>
          <a:p>
            <a:pPr marL="1441450" lvl="1" indent="-85725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fi-FI" sz="4100" dirty="0">
                <a:solidFill>
                  <a:srgbClr val="000000"/>
                </a:solidFill>
              </a:rPr>
              <a:t>Suuntautui erityisesti kommunisteja vastaan.</a:t>
            </a:r>
          </a:p>
          <a:p>
            <a:pPr marL="1441450" lvl="1" indent="-85725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fi-FI" sz="4100" dirty="0">
                <a:solidFill>
                  <a:srgbClr val="000000"/>
                </a:solidFill>
              </a:rPr>
              <a:t>Arkistoissa oli henkilökortteja n. 200 000 suomalaisesta.</a:t>
            </a:r>
          </a:p>
        </p:txBody>
      </p:sp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91416607-C9C2-4D52-B9CC-B7BAC69982F7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Forum Historia 3, Luku 8</a:t>
            </a:r>
            <a:endParaRPr dirty="0"/>
          </a:p>
        </p:txBody>
      </p:sp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Valkoinen Suomi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676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5CD185-B690-42FD-B233-D75E563E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Punainen Suomi</a:t>
            </a: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84250" lvl="0" indent="-85725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5400" dirty="0">
                <a:solidFill>
                  <a:srgbClr val="000000"/>
                </a:solidFill>
              </a:rPr>
              <a:t>Sisällissodan jälkeen vankileireillä oli n. 80 000 punaista.</a:t>
            </a:r>
            <a:endParaRPr sz="5400" dirty="0">
              <a:solidFill>
                <a:srgbClr val="000000"/>
              </a:solidFill>
            </a:endParaRPr>
          </a:p>
          <a:p>
            <a:pPr marL="984250" lvl="0" indent="-85725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5400" dirty="0">
                <a:solidFill>
                  <a:srgbClr val="000000"/>
                </a:solidFill>
              </a:rPr>
              <a:t>Pääosalle punavangeista palautettiin kansalaisoikeudet vuonna 1921.</a:t>
            </a:r>
            <a:endParaRPr sz="5400" dirty="0">
              <a:solidFill>
                <a:srgbClr val="000000"/>
              </a:solidFill>
            </a:endParaRPr>
          </a:p>
          <a:p>
            <a:pPr marL="984250" lvl="0" indent="-85725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5400" dirty="0">
                <a:solidFill>
                  <a:srgbClr val="000000"/>
                </a:solidFill>
              </a:rPr>
              <a:t>Sodan jälkeen punaorpoja oli arviolta 20 000 – 25 000.</a:t>
            </a:r>
            <a:endParaRPr sz="5400" dirty="0">
              <a:solidFill>
                <a:srgbClr val="000000"/>
              </a:solidFill>
            </a:endParaRPr>
          </a:p>
          <a:p>
            <a:pPr marL="984250" lvl="0" indent="-85725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5400" dirty="0">
                <a:solidFill>
                  <a:srgbClr val="000000"/>
                </a:solidFill>
              </a:rPr>
              <a:t>SDP valitsi vaikuttamisen eduskunnan kautta.</a:t>
            </a:r>
          </a:p>
          <a:p>
            <a:pPr marL="984250" indent="-85725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5400" dirty="0">
                <a:solidFill>
                  <a:srgbClr val="000000"/>
                </a:solidFill>
              </a:rPr>
              <a:t>Vasemmisto oli pitkään erillään valkoisesta Suomesta. Esimerkiksi urheilussa työväellä oli omat järjestöt ja seurat.</a:t>
            </a:r>
          </a:p>
        </p:txBody>
      </p:sp>
      <p:sp>
        <p:nvSpPr>
          <p:cNvPr id="103" name="Google Shape;103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Forum Historia 3, Luku 8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 descr="Kuva, joka sisältää kohteen valkoinen, musta, auditorio, väkijoukko&#10;&#10;Kuvaus luotu automaattisesti">
            <a:extLst>
              <a:ext uri="{FF2B5EF4-FFF2-40B4-BE49-F238E27FC236}">
                <a16:creationId xmlns:a16="http://schemas.microsoft.com/office/drawing/2014/main" id="{7CBE5FCB-DD19-4F87-AD56-1778ECA678FC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5CD185-B690-42FD-B233-D75E563E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Punainen Suomi</a:t>
            </a: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84250" lvl="0" indent="-85725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700" dirty="0">
                <a:solidFill>
                  <a:srgbClr val="000000"/>
                </a:solidFill>
              </a:rPr>
              <a:t>Neuvosto-Venäjälle paenneet suomalaiset perustivat vuonna 1918 Suomen Kommunistisen Puolueen.</a:t>
            </a:r>
            <a:endParaRPr sz="4700" dirty="0">
              <a:solidFill>
                <a:srgbClr val="000000"/>
              </a:solidFill>
            </a:endParaRPr>
          </a:p>
          <a:p>
            <a:pPr marL="1441450" lvl="2" indent="-85725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4100" dirty="0">
                <a:solidFill>
                  <a:srgbClr val="000000"/>
                </a:solidFill>
              </a:rPr>
              <a:t>Puolueen tavoitteena oli tehdä vallankumous Suomessa.</a:t>
            </a:r>
          </a:p>
          <a:p>
            <a:pPr marL="1441450" lvl="2" indent="-85725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4100" dirty="0">
                <a:solidFill>
                  <a:srgbClr val="000000"/>
                </a:solidFill>
              </a:rPr>
              <a:t>Puolue käytti toiminnassaan hyväksi peitepuolueita ja harjoitti Suomessa maanalaista toimintaa.</a:t>
            </a:r>
          </a:p>
          <a:p>
            <a:pPr marL="1441450" lvl="2" indent="-85725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4100" dirty="0">
                <a:solidFill>
                  <a:srgbClr val="000000"/>
                </a:solidFill>
              </a:rPr>
              <a:t>Puolue oli kielletty Suomessa vuoteen 1944 saakka.</a:t>
            </a:r>
          </a:p>
          <a:p>
            <a:pPr marL="984250" lvl="0" indent="-85725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700" dirty="0">
                <a:solidFill>
                  <a:srgbClr val="000000"/>
                </a:solidFill>
              </a:rPr>
              <a:t>SDP ja kommunistit kamppailivat ammattiyhdistysliikkeen hallinnasta.</a:t>
            </a:r>
            <a:endParaRPr sz="4700" dirty="0">
              <a:solidFill>
                <a:srgbClr val="000000"/>
              </a:solidFill>
            </a:endParaRPr>
          </a:p>
        </p:txBody>
      </p:sp>
      <p:sp>
        <p:nvSpPr>
          <p:cNvPr id="103" name="Google Shape;103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Forum Historia 3, Luku 8</a:t>
            </a:r>
            <a:endParaRPr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C8156EA-9A73-492C-BFFC-495A1A889B57}"/>
              </a:ext>
            </a:extLst>
          </p:cNvPr>
          <p:cNvSpPr txBox="1"/>
          <p:nvPr/>
        </p:nvSpPr>
        <p:spPr>
          <a:xfrm>
            <a:off x="12300559" y="12255499"/>
            <a:ext cx="5987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Väinö Kannisto (1945) / Helsingin kaupunginmuseo</a:t>
            </a:r>
          </a:p>
        </p:txBody>
      </p:sp>
    </p:spTree>
    <p:extLst>
      <p:ext uri="{BB962C8B-B14F-4D97-AF65-F5344CB8AC3E}">
        <p14:creationId xmlns:p14="http://schemas.microsoft.com/office/powerpoint/2010/main" val="3362385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Mukautettu</PresentationFormat>
  <Paragraphs>43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8. Nuori radikaali Suomi  Tietoisku: Valkoinen ja punainen Suomi</vt:lpstr>
      <vt:lpstr>Valkoinen Suomi</vt:lpstr>
      <vt:lpstr>Valkoinen Suomi</vt:lpstr>
      <vt:lpstr>Punainen Suomi</vt:lpstr>
      <vt:lpstr>Punainen Suomi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Nuori radikaali Suomi  Valkoinen ja punainen Suomi</dc:title>
  <dc:creator>kotte</dc:creator>
  <cp:lastModifiedBy>Mika Kortelainen</cp:lastModifiedBy>
  <cp:revision>3</cp:revision>
  <dcterms:modified xsi:type="dcterms:W3CDTF">2022-03-23T00:08:28Z</dcterms:modified>
</cp:coreProperties>
</file>