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4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94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35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06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3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35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11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64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30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047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83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83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96DDF-2C10-480F-B884-EB008CB7FEA9}" type="datetimeFigureOut">
              <a:rPr lang="fi-FI" smtClean="0"/>
              <a:t>5.3.2020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7D2D6-4E49-432D-9739-984AFB162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774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E:\Koulutiedostot\Kirjallisuus\Tutkielma\Sis&#228;llys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orisokirjailijat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76300" y="2127630"/>
            <a:ext cx="9144000" cy="2387600"/>
          </a:xfrm>
        </p:spPr>
        <p:txBody>
          <a:bodyPr>
            <a:normAutofit/>
          </a:bodyPr>
          <a:lstStyle/>
          <a:p>
            <a:r>
              <a:rPr lang="fi-FI" sz="8800" b="1" dirty="0" smtClean="0"/>
              <a:t>Tutkielma </a:t>
            </a:r>
            <a:endParaRPr lang="fi-FI" sz="88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0600" y="4802188"/>
            <a:ext cx="9144000" cy="1655762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Kuvaselitepilvi 3"/>
          <p:cNvSpPr/>
          <p:nvPr/>
        </p:nvSpPr>
        <p:spPr>
          <a:xfrm rot="1270657">
            <a:off x="8343900" y="1122362"/>
            <a:ext cx="3352800" cy="211613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>
                <a:latin typeface="Bernard MT Condensed" panose="02050806060905020404" pitchFamily="18" charset="0"/>
              </a:rPr>
              <a:t>     Palautus       viim</a:t>
            </a:r>
            <a:r>
              <a:rPr lang="fi-FI" sz="3200" dirty="0">
                <a:latin typeface="Bernard MT Condensed" panose="02050806060905020404" pitchFamily="18" charset="0"/>
              </a:rPr>
              <a:t>. pe 17.4.</a:t>
            </a:r>
            <a:endParaRPr lang="fi-FI" sz="32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0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Avaa uusi Word-asiakirja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Ensimmäinen sivu: Työn otsikko (sivun keskelle)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esim. </a:t>
            </a:r>
            <a:r>
              <a:rPr lang="fi-FI" i="1" dirty="0" smtClean="0"/>
              <a:t>Henkilöhahmot Harry Potter ja Viisasten kivi -teoksessa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Sivun oikeaan alalaitaan: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Kirjallisuuden tutkielma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Kymintehtaan koulu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Etu- ja sukunimesi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Kevät 2020</a:t>
            </a:r>
            <a:endParaRPr lang="fi-FI" dirty="0"/>
          </a:p>
        </p:txBody>
      </p:sp>
      <p:sp>
        <p:nvSpPr>
          <p:cNvPr id="5" name="Kuvatekstiellipsi 4"/>
          <p:cNvSpPr/>
          <p:nvPr/>
        </p:nvSpPr>
        <p:spPr>
          <a:xfrm>
            <a:off x="8281357" y="284671"/>
            <a:ext cx="3165895" cy="1777041"/>
          </a:xfrm>
          <a:prstGeom prst="wedgeEllipseCallou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>
                <a:solidFill>
                  <a:schemeClr val="tx1"/>
                </a:solidFill>
              </a:rPr>
              <a:t>Ensimmäinen sivu</a:t>
            </a:r>
            <a:r>
              <a:rPr lang="fi-FI" sz="2000" b="1" dirty="0" smtClean="0">
                <a:solidFill>
                  <a:schemeClr val="tx1"/>
                </a:solidFill>
              </a:rPr>
              <a:t> (= kansilehti)</a:t>
            </a:r>
            <a:endParaRPr lang="fi-FI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532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Sisällyssivu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Otsikoksi </a:t>
            </a:r>
            <a:r>
              <a:rPr lang="fi-FI" i="1" dirty="0" smtClean="0"/>
              <a:t>Sisällys</a:t>
            </a:r>
          </a:p>
          <a:p>
            <a:r>
              <a:rPr lang="fi-FI" dirty="0" smtClean="0"/>
              <a:t>Tee vasta lopuksi: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 smtClean="0"/>
              <a:t>Mene sisällyssivulle.</a:t>
            </a:r>
            <a:endParaRPr lang="fi-FI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 smtClean="0"/>
              <a:t>Viittaukset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>
                <a:sym typeface="Wingdings" panose="05000000000000000000" pitchFamily="2" charset="2"/>
                <a:hlinkClick r:id="rId2" action="ppaction://hlinkfile"/>
              </a:rPr>
              <a:t>Sisällysluettelo</a:t>
            </a:r>
            <a:endParaRPr lang="fi-FI" dirty="0"/>
          </a:p>
        </p:txBody>
      </p:sp>
      <p:sp>
        <p:nvSpPr>
          <p:cNvPr id="4" name="Kuvatekstiellipsi 3"/>
          <p:cNvSpPr/>
          <p:nvPr/>
        </p:nvSpPr>
        <p:spPr>
          <a:xfrm>
            <a:off x="8281357" y="284671"/>
            <a:ext cx="3165895" cy="1777041"/>
          </a:xfrm>
          <a:prstGeom prst="wedgeEllipseCallou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>
                <a:solidFill>
                  <a:schemeClr val="tx1"/>
                </a:solidFill>
              </a:rPr>
              <a:t>Toinen sivu</a:t>
            </a:r>
            <a:r>
              <a:rPr lang="fi-FI" sz="2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i-FI" sz="2000" b="1" dirty="0" smtClean="0">
                <a:solidFill>
                  <a:schemeClr val="tx1"/>
                </a:solidFill>
              </a:rPr>
              <a:t>(= sisällyssivu)</a:t>
            </a:r>
            <a:endParaRPr lang="fi-FI" sz="2000" b="1" dirty="0">
              <a:solidFill>
                <a:schemeClr val="tx1"/>
              </a:solidFill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 rotWithShape="1">
          <a:blip r:embed="rId3"/>
          <a:srcRect r="49611" b="33703"/>
          <a:stretch/>
        </p:blipFill>
        <p:spPr>
          <a:xfrm>
            <a:off x="6801450" y="2898475"/>
            <a:ext cx="4930474" cy="36489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Alanuoli 5"/>
          <p:cNvSpPr/>
          <p:nvPr/>
        </p:nvSpPr>
        <p:spPr>
          <a:xfrm rot="14764782">
            <a:off x="5807016" y="3000631"/>
            <a:ext cx="577970" cy="127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45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Johdanto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35502"/>
            <a:ext cx="10515600" cy="4641461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Huom. </a:t>
            </a:r>
          </a:p>
          <a:p>
            <a:r>
              <a:rPr lang="fi-FI" dirty="0" smtClean="0"/>
              <a:t>Jos haluat automaattisen sisällysluettelon, määritä otsikkotyyliksi Otsikko 1.</a:t>
            </a:r>
          </a:p>
          <a:p>
            <a:r>
              <a:rPr lang="fi-FI" dirty="0" smtClean="0"/>
              <a:t>Alalukujen otsikkotyyliksi Otsikko 2.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2"/>
          <a:srcRect r="36157" b="59923"/>
          <a:stretch/>
        </p:blipFill>
        <p:spPr>
          <a:xfrm>
            <a:off x="4110563" y="3856232"/>
            <a:ext cx="7969051" cy="2813868"/>
          </a:xfrm>
          <a:prstGeom prst="rect">
            <a:avLst/>
          </a:prstGeom>
        </p:spPr>
      </p:pic>
      <p:sp>
        <p:nvSpPr>
          <p:cNvPr id="5" name="Nuoli oikealle 4"/>
          <p:cNvSpPr/>
          <p:nvPr/>
        </p:nvSpPr>
        <p:spPr>
          <a:xfrm rot="2963647">
            <a:off x="8095088" y="2967487"/>
            <a:ext cx="1739025" cy="1449238"/>
          </a:xfrm>
          <a:prstGeom prst="rightArrow">
            <a:avLst/>
          </a:prstGeom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Kuvatekstiellipsi 6"/>
          <p:cNvSpPr/>
          <p:nvPr/>
        </p:nvSpPr>
        <p:spPr>
          <a:xfrm>
            <a:off x="8686798" y="64767"/>
            <a:ext cx="3165895" cy="1777041"/>
          </a:xfrm>
          <a:prstGeom prst="wedgeEllipseCallou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>
                <a:solidFill>
                  <a:schemeClr val="tx1"/>
                </a:solidFill>
              </a:rPr>
              <a:t>Kolmas sivu</a:t>
            </a:r>
            <a:r>
              <a:rPr lang="fi-FI" sz="2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i-FI" sz="2000" b="1" dirty="0" smtClean="0">
                <a:solidFill>
                  <a:schemeClr val="tx1"/>
                </a:solidFill>
              </a:rPr>
              <a:t>(= ensimmäinen varsinainen tekstisivu)</a:t>
            </a:r>
            <a:endParaRPr lang="fi-FI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71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Johdantoluvun sisältö ja otsikot: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AutoNum type="arabicPeriod"/>
            </a:pPr>
            <a:r>
              <a:rPr lang="fi-FI" b="1" i="1" dirty="0" smtClean="0"/>
              <a:t>Johdanto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r>
              <a:rPr lang="fi-FI" b="1" i="1" dirty="0" smtClean="0"/>
              <a:t>1.1. J. K. Rowling</a:t>
            </a:r>
            <a:endParaRPr lang="fi-FI" b="1" i="1" dirty="0"/>
          </a:p>
          <a:p>
            <a:pPr lvl="1"/>
            <a:r>
              <a:rPr lang="fi-FI" dirty="0"/>
              <a:t>Kerro valitsemastasi kirjailijasta, hänen elämästään, teoksistaan jne</a:t>
            </a:r>
            <a:r>
              <a:rPr lang="fi-FI" dirty="0" smtClean="0"/>
              <a:t>.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b="1" i="1" dirty="0" smtClean="0"/>
              <a:t>1.2. Tutkimusongelma</a:t>
            </a:r>
            <a:endParaRPr lang="fi-FI" b="1" i="1" dirty="0"/>
          </a:p>
          <a:p>
            <a:pPr lvl="1"/>
            <a:r>
              <a:rPr lang="fi-FI" dirty="0"/>
              <a:t>Tutkimusongelma: mitä haluat tutkielmassasi selvittää ja miten</a:t>
            </a:r>
            <a:r>
              <a:rPr lang="fi-FI" dirty="0" smtClean="0"/>
              <a:t>. Voit muotoilla esim. kysymyksiksi, </a:t>
            </a:r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esim. </a:t>
            </a:r>
            <a:r>
              <a:rPr lang="fi-FI" i="1" dirty="0" smtClean="0"/>
              <a:t>Haluan tässä tutkielmassa selvittää, millaisia henkilöhahmoja Harry 	Potter –sarjan ensimmäisessä teoksessa on.</a:t>
            </a:r>
            <a:endParaRPr lang="fi-FI" i="1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91752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Käsittelyluku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fi-FI" u="sng" dirty="0" smtClean="0"/>
              <a:t>Toinen luku eli käsittelyluku </a:t>
            </a:r>
            <a:r>
              <a:rPr lang="fi-FI" dirty="0" smtClean="0"/>
              <a:t>sisältää </a:t>
            </a:r>
            <a:r>
              <a:rPr lang="fi-FI" dirty="0"/>
              <a:t>varsinaisen tutkimustyön. Alalukujen määrä riippuu käsiteltävästä aiheesta</a:t>
            </a:r>
            <a:r>
              <a:rPr lang="fi-FI" dirty="0" smtClean="0"/>
              <a:t>.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r>
              <a:rPr lang="fi-FI" dirty="0" smtClean="0"/>
              <a:t>Esim. 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i="1" dirty="0" smtClean="0"/>
              <a:t>2. Henkilöhahmot Harry Potter ja Viisasten kivi -teoksessa</a:t>
            </a:r>
            <a:endParaRPr lang="fi-FI" i="1" dirty="0"/>
          </a:p>
          <a:p>
            <a:pPr marL="0" indent="0">
              <a:buNone/>
            </a:pPr>
            <a:r>
              <a:rPr lang="fi-FI" sz="2000" i="1" dirty="0" smtClean="0"/>
              <a:t>	2.1</a:t>
            </a:r>
            <a:r>
              <a:rPr lang="fi-FI" sz="2000" i="1" dirty="0"/>
              <a:t>. </a:t>
            </a:r>
            <a:r>
              <a:rPr lang="fi-FI" sz="2000" i="1" dirty="0" smtClean="0"/>
              <a:t>Harry Potter (Otsikoi </a:t>
            </a:r>
            <a:r>
              <a:rPr lang="fi-FI" sz="2000" i="1" dirty="0"/>
              <a:t>alaluvut sisällön mukaan.)</a:t>
            </a:r>
            <a:endParaRPr lang="fi-FI" sz="3200" i="1" dirty="0"/>
          </a:p>
          <a:p>
            <a:pPr marL="0" indent="0">
              <a:buNone/>
            </a:pPr>
            <a:r>
              <a:rPr lang="fi-FI" sz="2000" i="1" dirty="0" smtClean="0"/>
              <a:t>	2.2. </a:t>
            </a:r>
            <a:r>
              <a:rPr lang="fi-FI" sz="2000" i="1" dirty="0" err="1" smtClean="0"/>
              <a:t>Hermione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Granger</a:t>
            </a:r>
            <a:r>
              <a:rPr lang="fi-FI" sz="2000" i="1" dirty="0" smtClean="0"/>
              <a:t>	</a:t>
            </a:r>
            <a:endParaRPr lang="fi-FI" sz="3200" i="1" dirty="0"/>
          </a:p>
          <a:p>
            <a:pPr marL="0" indent="0">
              <a:buNone/>
            </a:pPr>
            <a:r>
              <a:rPr lang="fi-FI" sz="2000" i="1" dirty="0" smtClean="0"/>
              <a:t>	2.3</a:t>
            </a:r>
            <a:r>
              <a:rPr lang="fi-FI" sz="2000" i="1" dirty="0"/>
              <a:t>. </a:t>
            </a:r>
            <a:r>
              <a:rPr lang="fi-FI" sz="2000" i="1" dirty="0" smtClean="0"/>
              <a:t>Ron </a:t>
            </a:r>
            <a:r>
              <a:rPr lang="fi-FI" sz="2000" i="1" dirty="0" err="1" smtClean="0"/>
              <a:t>Weasley</a:t>
            </a:r>
            <a:endParaRPr lang="fi-FI" sz="2000" i="1" dirty="0" smtClean="0"/>
          </a:p>
          <a:p>
            <a:pPr marL="0" indent="0"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2.4. </a:t>
            </a:r>
            <a:r>
              <a:rPr lang="fi-FI" sz="2000" i="1" dirty="0" err="1" smtClean="0"/>
              <a:t>Albus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Dumbledore</a:t>
            </a:r>
            <a:endParaRPr lang="fi-FI" sz="2000" i="1" dirty="0" smtClean="0"/>
          </a:p>
          <a:p>
            <a:pPr marL="0" indent="0"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2.5. Severus Kalkaros</a:t>
            </a:r>
          </a:p>
          <a:p>
            <a:pPr marL="0" indent="0"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2.6. jne.</a:t>
            </a:r>
            <a:endParaRPr lang="fi-FI" sz="3200" i="1" dirty="0"/>
          </a:p>
          <a:p>
            <a:endParaRPr lang="fi-FI" dirty="0"/>
          </a:p>
        </p:txBody>
      </p:sp>
      <p:sp>
        <p:nvSpPr>
          <p:cNvPr id="4" name="Kuvatekstiellipsi 3"/>
          <p:cNvSpPr/>
          <p:nvPr/>
        </p:nvSpPr>
        <p:spPr>
          <a:xfrm rot="1311124">
            <a:off x="8591910" y="2347931"/>
            <a:ext cx="3174521" cy="1906438"/>
          </a:xfrm>
          <a:prstGeom prst="wedgeEllipseCallout">
            <a:avLst/>
          </a:prstGeom>
          <a:solidFill>
            <a:srgbClr val="B94CE4">
              <a:alpha val="32941"/>
            </a:srgb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</a:rPr>
              <a:t>Näihin sisällöksi havaintojasi hahmoista.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5" name="Nuoli oikealle 4"/>
          <p:cNvSpPr/>
          <p:nvPr/>
        </p:nvSpPr>
        <p:spPr>
          <a:xfrm>
            <a:off x="94890" y="3286663"/>
            <a:ext cx="1250830" cy="923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/>
              <a:t>Otsikko 1</a:t>
            </a:r>
            <a:endParaRPr lang="fi-FI" sz="1600" b="1" dirty="0"/>
          </a:p>
        </p:txBody>
      </p:sp>
      <p:sp>
        <p:nvSpPr>
          <p:cNvPr id="6" name="Nuoli oikealle 5"/>
          <p:cNvSpPr/>
          <p:nvPr/>
        </p:nvSpPr>
        <p:spPr>
          <a:xfrm>
            <a:off x="94890" y="4292048"/>
            <a:ext cx="1250830" cy="923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/>
              <a:t>Otsikko 2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24218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Yhteenveto/Lopuksi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fi-FI" sz="2800" dirty="0" smtClean="0"/>
              <a:t>	3. Yhteenveto/Lopuksi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Kertaa </a:t>
            </a:r>
            <a:r>
              <a:rPr lang="fi-FI" dirty="0"/>
              <a:t>tärkeimmät ”tutkimustuloksesi” ja tee niistä yhteenveto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 smtClean="0"/>
              <a:t>Kerro myös, millaista tutkielmaa oli tehdä, mitä oli vaikeinta/helpointa, mitä tekisit ehkä toisin tai miten laajentaisit työtä. Yllättikö jokin asia sinut tutkielman tekemisessä?</a:t>
            </a:r>
          </a:p>
        </p:txBody>
      </p:sp>
      <p:sp>
        <p:nvSpPr>
          <p:cNvPr id="4" name="Nuoli oikealle 3"/>
          <p:cNvSpPr/>
          <p:nvPr/>
        </p:nvSpPr>
        <p:spPr>
          <a:xfrm>
            <a:off x="116609" y="1570005"/>
            <a:ext cx="1250830" cy="923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/>
              <a:t>Otsikko 1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693160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sz="3200" b="1" dirty="0" smtClean="0"/>
              <a:t>Lähdeluettelo</a:t>
            </a:r>
            <a:r>
              <a:rPr lang="fi-FI" sz="3200" b="1" dirty="0"/>
              <a:t>. </a:t>
            </a:r>
            <a:r>
              <a:rPr lang="fi-FI" sz="3200" dirty="0"/>
              <a:t>Työn viimeiselle sivulle </a:t>
            </a:r>
            <a:r>
              <a:rPr lang="fi-FI" sz="3200" dirty="0" smtClean="0"/>
              <a:t>kokoat käyttämäsi </a:t>
            </a:r>
            <a:r>
              <a:rPr lang="fi-FI" sz="3200" dirty="0"/>
              <a:t>lähteet:</a:t>
            </a:r>
            <a:endParaRPr lang="fi-FI" sz="3600" dirty="0"/>
          </a:p>
          <a:p>
            <a:pPr marL="0" indent="0">
              <a:buNone/>
            </a:pPr>
            <a:endParaRPr lang="fi-FI" sz="3600" dirty="0"/>
          </a:p>
          <a:p>
            <a:pPr lvl="1"/>
            <a:r>
              <a:rPr lang="fi-FI" sz="3000" dirty="0"/>
              <a:t>Internet-sivut, esim. </a:t>
            </a:r>
            <a:r>
              <a:rPr lang="fi-FI" sz="3000" u="sng" dirty="0">
                <a:hlinkClick r:id="rId2"/>
              </a:rPr>
              <a:t>www.nuorisokirjailijat.net</a:t>
            </a:r>
            <a:r>
              <a:rPr lang="fi-FI" sz="3000" dirty="0"/>
              <a:t> (luettu </a:t>
            </a:r>
            <a:r>
              <a:rPr lang="fi-FI" sz="3000" dirty="0" smtClean="0"/>
              <a:t>XX.XX.2020)</a:t>
            </a:r>
            <a:endParaRPr lang="fi-FI" sz="4300" dirty="0"/>
          </a:p>
          <a:p>
            <a:pPr lvl="1"/>
            <a:r>
              <a:rPr lang="fi-FI" sz="3000" dirty="0"/>
              <a:t>Kirjat: kirjailijan nimi, painovuosi, teoksen nimi, kustantaja ja painopaikka (tai kustantajan kotipaikka).</a:t>
            </a:r>
            <a:endParaRPr lang="fi-FI" sz="4300" dirty="0"/>
          </a:p>
          <a:p>
            <a:pPr marL="0" indent="0">
              <a:buNone/>
            </a:pPr>
            <a:endParaRPr lang="fi-FI" sz="4400" dirty="0"/>
          </a:p>
          <a:p>
            <a:pPr marL="0" indent="0">
              <a:buNone/>
            </a:pPr>
            <a:r>
              <a:rPr lang="fi-FI" sz="3200" dirty="0" smtClean="0"/>
              <a:t>	Esim</a:t>
            </a:r>
            <a:r>
              <a:rPr lang="fi-FI" sz="3200" dirty="0"/>
              <a:t>. 	</a:t>
            </a:r>
            <a:r>
              <a:rPr lang="fi-FI" sz="3200" i="1" dirty="0"/>
              <a:t>Laitinen, Kai</a:t>
            </a:r>
            <a:r>
              <a:rPr lang="fi-FI" sz="3200" dirty="0"/>
              <a:t> 1981</a:t>
            </a:r>
            <a:r>
              <a:rPr lang="fi-FI" sz="3200" i="1" dirty="0"/>
              <a:t>,</a:t>
            </a:r>
            <a:r>
              <a:rPr lang="fi-FI" sz="3200" dirty="0"/>
              <a:t> Suomen kirjallisuuden historia. </a:t>
            </a:r>
            <a:r>
              <a:rPr lang="fi-FI" sz="3200" dirty="0" smtClean="0"/>
              <a:t>	Otava</a:t>
            </a:r>
            <a:r>
              <a:rPr lang="fi-FI" sz="3200" dirty="0"/>
              <a:t>, Helsinki.</a:t>
            </a:r>
            <a:endParaRPr lang="fi-FI" sz="4400" dirty="0"/>
          </a:p>
          <a:p>
            <a:pPr marL="0" indent="0">
              <a:buNone/>
            </a:pPr>
            <a:r>
              <a:rPr lang="fi-FI" sz="3200" i="1" dirty="0" smtClean="0"/>
              <a:t>	Tarkka</a:t>
            </a:r>
            <a:r>
              <a:rPr lang="fi-FI" sz="3200" i="1" dirty="0"/>
              <a:t>, Pekka </a:t>
            </a:r>
            <a:r>
              <a:rPr lang="fi-FI" sz="3200" dirty="0"/>
              <a:t>1989, Suomalaisia nykykirjailijoita. Tammi, </a:t>
            </a:r>
            <a:r>
              <a:rPr lang="fi-FI" sz="3200" dirty="0" smtClean="0"/>
              <a:t>	Helsinki</a:t>
            </a:r>
            <a:r>
              <a:rPr lang="fi-FI" sz="3200" dirty="0"/>
              <a:t>.</a:t>
            </a:r>
            <a:endParaRPr lang="fi-FI" sz="4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766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349</Words>
  <Application>Microsoft Office PowerPoint</Application>
  <PresentationFormat>Laajakuva</PresentationFormat>
  <Paragraphs>63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Bernard MT Condensed</vt:lpstr>
      <vt:lpstr>Calibri</vt:lpstr>
      <vt:lpstr>Calibri Light</vt:lpstr>
      <vt:lpstr>Wingdings</vt:lpstr>
      <vt:lpstr>Office-teema</vt:lpstr>
      <vt:lpstr>Tutkielma </vt:lpstr>
      <vt:lpstr>Avaa uusi Word-asiakirja</vt:lpstr>
      <vt:lpstr>Sisällyssivu</vt:lpstr>
      <vt:lpstr>1. Johdanto </vt:lpstr>
      <vt:lpstr>Johdantoluvun sisältö ja otsikot:</vt:lpstr>
      <vt:lpstr>Käsittelyluku</vt:lpstr>
      <vt:lpstr>Yhteenveto/Lopuksi</vt:lpstr>
      <vt:lpstr>Lähteet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Tutkielma</dc:title>
  <dc:creator>Virtanen Ulla</dc:creator>
  <cp:lastModifiedBy>Virtanen Ulla</cp:lastModifiedBy>
  <cp:revision>5</cp:revision>
  <dcterms:created xsi:type="dcterms:W3CDTF">2020-03-05T08:17:11Z</dcterms:created>
  <dcterms:modified xsi:type="dcterms:W3CDTF">2020-03-05T08:45:06Z</dcterms:modified>
</cp:coreProperties>
</file>