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9" r:id="rId5"/>
    <p:sldId id="277" r:id="rId6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IUMBOF0Oz037Mhzv/YcdjG7l2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lonen, Hilda M" initials="" lastIdx="2" clrIdx="0"/>
  <p:cmAuthor id="1" name="Karri Lehtinen" initials="" lastIdx="1" clrIdx="1"/>
  <p:cmAuthor id="2" name="Kimmo Päivärinta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4" Type="http://schemas.openxmlformats.org/officeDocument/2006/relationships/slide" Target="slides/slide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10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916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rgbClr val="00A87E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4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eologie.culture.gouv.fr/lascaux/en/visit-cav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8"/>
            <a:ext cx="21031199" cy="29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/>
              <a:t>1. Keräilijöiden ja metsästäjien elämäntapa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Forum Historia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dk1"/>
                </a:solidFill>
              </a:rPr>
              <a:t>Tietoisku: </a:t>
            </a:r>
            <a:br>
              <a:rPr lang="fi-FI" dirty="0">
                <a:solidFill>
                  <a:schemeClr val="dk1"/>
                </a:solidFill>
              </a:rPr>
            </a:br>
            <a:r>
              <a:rPr lang="fi-FI" dirty="0">
                <a:solidFill>
                  <a:schemeClr val="dk1"/>
                </a:solidFill>
              </a:rPr>
              <a:t>Luolamaalaukset, ”taiteen kehto”</a:t>
            </a:r>
            <a:endParaRPr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EAFCAE0-48E7-46A7-A648-6CC5CFD38E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tx1"/>
                </a:solidFill>
              </a:rPr>
              <a:t>Luolamaalaukset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B55755-DC3E-421A-8D6E-6DA44061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71" y="3009040"/>
            <a:ext cx="10910749" cy="8145947"/>
          </a:xfrm>
        </p:spPr>
        <p:txBody>
          <a:bodyPr>
            <a:noAutofit/>
          </a:bodyPr>
          <a:lstStyle/>
          <a:p>
            <a:pPr marL="857250" lvl="0" indent="-85725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5000" dirty="0"/>
              <a:t>Vanhimmat löydöt ovat noin </a:t>
            </a:r>
            <a:br>
              <a:rPr lang="fi-FI" sz="5000" dirty="0"/>
            </a:br>
            <a:r>
              <a:rPr lang="fi-FI" sz="5000" dirty="0"/>
              <a:t>20 000 vuotta vanhoja.</a:t>
            </a:r>
          </a:p>
          <a:p>
            <a:pPr marL="857250" lvl="0" indent="-85725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5000" dirty="0"/>
              <a:t>Maalauksia on tehty paljon noin</a:t>
            </a:r>
            <a:br>
              <a:rPr lang="fi-FI" sz="5000" dirty="0"/>
            </a:br>
            <a:r>
              <a:rPr lang="fi-FI" sz="5000" dirty="0"/>
              <a:t>10 000 − 18 000 vuotta sitten.</a:t>
            </a:r>
          </a:p>
          <a:p>
            <a:pPr marL="857250" lvl="0" indent="-85725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5000" dirty="0"/>
              <a:t>Tunnetuimmat maalaukset on löydetty Lounais-Ranskasta, Pohjois-Espanjasta ja Afrikasta.</a:t>
            </a:r>
          </a:p>
          <a:p>
            <a:pPr marL="857250" lvl="0" indent="-85725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5000" dirty="0"/>
              <a:t>Värit on saatu maaperästä, kuten keltamullasta ja hiilestä.</a:t>
            </a:r>
          </a:p>
          <a:p>
            <a:pPr marL="857250" lvl="0" indent="-85725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5000" dirty="0"/>
              <a:t>Kuvaavat eläimiä, niin kasvissyöjiä kuin petoja.</a:t>
            </a: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CFC80486-C661-4055-A368-2DA18144E61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12198780" y="3381377"/>
            <a:ext cx="10847516" cy="72407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E0F412B-5527-4FB5-B3C4-B384E34E36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dk1"/>
                </a:solidFill>
              </a:rPr>
              <a:t>Taiteen merkityksen tulkintoja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237467D1-ABD0-41B5-95A6-AEE5C8BF3089}"/>
              </a:ext>
            </a:extLst>
          </p:cNvPr>
          <p:cNvSpPr txBox="1">
            <a:spLocks/>
          </p:cNvSpPr>
          <p:nvPr/>
        </p:nvSpPr>
        <p:spPr>
          <a:xfrm>
            <a:off x="1676400" y="3730513"/>
            <a:ext cx="21031200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B55755-DC3E-421A-8D6E-6DA440618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indent="-8572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</a:rPr>
              <a:t>”Taidegalleriat” olivat pyhäkköjä, joita käytettiin rituaaleissa.</a:t>
            </a:r>
          </a:p>
          <a:p>
            <a:pPr marL="857250" indent="-8572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</a:rPr>
              <a:t>Maalauksilla pyrittiin varmistamaan metsästysonnea, lisäämään eläinkantaa ja hallitsemaan luontoa.</a:t>
            </a:r>
            <a:endParaRPr lang="fi-FI" dirty="0">
              <a:solidFill>
                <a:srgbClr val="000000"/>
              </a:solidFill>
            </a:endParaRPr>
          </a:p>
          <a:p>
            <a:pPr marL="857250" indent="-8572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</a:rPr>
              <a:t>Taidetta on mahdollisesti käytetty myös opetustarkoituksessa.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C4C9D6A-437F-429C-BBE7-CA520439C5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0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dk1"/>
                </a:solidFill>
              </a:rPr>
              <a:t>Taiteen merkityksen tulkintoja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237467D1-ABD0-41B5-95A6-AEE5C8BF3089}"/>
              </a:ext>
            </a:extLst>
          </p:cNvPr>
          <p:cNvSpPr txBox="1">
            <a:spLocks/>
          </p:cNvSpPr>
          <p:nvPr/>
        </p:nvSpPr>
        <p:spPr>
          <a:xfrm>
            <a:off x="1676400" y="3730513"/>
            <a:ext cx="21031200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B55755-DC3E-421A-8D6E-6DA440618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indent="-857250"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</a:rPr>
              <a:t>Tunnetuin luolamaalaus on löydetty </a:t>
            </a:r>
            <a:r>
              <a:rPr lang="fi-FI" sz="6000" dirty="0" err="1">
                <a:solidFill>
                  <a:srgbClr val="000000"/>
                </a:solidFill>
                <a:hlinkClick r:id="rId3"/>
              </a:rPr>
              <a:t>Lascaux’n</a:t>
            </a:r>
            <a:r>
              <a:rPr lang="fi-FI" sz="6000" dirty="0">
                <a:solidFill>
                  <a:srgbClr val="000000"/>
                </a:solidFill>
                <a:hlinkClick r:id="rId3"/>
              </a:rPr>
              <a:t> luolasta Ranskasta</a:t>
            </a:r>
            <a:r>
              <a:rPr lang="fi-FI" sz="6000" dirty="0">
                <a:solidFill>
                  <a:srgbClr val="000000"/>
                </a:solidFill>
              </a:rPr>
              <a:t>. </a:t>
            </a:r>
          </a:p>
          <a:p>
            <a:pPr marL="857250" indent="-857250"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</a:rPr>
              <a:t>Suomesta ei ole löytynyt luolamaalauksia, mutta useita kalliomaalauksia sen sijaan on. Suomen tunnetuin kalliomaalaus sijaitsee </a:t>
            </a:r>
            <a:r>
              <a:rPr lang="fi-FI" sz="6000" dirty="0" err="1">
                <a:solidFill>
                  <a:srgbClr val="000000"/>
                </a:solidFill>
              </a:rPr>
              <a:t>Astuvansalmella</a:t>
            </a:r>
            <a:r>
              <a:rPr lang="fi-FI" sz="6000" dirty="0">
                <a:solidFill>
                  <a:srgbClr val="000000"/>
                </a:solidFill>
              </a:rPr>
              <a:t> Ristiinassa.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90FF177-3A7C-49B9-B3D0-8612CF37F9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0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149</Words>
  <Application>Microsoft Office PowerPoint</Application>
  <PresentationFormat>Mukautettu</PresentationFormat>
  <Paragraphs>25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1. Keräilijöiden ja metsästäjien elämäntapa</vt:lpstr>
      <vt:lpstr>Tietoisku:  Luolamaalaukset, ”taiteen kehto”</vt:lpstr>
      <vt:lpstr>Luolamaalaukset</vt:lpstr>
      <vt:lpstr>Taiteen merkityksen tulkintoja</vt:lpstr>
      <vt:lpstr>Taiteen merkityksen tulkintoja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Keräilijöiden ja metsästäjien elämäntapa</dc:title>
  <dc:creator>karri</dc:creator>
  <cp:lastModifiedBy>Jääskeläinen Johanna</cp:lastModifiedBy>
  <cp:revision>6</cp:revision>
  <dcterms:created xsi:type="dcterms:W3CDTF">2020-11-30T15:53:58Z</dcterms:created>
  <dcterms:modified xsi:type="dcterms:W3CDTF">2023-08-23T06:50:37Z</dcterms:modified>
</cp:coreProperties>
</file>