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9" r:id="rId3"/>
    <p:sldId id="259" r:id="rId4"/>
    <p:sldId id="260" r:id="rId5"/>
    <p:sldId id="261" r:id="rId6"/>
    <p:sldId id="264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3" autoAdjust="0"/>
    <p:restoredTop sz="94660"/>
  </p:normalViewPr>
  <p:slideViewPr>
    <p:cSldViewPr snapToGrid="0">
      <p:cViewPr varScale="1">
        <p:scale>
          <a:sx n="66" d="100"/>
          <a:sy n="66" d="100"/>
        </p:scale>
        <p:origin x="115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3945499" y="0"/>
            <a:ext cx="5198502" cy="6540500"/>
          </a:xfrm>
          <a:custGeom>
            <a:avLst/>
            <a:gdLst>
              <a:gd name="connsiteX0" fmla="*/ 0 w 5198502"/>
              <a:gd name="connsiteY0" fmla="*/ 0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0 w 5198502"/>
              <a:gd name="connsiteY4" fmla="*/ 0 h 6540500"/>
              <a:gd name="connsiteX0" fmla="*/ 2422782 w 5198502"/>
              <a:gd name="connsiteY0" fmla="*/ 18496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2782 w 5198502"/>
              <a:gd name="connsiteY4" fmla="*/ 18496 h 6540500"/>
              <a:gd name="connsiteX0" fmla="*/ 2694035 w 5198502"/>
              <a:gd name="connsiteY0" fmla="*/ 0 h 6583656"/>
              <a:gd name="connsiteX1" fmla="*/ 5198502 w 5198502"/>
              <a:gd name="connsiteY1" fmla="*/ 43156 h 6583656"/>
              <a:gd name="connsiteX2" fmla="*/ 5198502 w 5198502"/>
              <a:gd name="connsiteY2" fmla="*/ 6583656 h 6583656"/>
              <a:gd name="connsiteX3" fmla="*/ 0 w 5198502"/>
              <a:gd name="connsiteY3" fmla="*/ 6583656 h 6583656"/>
              <a:gd name="connsiteX4" fmla="*/ 2694035 w 5198502"/>
              <a:gd name="connsiteY4" fmla="*/ 0 h 6583656"/>
              <a:gd name="connsiteX0" fmla="*/ 2435112 w 5198502"/>
              <a:gd name="connsiteY0" fmla="*/ 36991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35112 w 5198502"/>
              <a:gd name="connsiteY4" fmla="*/ 36991 h 6540500"/>
              <a:gd name="connsiteX0" fmla="*/ 2428947 w 5198502"/>
              <a:gd name="connsiteY0" fmla="*/ 6165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8947 w 5198502"/>
              <a:gd name="connsiteY4" fmla="*/ 6165 h 654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98502" h="6540500">
                <a:moveTo>
                  <a:pt x="2428947" y="6165"/>
                </a:moveTo>
                <a:lnTo>
                  <a:pt x="5198502" y="0"/>
                </a:lnTo>
                <a:lnTo>
                  <a:pt x="5198502" y="6540500"/>
                </a:lnTo>
                <a:lnTo>
                  <a:pt x="0" y="6540500"/>
                </a:lnTo>
                <a:lnTo>
                  <a:pt x="2428947" y="6165"/>
                </a:lnTo>
                <a:close/>
              </a:path>
            </a:pathLst>
          </a:custGeom>
          <a:solidFill>
            <a:schemeClr val="accent5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  <a:latin typeface="Helvetica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7" name="Suorakulmio 6"/>
          <p:cNvSpPr/>
          <p:nvPr userDrawn="1"/>
        </p:nvSpPr>
        <p:spPr>
          <a:xfrm>
            <a:off x="0" y="0"/>
            <a:ext cx="6375120" cy="6864136"/>
          </a:xfrm>
          <a:custGeom>
            <a:avLst/>
            <a:gdLst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6553200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737066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914992 w 6553200"/>
              <a:gd name="connsiteY2" fmla="*/ 6839594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64136"/>
              <a:gd name="connsiteX1" fmla="*/ 6553200 w 6553200"/>
              <a:gd name="connsiteY1" fmla="*/ 0 h 6864136"/>
              <a:gd name="connsiteX2" fmla="*/ 3921127 w 6553200"/>
              <a:gd name="connsiteY2" fmla="*/ 6864136 h 6864136"/>
              <a:gd name="connsiteX3" fmla="*/ 0 w 6553200"/>
              <a:gd name="connsiteY3" fmla="*/ 6858000 h 6864136"/>
              <a:gd name="connsiteX4" fmla="*/ 0 w 6553200"/>
              <a:gd name="connsiteY4" fmla="*/ 0 h 686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3200" h="6864136">
                <a:moveTo>
                  <a:pt x="0" y="0"/>
                </a:moveTo>
                <a:lnTo>
                  <a:pt x="6553200" y="0"/>
                </a:lnTo>
                <a:lnTo>
                  <a:pt x="3921127" y="6864136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2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1516842"/>
            <a:ext cx="4741260" cy="1589105"/>
          </a:xfrm>
        </p:spPr>
        <p:txBody>
          <a:bodyPr/>
          <a:lstStyle>
            <a:lvl1pPr algn="l">
              <a:defRPr b="1" i="0">
                <a:solidFill>
                  <a:schemeClr val="tx2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82046"/>
            <a:ext cx="3620636" cy="29234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2"/>
                </a:solidFill>
                <a:latin typeface="Helvetica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8" name="Suorakulmio 7"/>
          <p:cNvSpPr/>
          <p:nvPr userDrawn="1"/>
        </p:nvSpPr>
        <p:spPr>
          <a:xfrm>
            <a:off x="-1" y="6540486"/>
            <a:ext cx="9144000" cy="3236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1E27FF40-B8EF-44D5-A1E0-87F23FB88C8B}" type="datetime1">
              <a:rPr lang="fi-FI" smtClean="0"/>
              <a:pPr/>
              <a:t>1.4.2021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6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 smtClean="0">
                <a:solidFill>
                  <a:schemeClr val="accent1"/>
                </a:solidFill>
              </a:rPr>
              <a:t>JYU.</a:t>
            </a:r>
            <a:r>
              <a:rPr lang="fi-FI" b="1" dirty="0" smtClean="0"/>
              <a:t> </a:t>
            </a:r>
            <a:r>
              <a:rPr lang="fi-FI" b="1" dirty="0" err="1" smtClean="0"/>
              <a:t>Since</a:t>
            </a:r>
            <a:r>
              <a:rPr lang="fi-FI" b="1" dirty="0" smtClean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0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1" name="Kuva 2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51120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 smtClean="0">
                <a:solidFill>
                  <a:srgbClr val="FF0000"/>
                </a:solidFill>
              </a:rPr>
              <a:t>JYU. </a:t>
            </a:r>
            <a:r>
              <a:rPr lang="fi-FI" b="1" dirty="0" err="1" smtClean="0"/>
              <a:t>Since</a:t>
            </a:r>
            <a:r>
              <a:rPr lang="fi-FI" b="1" dirty="0" smtClean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341344"/>
            <a:ext cx="3008313" cy="1162050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1341344"/>
            <a:ext cx="5111750" cy="5001185"/>
          </a:xfrm>
        </p:spPr>
        <p:txBody>
          <a:bodyPr>
            <a:normAutofit/>
          </a:bodyPr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2503394"/>
            <a:ext cx="3008313" cy="3839135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1.4.2021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3410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 smtClean="0">
                <a:solidFill>
                  <a:srgbClr val="FF0000"/>
                </a:solidFill>
              </a:rPr>
              <a:t>JYU. </a:t>
            </a:r>
            <a:r>
              <a:rPr lang="fi-FI" b="1" dirty="0" err="1" smtClean="0"/>
              <a:t>Since</a:t>
            </a:r>
            <a:r>
              <a:rPr lang="fi-FI" b="1" dirty="0" smtClean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Helvetica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1.4.2021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2385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7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 smtClean="0">
                <a:solidFill>
                  <a:srgbClr val="FF0000"/>
                </a:solidFill>
              </a:rPr>
              <a:t>JYU. </a:t>
            </a:r>
            <a:r>
              <a:rPr lang="fi-FI" b="1" dirty="0" err="1" smtClean="0"/>
              <a:t>Since</a:t>
            </a:r>
            <a:r>
              <a:rPr lang="fi-FI" b="1" dirty="0" smtClean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1.4.2021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5155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6E27F-F1CB-4BE6-9EA1-B140A2DC1D08}" type="datetimeFigureOut">
              <a:rPr lang="fi-FI" smtClean="0"/>
              <a:t>1.4.2021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52DB8-7B54-46ED-A381-F0975B36F5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8027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_DSC7698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78613" y="0"/>
            <a:ext cx="5265388" cy="6540486"/>
          </a:xfrm>
          <a:prstGeom prst="rect">
            <a:avLst/>
          </a:prstGeom>
        </p:spPr>
      </p:pic>
      <p:sp>
        <p:nvSpPr>
          <p:cNvPr id="7" name="Suorakulmio 6"/>
          <p:cNvSpPr/>
          <p:nvPr userDrawn="1"/>
        </p:nvSpPr>
        <p:spPr>
          <a:xfrm>
            <a:off x="0" y="0"/>
            <a:ext cx="6375120" cy="6864136"/>
          </a:xfrm>
          <a:custGeom>
            <a:avLst/>
            <a:gdLst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6553200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737066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914992 w 6553200"/>
              <a:gd name="connsiteY2" fmla="*/ 6839594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64136"/>
              <a:gd name="connsiteX1" fmla="*/ 6553200 w 6553200"/>
              <a:gd name="connsiteY1" fmla="*/ 0 h 6864136"/>
              <a:gd name="connsiteX2" fmla="*/ 3921127 w 6553200"/>
              <a:gd name="connsiteY2" fmla="*/ 6864136 h 6864136"/>
              <a:gd name="connsiteX3" fmla="*/ 0 w 6553200"/>
              <a:gd name="connsiteY3" fmla="*/ 6858000 h 6864136"/>
              <a:gd name="connsiteX4" fmla="*/ 0 w 6553200"/>
              <a:gd name="connsiteY4" fmla="*/ 0 h 686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3200" h="6864136">
                <a:moveTo>
                  <a:pt x="0" y="0"/>
                </a:moveTo>
                <a:lnTo>
                  <a:pt x="6553200" y="0"/>
                </a:lnTo>
                <a:lnTo>
                  <a:pt x="3921127" y="6864136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2"/>
              </a:solidFill>
              <a:latin typeface="Helvetica" pitchFamily="34" charset="0"/>
            </a:endParaRPr>
          </a:p>
        </p:txBody>
      </p:sp>
      <p:sp>
        <p:nvSpPr>
          <p:cNvPr id="8" name="Suorakulmio 7"/>
          <p:cNvSpPr/>
          <p:nvPr userDrawn="1"/>
        </p:nvSpPr>
        <p:spPr>
          <a:xfrm>
            <a:off x="1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6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 smtClean="0">
                <a:solidFill>
                  <a:schemeClr val="accent1"/>
                </a:solidFill>
              </a:rPr>
              <a:t>JYU. </a:t>
            </a:r>
            <a:r>
              <a:rPr lang="fi-FI" b="1" dirty="0" err="1" smtClean="0"/>
              <a:t>Since</a:t>
            </a:r>
            <a:r>
              <a:rPr lang="fi-FI" b="1" dirty="0" smtClean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tsikko 1"/>
          <p:cNvSpPr>
            <a:spLocks noGrp="1"/>
          </p:cNvSpPr>
          <p:nvPr>
            <p:ph type="title"/>
          </p:nvPr>
        </p:nvSpPr>
        <p:spPr>
          <a:xfrm>
            <a:off x="457201" y="1516842"/>
            <a:ext cx="4741260" cy="1589105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tx2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16" name="Sisällön paikkamerkki 2"/>
          <p:cNvSpPr>
            <a:spLocks noGrp="1"/>
          </p:cNvSpPr>
          <p:nvPr>
            <p:ph idx="1"/>
          </p:nvPr>
        </p:nvSpPr>
        <p:spPr>
          <a:xfrm>
            <a:off x="457200" y="3382046"/>
            <a:ext cx="3620636" cy="29234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2"/>
                </a:solidFill>
                <a:latin typeface="Helvetica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7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2F6C6FE-2BCB-574D-9E89-D023255ACA90}" type="datetime1">
              <a:rPr lang="fi-FI" smtClean="0"/>
              <a:t>1.4.2021</a:t>
            </a:fld>
            <a:endParaRPr lang="fi-FI" dirty="0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2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3" name="Kuva 21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25838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3473450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473450">
                <a:moveTo>
                  <a:pt x="0" y="0"/>
                </a:moveTo>
                <a:lnTo>
                  <a:pt x="460678" y="2505"/>
                </a:lnTo>
                <a:cubicBezTo>
                  <a:pt x="467258" y="181367"/>
                  <a:pt x="460712" y="888442"/>
                  <a:pt x="463631" y="1023384"/>
                </a:cubicBezTo>
                <a:lnTo>
                  <a:pt x="1217523" y="1024449"/>
                </a:lnTo>
                <a:cubicBezTo>
                  <a:pt x="1217622" y="1021952"/>
                  <a:pt x="1212357" y="439565"/>
                  <a:pt x="1213464" y="1935"/>
                </a:cubicBezTo>
                <a:lnTo>
                  <a:pt x="9144000" y="0"/>
                </a:lnTo>
                <a:lnTo>
                  <a:pt x="9144000" y="3473450"/>
                </a:lnTo>
                <a:lnTo>
                  <a:pt x="4776273" y="3473378"/>
                </a:lnTo>
                <a:lnTo>
                  <a:pt x="4776273" y="2723070"/>
                </a:lnTo>
                <a:lnTo>
                  <a:pt x="424558" y="2719410"/>
                </a:lnTo>
                <a:lnTo>
                  <a:pt x="428218" y="3473378"/>
                </a:lnTo>
                <a:lnTo>
                  <a:pt x="0" y="3473450"/>
                </a:lnTo>
                <a:lnTo>
                  <a:pt x="0" y="0"/>
                </a:ln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13" name="Suorakulmio 12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1" name="Suorakulmio 10"/>
          <p:cNvSpPr/>
          <p:nvPr userDrawn="1"/>
        </p:nvSpPr>
        <p:spPr>
          <a:xfrm>
            <a:off x="425824" y="2719294"/>
            <a:ext cx="4347882" cy="2099235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1764" y="3227296"/>
            <a:ext cx="3541059" cy="1763058"/>
          </a:xfrm>
        </p:spPr>
        <p:txBody>
          <a:bodyPr anchor="t">
            <a:normAutofit/>
          </a:bodyPr>
          <a:lstStyle>
            <a:lvl1pPr algn="l">
              <a:defRPr sz="3600" b="1" cap="none"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21764" y="5162831"/>
            <a:ext cx="3541059" cy="1142345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  <a:latin typeface="Helvetica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 smtClean="0">
                <a:solidFill>
                  <a:schemeClr val="accent1"/>
                </a:solidFill>
              </a:rPr>
              <a:t>JYU. </a:t>
            </a:r>
            <a:r>
              <a:rPr lang="fi-FI" dirty="0" err="1" smtClean="0"/>
              <a:t>Since</a:t>
            </a:r>
            <a:r>
              <a:rPr lang="fi-FI" dirty="0" smtClean="0"/>
              <a:t> 1863.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Sisällön paikkamerkki 2"/>
          <p:cNvSpPr>
            <a:spLocks noGrp="1"/>
          </p:cNvSpPr>
          <p:nvPr>
            <p:ph sz="half" idx="11"/>
          </p:nvPr>
        </p:nvSpPr>
        <p:spPr>
          <a:xfrm>
            <a:off x="4908176" y="3937000"/>
            <a:ext cx="3904130" cy="236817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1.4.2021</a:t>
            </a:fld>
            <a:endParaRPr lang="fi-FI" dirty="0"/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3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4" name="Kuva 2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25955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4"/>
            <a:ext cx="9144000" cy="2980766"/>
          </a:xfrm>
          <a:prstGeom prst="rect">
            <a:avLst/>
          </a:prstGeom>
          <a:solidFill>
            <a:srgbClr val="F156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-1"/>
            <a:ext cx="9144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002957"/>
                </a:solidFill>
              </a:rPr>
              <a:t>JYU. </a:t>
            </a:r>
            <a:r>
              <a:rPr lang="fi-FI" b="1" smtClean="0"/>
              <a:t>Since 1863.</a:t>
            </a:r>
            <a:endParaRPr lang="fi-FI" b="1" dirty="0" smtClean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1.4.2021</a:t>
            </a:fld>
            <a:endParaRPr lang="fi-FI" dirty="0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457201" y="0"/>
            <a:ext cx="763388" cy="1028096"/>
            <a:chOff x="457201" y="0"/>
            <a:chExt cx="763388" cy="1028096"/>
          </a:xfrm>
        </p:grpSpPr>
        <p:sp>
          <p:nvSpPr>
            <p:cNvPr id="19" name="Suorakulmio 18"/>
            <p:cNvSpPr/>
            <p:nvPr userDrawn="1"/>
          </p:nvSpPr>
          <p:spPr>
            <a:xfrm>
              <a:off x="457201" y="0"/>
              <a:ext cx="763388" cy="10280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0" name="Kuva 19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8" y="165903"/>
              <a:ext cx="323551" cy="736410"/>
            </a:xfrm>
            <a:prstGeom prst="rect">
              <a:avLst/>
            </a:prstGeom>
          </p:spPr>
        </p:pic>
      </p:grp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722313" y="4085663"/>
            <a:ext cx="77724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9144000" cy="112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722312" y="5314392"/>
            <a:ext cx="7842663" cy="117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91452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4"/>
            <a:ext cx="9144000" cy="298076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-1"/>
            <a:ext cx="9144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 smtClean="0">
                <a:solidFill>
                  <a:srgbClr val="FF0000"/>
                </a:solidFill>
              </a:rPr>
              <a:t>JYU. </a:t>
            </a:r>
            <a:r>
              <a:rPr lang="fi-FI" b="1" dirty="0" err="1" smtClean="0"/>
              <a:t>Since</a:t>
            </a:r>
            <a:r>
              <a:rPr lang="fi-FI" b="1" dirty="0" smtClean="0"/>
              <a:t> 1863.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1.4.2021</a:t>
            </a:fld>
            <a:endParaRPr lang="fi-FI" dirty="0"/>
          </a:p>
        </p:txBody>
      </p: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722313" y="4085663"/>
            <a:ext cx="77724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9144000" cy="11265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722312" y="5314392"/>
            <a:ext cx="7842663" cy="117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2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3" name="Kuva 2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76682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 smtClean="0">
                <a:solidFill>
                  <a:srgbClr val="FF0000"/>
                </a:solidFill>
              </a:rPr>
              <a:t>JYU. </a:t>
            </a:r>
            <a:r>
              <a:rPr lang="fi-FI" b="1" dirty="0" err="1" smtClean="0"/>
              <a:t>Since</a:t>
            </a:r>
            <a:r>
              <a:rPr lang="fi-FI" b="1" dirty="0" smtClean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/>
          <p:cNvSpPr>
            <a:spLocks noGrp="1"/>
          </p:cNvSpPr>
          <p:nvPr>
            <p:ph type="title"/>
          </p:nvPr>
        </p:nvSpPr>
        <p:spPr>
          <a:xfrm>
            <a:off x="457200" y="637578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13" name="Tekstin paikkamerkki 2"/>
          <p:cNvSpPr>
            <a:spLocks noGrp="1"/>
          </p:cNvSpPr>
          <p:nvPr>
            <p:ph idx="1"/>
          </p:nvPr>
        </p:nvSpPr>
        <p:spPr>
          <a:xfrm>
            <a:off x="457200" y="1844699"/>
            <a:ext cx="82296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1.4.2021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07056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844698"/>
            <a:ext cx="40386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844698"/>
            <a:ext cx="40386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1.4.2021</a:t>
            </a:fld>
            <a:endParaRPr lang="fi-FI" dirty="0"/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 smtClean="0">
                <a:solidFill>
                  <a:srgbClr val="FF0000"/>
                </a:solidFill>
              </a:rPr>
              <a:t>JYU. </a:t>
            </a:r>
            <a:r>
              <a:rPr lang="fi-FI" b="1" dirty="0" err="1" smtClean="0"/>
              <a:t>Since</a:t>
            </a:r>
            <a:r>
              <a:rPr lang="fi-FI" b="1" dirty="0" smtClean="0"/>
              <a:t> 1863.</a:t>
            </a:r>
          </a:p>
        </p:txBody>
      </p:sp>
    </p:spTree>
    <p:extLst>
      <p:ext uri="{BB962C8B-B14F-4D97-AF65-F5344CB8AC3E}">
        <p14:creationId xmlns:p14="http://schemas.microsoft.com/office/powerpoint/2010/main" val="39709779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 smtClean="0">
                <a:solidFill>
                  <a:srgbClr val="FF0000"/>
                </a:solidFill>
              </a:rPr>
              <a:t>JYU. </a:t>
            </a:r>
            <a:r>
              <a:rPr lang="fi-FI" b="1" dirty="0" err="1" smtClean="0"/>
              <a:t>Since</a:t>
            </a:r>
            <a:r>
              <a:rPr lang="fi-FI" b="1" dirty="0" smtClean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44698"/>
            <a:ext cx="4040188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697089"/>
            <a:ext cx="4040188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844698"/>
            <a:ext cx="4041775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697089"/>
            <a:ext cx="4041775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1.4.2021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841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4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 smtClean="0">
                <a:solidFill>
                  <a:srgbClr val="FF0000"/>
                </a:solidFill>
              </a:rPr>
              <a:t>JYU. </a:t>
            </a:r>
            <a:r>
              <a:rPr lang="fi-FI" b="1" dirty="0" err="1" smtClean="0"/>
              <a:t>Since</a:t>
            </a:r>
            <a:r>
              <a:rPr lang="fi-FI" b="1" dirty="0" smtClean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1.4.2021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1674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 smtClean="0">
                <a:solidFill>
                  <a:srgbClr val="FF0000"/>
                </a:solidFill>
              </a:rPr>
              <a:t>JYU. </a:t>
            </a:r>
            <a:r>
              <a:rPr lang="fi-FI" b="1" dirty="0" err="1" smtClean="0"/>
              <a:t>Since</a:t>
            </a:r>
            <a:r>
              <a:rPr lang="fi-FI" b="1" dirty="0" smtClean="0"/>
              <a:t> 1863.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1.4.2021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87409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637578"/>
            <a:ext cx="7356324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44699"/>
            <a:ext cx="82296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18F083AE-6A17-432F-8D0A-64661EFCEDA8}" type="datetime1">
              <a:rPr lang="fi-FI" smtClean="0"/>
              <a:pPr/>
              <a:t>1.4.2021</a:t>
            </a:fld>
            <a:endParaRPr lang="fi-FI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dirty="0" smtClean="0">
                <a:solidFill>
                  <a:schemeClr val="accent1"/>
                </a:solidFill>
              </a:rPr>
              <a:t>JYU.</a:t>
            </a:r>
            <a:r>
              <a:rPr lang="fi-FI" dirty="0" smtClean="0"/>
              <a:t> </a:t>
            </a:r>
            <a:r>
              <a:rPr lang="fi-FI" dirty="0" err="1" smtClean="0"/>
              <a:t>Since</a:t>
            </a:r>
            <a:r>
              <a:rPr lang="fi-FI" dirty="0" smtClean="0"/>
              <a:t> 1863.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 userDrawn="1"/>
        </p:nvGrpSpPr>
        <p:grpSpPr>
          <a:xfrm>
            <a:off x="7923412" y="0"/>
            <a:ext cx="763388" cy="1028096"/>
            <a:chOff x="457200" y="0"/>
            <a:chExt cx="763388" cy="1028096"/>
          </a:xfrm>
        </p:grpSpPr>
        <p:sp>
          <p:nvSpPr>
            <p:cNvPr id="17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18" name="Kuva 21"/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5928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600" b="1" i="0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Tx/>
        <a:buBlip>
          <a:blip r:embed="rId17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48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SzPct val="80000"/>
        <a:buFontTx/>
        <a:buBlip>
          <a:blip r:embed="rId18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2nhEixi" TargetMode="External"/><Relationship Id="rId2" Type="http://schemas.openxmlformats.org/officeDocument/2006/relationships/hyperlink" Target="leikattu20.mp4" TargetMode="Externa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3fJxnpx" TargetMode="External"/><Relationship Id="rId2" Type="http://schemas.openxmlformats.org/officeDocument/2006/relationships/hyperlink" Target="https://link.webropolsurveys.com/S/B219461517945626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27FF40-B8EF-44D5-A1E0-87F23FB88C8B}" type="datetime1"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1.4.2021</a:t>
            </a:fld>
            <a:endParaRPr kumimoji="0" lang="fi-FI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3088" y="4191988"/>
            <a:ext cx="8116887" cy="1917854"/>
          </a:xfrm>
        </p:spPr>
        <p:txBody>
          <a:bodyPr>
            <a:normAutofit fontScale="90000"/>
          </a:bodyPr>
          <a:lstStyle/>
          <a:p>
            <a:pPr>
              <a:spcAft>
                <a:spcPts val="600"/>
              </a:spcAft>
            </a:pPr>
            <a:r>
              <a:rPr lang="fi-FI" dirty="0" smtClean="0"/>
              <a:t>Video Club 8</a:t>
            </a:r>
            <a:br>
              <a:rPr lang="fi-FI" dirty="0" smtClean="0"/>
            </a:br>
            <a:r>
              <a:rPr lang="fi-FI" sz="3100" dirty="0">
                <a:latin typeface="Calibri" panose="020F0502020204030204" pitchFamily="34" charset="0"/>
                <a:cs typeface="Calibri" panose="020F0502020204030204" pitchFamily="34" charset="0"/>
              </a:rPr>
              <a:t>KTKP3019 Osaaminen ja asiantuntijuus: opetusharjoittelu 1 </a:t>
            </a:r>
            <a:br>
              <a:rPr lang="fi-FI" sz="3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3100" dirty="0">
                <a:latin typeface="Calibri" panose="020F0502020204030204" pitchFamily="34" charset="0"/>
                <a:cs typeface="Calibri" panose="020F0502020204030204" pitchFamily="34" charset="0"/>
              </a:rPr>
              <a:t>Opintojakson päättäminen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6996113" y="6592888"/>
            <a:ext cx="2147887" cy="18097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srgbClr val="F1563F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JYU.</a:t>
            </a:r>
            <a:r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 Since 1863.</a:t>
            </a:r>
            <a:endParaRPr kumimoji="0" lang="fi-FI" sz="9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8689975" y="6592888"/>
            <a:ext cx="454025" cy="18097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E3988A-0109-0B40-965D-9E0ED41EFEE4}" type="slidenum"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2"/>
          </p:nvPr>
        </p:nvSpPr>
        <p:spPr/>
      </p:sp>
      <p:pic>
        <p:nvPicPr>
          <p:cNvPr id="2052" name="Picture 4" descr="Image result for pajunkissa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02" b="12423"/>
          <a:stretch/>
        </p:blipFill>
        <p:spPr bwMode="auto">
          <a:xfrm>
            <a:off x="-2" y="-27384"/>
            <a:ext cx="9179819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7761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srgbClr val="F1563F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JYU.</a:t>
            </a:r>
            <a:r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 Since 1863.</a:t>
            </a:r>
            <a:endParaRPr kumimoji="0" lang="fi-FI" sz="9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45211"/>
            <a:ext cx="7543800" cy="1019912"/>
          </a:xfrm>
        </p:spPr>
        <p:txBody>
          <a:bodyPr>
            <a:normAutofit/>
          </a:bodyPr>
          <a:lstStyle/>
          <a:p>
            <a:r>
              <a:rPr lang="fi-FI" sz="2900" dirty="0" smtClean="0"/>
              <a:t>Oppimistilanteiden havainnoinnin prosessit </a:t>
            </a:r>
            <a:r>
              <a:rPr lang="fi-FI" sz="2200" dirty="0" smtClean="0">
                <a:solidFill>
                  <a:srgbClr val="C00000"/>
                </a:solidFill>
              </a:rPr>
              <a:t>(</a:t>
            </a:r>
            <a:r>
              <a:rPr lang="fi-FI" sz="2200" dirty="0" err="1" smtClean="0">
                <a:solidFill>
                  <a:srgbClr val="C00000"/>
                </a:solidFill>
              </a:rPr>
              <a:t>teacher</a:t>
            </a:r>
            <a:r>
              <a:rPr lang="fi-FI" sz="2200" dirty="0" smtClean="0">
                <a:solidFill>
                  <a:srgbClr val="C00000"/>
                </a:solidFill>
              </a:rPr>
              <a:t> </a:t>
            </a:r>
            <a:r>
              <a:rPr lang="fi-FI" sz="2200" dirty="0" err="1" smtClean="0">
                <a:solidFill>
                  <a:srgbClr val="C00000"/>
                </a:solidFill>
              </a:rPr>
              <a:t>noticing</a:t>
            </a:r>
            <a:r>
              <a:rPr lang="fi-FI" sz="2200" dirty="0" smtClean="0">
                <a:solidFill>
                  <a:srgbClr val="C00000"/>
                </a:solidFill>
              </a:rPr>
              <a:t>, </a:t>
            </a:r>
            <a:r>
              <a:rPr lang="fi-FI" sz="2200" dirty="0" err="1" smtClean="0">
                <a:solidFill>
                  <a:srgbClr val="C00000"/>
                </a:solidFill>
              </a:rPr>
              <a:t>professional</a:t>
            </a:r>
            <a:r>
              <a:rPr lang="fi-FI" sz="2200" dirty="0" smtClean="0">
                <a:solidFill>
                  <a:srgbClr val="C00000"/>
                </a:solidFill>
              </a:rPr>
              <a:t> vision)</a:t>
            </a:r>
            <a:endParaRPr lang="fi-FI" sz="2200" dirty="0">
              <a:solidFill>
                <a:srgbClr val="C0000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844699"/>
            <a:ext cx="4225636" cy="4557156"/>
          </a:xfrm>
        </p:spPr>
        <p:txBody>
          <a:bodyPr/>
          <a:lstStyle/>
          <a:p>
            <a:pPr marL="0" indent="0">
              <a:buNone/>
            </a:pPr>
            <a:endParaRPr lang="fi-FI" sz="2800" dirty="0" smtClean="0"/>
          </a:p>
          <a:p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13B751-1C73-F140-8F4C-4EAC8C7B914C}" type="datetime1">
              <a:rPr kumimoji="0" lang="fi-FI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1.4.2021</a:t>
            </a:fld>
            <a:endParaRPr kumimoji="0" lang="fi-FI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689975" y="6592888"/>
            <a:ext cx="454025" cy="18097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E3988A-0109-0B40-965D-9E0ED41EFEE4}" type="slidenum">
              <a:rPr kumimoji="0" lang="fi-FI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29644" t="43121" r="49983" b="23214"/>
          <a:stretch/>
        </p:blipFill>
        <p:spPr>
          <a:xfrm>
            <a:off x="5044217" y="2164903"/>
            <a:ext cx="3888778" cy="361454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 flipH="1">
            <a:off x="163528" y="1474779"/>
            <a:ext cx="4880689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fi-FI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Havaitseminen</a:t>
            </a:r>
            <a:r>
              <a:rPr kumimoji="0" lang="fi-FI" sz="1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</a:t>
            </a:r>
            <a:r>
              <a:rPr kumimoji="0" lang="fi-FI" sz="1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opettajan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huomio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kohdistuu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johonkin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vuorovaikutuksen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osatekijään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(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esim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oppilaiden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tai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ryhmän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toimintaan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tunnereaktioon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</a:t>
            </a:r>
            <a:r>
              <a:rPr kumimoji="0" lang="en-US" sz="19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opittavan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asian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ymmärtämiseen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Tulkinta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opettaja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tulkitsee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havaitsemaansa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kokemustensa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tietojensa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ja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oppilaan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/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ryhmän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tuntemuksen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perusteella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fi-FI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Päätöksenteko:</a:t>
            </a:r>
            <a:r>
              <a:rPr kumimoji="0" lang="fi-FI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fi-FI" sz="1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havaintojen teon ja tulkintojensa pohjalta opettaja päätyy johonkin toimintaan</a:t>
            </a:r>
            <a:endParaRPr kumimoji="0" lang="fi-FI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1" y="5970380"/>
            <a:ext cx="8459786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Video Clubit tukevat oppimistilanteiden havainnointitaidon kehittymistä</a:t>
            </a:r>
            <a:endParaRPr lang="fi-FI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96719" y="1475367"/>
            <a:ext cx="418377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2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PID-malli</a:t>
            </a:r>
          </a:p>
          <a:p>
            <a:r>
              <a:rPr lang="fi-FI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Perception-Interpretation-Decision-making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291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JYU. </a:t>
            </a:r>
            <a:r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Since 1863.</a:t>
            </a:r>
            <a:endParaRPr kumimoji="0" lang="fi-FI" sz="9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E3988A-0109-0B40-965D-9E0ED41EFEE4}" type="slidenum"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Video Clubien teemoja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53664"/>
            <a:ext cx="8229600" cy="4557156"/>
          </a:xfrm>
        </p:spPr>
        <p:txBody>
          <a:bodyPr>
            <a:normAutofit lnSpcReduction="10000"/>
          </a:bodyPr>
          <a:lstStyle/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Tilannekiinnostus ja tehtäväsuuntautunut </a:t>
            </a:r>
            <a:r>
              <a:rPr lang="fi-FI" dirty="0" smtClean="0">
                <a:latin typeface="Calibri" panose="020F0502020204030204" pitchFamily="34" charset="0"/>
                <a:cs typeface="Calibri" panose="020F0502020204030204" pitchFamily="34" charset="0"/>
              </a:rPr>
              <a:t>käyttäytyminen</a:t>
            </a:r>
          </a:p>
          <a:p>
            <a:r>
              <a:rPr lang="fi-FI" dirty="0" smtClean="0">
                <a:latin typeface="Calibri" panose="020F0502020204030204" pitchFamily="34" charset="0"/>
                <a:cs typeface="Calibri" panose="020F0502020204030204" pitchFamily="34" charset="0"/>
              </a:rPr>
              <a:t>Formatiivinen arviointi ja palaute</a:t>
            </a:r>
          </a:p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Ryhmä ja vertaissuhteet luokassa</a:t>
            </a:r>
          </a:p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Tunteet ja tunteiden säätely</a:t>
            </a:r>
          </a:p>
          <a:p>
            <a:r>
              <a:rPr lang="fi-FI" dirty="0" smtClean="0">
                <a:latin typeface="Calibri" panose="020F0502020204030204" pitchFamily="34" charset="0"/>
                <a:cs typeface="Calibri" panose="020F0502020204030204" pitchFamily="34" charset="0"/>
              </a:rPr>
              <a:t>Ajatteluprosessien tukeminen</a:t>
            </a:r>
          </a:p>
          <a:p>
            <a:r>
              <a:rPr lang="fi-FI" dirty="0" smtClean="0">
                <a:latin typeface="Calibri" panose="020F0502020204030204" pitchFamily="34" charset="0"/>
                <a:cs typeface="Calibri" panose="020F0502020204030204" pitchFamily="34" charset="0"/>
              </a:rPr>
              <a:t>Kielitietoisuus</a:t>
            </a:r>
          </a:p>
          <a:p>
            <a:r>
              <a:rPr lang="fi-FI" dirty="0" smtClean="0">
                <a:latin typeface="Calibri" panose="020F0502020204030204" pitchFamily="34" charset="0"/>
                <a:cs typeface="Calibri" panose="020F0502020204030204" pitchFamily="34" charset="0"/>
              </a:rPr>
              <a:t>Käyttäytymisen 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säätely</a:t>
            </a:r>
          </a:p>
          <a:p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A8D66E-D4C1-438C-8B85-C19A0838289F}" type="datetime1"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1.4.2021</a:t>
            </a:fld>
            <a:endParaRPr kumimoji="0" lang="fi-FI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2340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srgbClr val="F1563F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JYU. </a:t>
            </a:r>
            <a:r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Since 1863.</a:t>
            </a:r>
            <a:endParaRPr kumimoji="0" lang="fi-FI" sz="9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E3988A-0109-0B40-965D-9E0ED41EFEE4}" type="slidenum"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199" y="1019175"/>
            <a:ext cx="5038725" cy="791372"/>
          </a:xfrm>
        </p:spPr>
        <p:txBody>
          <a:bodyPr>
            <a:normAutofit/>
          </a:bodyPr>
          <a:lstStyle/>
          <a:p>
            <a:r>
              <a:rPr lang="fi-FI" sz="2800" dirty="0" smtClean="0"/>
              <a:t>Opetustuokion havainnointi</a:t>
            </a:r>
            <a:endParaRPr lang="fi-FI" sz="28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24041A-D7AC-0740-969A-8B5B84F7A4B9}" type="datetime1"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1.4.2021</a:t>
            </a:fld>
            <a:endParaRPr kumimoji="0" lang="fi-FI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810547"/>
            <a:ext cx="5305426" cy="2402865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i-FI" sz="2000" dirty="0" smtClean="0"/>
              <a:t>Luokanopettaja </a:t>
            </a:r>
            <a:r>
              <a:rPr lang="fi-FI" sz="2000" dirty="0"/>
              <a:t>työskentelee tavallisesti luokkaympäristössä, jossa on läsnä useita oppilaita, joskus myös muita opettajia tai aikuisia. Luokkatilanteissa </a:t>
            </a:r>
            <a:r>
              <a:rPr lang="fi-FI" sz="2000" dirty="0" smtClean="0"/>
              <a:t>tapahtuu monia </a:t>
            </a:r>
            <a:r>
              <a:rPr lang="fi-FI" sz="2000" dirty="0"/>
              <a:t>asioita </a:t>
            </a:r>
            <a:r>
              <a:rPr lang="fi-FI" sz="2000" dirty="0" smtClean="0"/>
              <a:t>usein </a:t>
            </a:r>
            <a:r>
              <a:rPr lang="fi-FI" sz="2000" dirty="0"/>
              <a:t>yhtä aikaa ja nopealla tahdilla ja siksi olennaista on </a:t>
            </a:r>
            <a:r>
              <a:rPr lang="fi-FI" sz="2000" dirty="0" smtClean="0"/>
              <a:t>se, mihin </a:t>
            </a:r>
            <a:r>
              <a:rPr lang="fi-FI" sz="2000" dirty="0"/>
              <a:t>opettaja kiinnittää huomiota. </a:t>
            </a:r>
            <a:endParaRPr lang="fi-FI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57199" y="4213412"/>
            <a:ext cx="5305426" cy="19389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Millaisia havaintoja sinä teet videolla näkyvästä opetustuokiosta</a:t>
            </a:r>
            <a:r>
              <a:rPr kumimoji="0" lang="fi-FI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Käytä hyväksesi Video Clubeissa kertynyttä osaamistasi ja eri näkökulmia.</a:t>
            </a:r>
            <a:endParaRPr kumimoji="0" lang="fi-FI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Varaudu kirjoittamaan </a:t>
            </a:r>
            <a:r>
              <a:rPr kumimoji="0" lang="fi-FI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havainnoistasi.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227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42901" y="2414913"/>
            <a:ext cx="4741260" cy="1589105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Tutkimuskirjoitelma:</a:t>
            </a:r>
            <a:br>
              <a:rPr lang="fi-FI" dirty="0" smtClean="0"/>
            </a:br>
            <a:r>
              <a:rPr lang="fi-FI" dirty="0" smtClean="0"/>
              <a:t>Video I (</a:t>
            </a:r>
            <a:r>
              <a:rPr lang="fi-FI" dirty="0" smtClean="0">
                <a:hlinkClick r:id="rId2" action="ppaction://hlinkfile"/>
              </a:rPr>
              <a:t>nro 20</a:t>
            </a:r>
            <a:r>
              <a:rPr lang="fi-FI" dirty="0" smtClean="0"/>
              <a:t>)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latin typeface="Calibri" panose="020F0502020204030204" pitchFamily="34" charset="0"/>
                <a:cs typeface="Calibri" panose="020F0502020204030204" pitchFamily="34" charset="0"/>
              </a:rPr>
              <a:t>Kirjaa 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havaintojasi osoitteessa: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/>
            </a:r>
            <a:br>
              <a:rPr lang="fi-FI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</a:br>
            <a:r>
              <a:rPr lang="fi-FI" u="sng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https://bit.ly/2nhEixi</a:t>
            </a:r>
            <a:r>
              <a:rPr lang="fi-FI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i-FI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8610AC-C6DC-4040-B5DB-3FDA4B18D1E3}" type="datetime1"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1.4.2021</a:t>
            </a:fld>
            <a:endParaRPr kumimoji="0" lang="fi-FI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JYU. </a:t>
            </a:r>
            <a:r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Since 1863.</a:t>
            </a:r>
            <a:endParaRPr kumimoji="0" lang="fi-FI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E3988A-0109-0B40-965D-9E0ED41EFEE4}" type="slidenum"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6329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srgbClr val="F1563F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JYU. </a:t>
            </a:r>
            <a:r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Since 1863.</a:t>
            </a:r>
            <a:endParaRPr kumimoji="0" lang="fi-FI" sz="9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2F6C6FE-2BCB-574D-9E89-D023255ACA90}" type="datetime1"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1.4.2021</a:t>
            </a:fld>
            <a:endParaRPr kumimoji="0" lang="fi-FI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689975" y="6592888"/>
            <a:ext cx="454025" cy="18097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E3988A-0109-0B40-965D-9E0ED41EFEE4}" type="slidenum"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826" y="1444442"/>
            <a:ext cx="9144282" cy="512079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874" y="599753"/>
            <a:ext cx="72646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Kiitos</a:t>
            </a:r>
            <a:r>
              <a:rPr kumimoji="0" lang="fi-FI" sz="3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aktiivisesta osallistumisesta OH1:een</a:t>
            </a:r>
            <a:r>
              <a:rPr kumimoji="0" lang="fi-FI" sz="3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  <a:endParaRPr kumimoji="0" lang="fi-FI" sz="3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054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JYU. </a:t>
            </a:r>
            <a:r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Since 1863.</a:t>
            </a:r>
            <a:endParaRPr kumimoji="0" lang="fi-FI" sz="9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E3988A-0109-0B40-965D-9E0ED41EFEE4}" type="slidenum"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Palautekysely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400" dirty="0">
                <a:hlinkClick r:id="rId2"/>
              </a:rPr>
              <a:t>https://</a:t>
            </a:r>
            <a:r>
              <a:rPr lang="fi-FI" sz="2400" dirty="0" smtClean="0">
                <a:hlinkClick r:id="rId2"/>
              </a:rPr>
              <a:t>link.webropolsurveys.com/S/B219461517945626</a:t>
            </a:r>
            <a:endParaRPr lang="fi-FI" sz="2400" dirty="0" smtClean="0"/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A8D66E-D4C1-438C-8B85-C19A0838289F}" type="datetime1">
              <a:rPr kumimoji="0" lang="fi-FI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1.4.2021</a:t>
            </a:fld>
            <a:endParaRPr kumimoji="0" lang="fi-FI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34" charset="0"/>
              <a:ea typeface="+mn-ea"/>
              <a:cs typeface="Helvetica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5772750" y="529389"/>
            <a:ext cx="111893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i-FI" dirty="0" smtClean="0">
                <a:latin typeface="Calibri" panose="020F0502020204030204" pitchFamily="34" charset="0"/>
                <a:cs typeface="Calibri" panose="020F0502020204030204" pitchFamily="34" charset="0"/>
              </a:rPr>
              <a:t>Päivitetty 1.4.2021</a:t>
            </a:r>
            <a:endParaRPr lang="fi-F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457200" y="2906830"/>
            <a:ext cx="4350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Lyhytlinkki:</a:t>
            </a:r>
          </a:p>
          <a:p>
            <a:r>
              <a:rPr lang="fi-FI" sz="2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</a:t>
            </a:r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fi-FI" sz="2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bit.ly/3fJxnpx</a:t>
            </a:r>
            <a:endParaRPr lang="fi-FI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807820"/>
      </p:ext>
    </p:extLst>
  </p:cSld>
  <p:clrMapOvr>
    <a:masterClrMapping/>
  </p:clrMapOvr>
</p:sld>
</file>

<file path=ppt/theme/theme1.xml><?xml version="1.0" encoding="utf-8"?>
<a:theme xmlns:a="http://schemas.openxmlformats.org/drawingml/2006/main" name="JYU sisältö pohj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.potx" id="{9280246C-8154-4742-BA74-FA58D652E538}" vid="{2DE237A3-F387-42F7-8438-1775296BE60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252</Words>
  <Application>Microsoft Office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Helvetica</vt:lpstr>
      <vt:lpstr>Palatino Linotype</vt:lpstr>
      <vt:lpstr>JYU sisältö pohjat</vt:lpstr>
      <vt:lpstr>Video Club 8 KTKP3019 Osaaminen ja asiantuntijuus: opetusharjoittelu 1  Opintojakson päättäminen  </vt:lpstr>
      <vt:lpstr>Oppimistilanteiden havainnoinnin prosessit (teacher noticing, professional vision)</vt:lpstr>
      <vt:lpstr>Video Clubien teemoja</vt:lpstr>
      <vt:lpstr>Opetustuokion havainnointi</vt:lpstr>
      <vt:lpstr>Tutkimuskirjoitelma: Video I (nro 20)  Kirjaa havaintojasi osoitteessa: https://bit.ly/2nhEixi  </vt:lpstr>
      <vt:lpstr>PowerPoint Presentation</vt:lpstr>
      <vt:lpstr>Palautekysely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OH1 / Video Club Opintojakson päättäminen</dc:title>
  <dc:creator>Metsäpelto, Riitta-Leena</dc:creator>
  <cp:lastModifiedBy>Metsäpelto, Riitta-Leena</cp:lastModifiedBy>
  <cp:revision>17</cp:revision>
  <dcterms:created xsi:type="dcterms:W3CDTF">2020-06-15T11:34:20Z</dcterms:created>
  <dcterms:modified xsi:type="dcterms:W3CDTF">2021-04-01T05:34:22Z</dcterms:modified>
</cp:coreProperties>
</file>