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2CB"/>
          </a:solidFill>
        </a:fill>
      </a:tcStyle>
    </a:wholeTbl>
    <a:band2H>
      <a:tcTxStyle b="def" i="def"/>
      <a:tcStyle>
        <a:tcBdr/>
        <a:fill>
          <a:solidFill>
            <a:srgbClr val="FBEA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DCE"/>
          </a:solidFill>
        </a:fill>
      </a:tcStyle>
    </a:wholeTbl>
    <a:band2H>
      <a:tcTxStyle b="def" i="def"/>
      <a:tcStyle>
        <a:tcBdr/>
        <a:fill>
          <a:solidFill>
            <a:srgbClr val="EC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4" name="Shape 1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4" name="Shape 1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Animointiversio 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xfrm rot="5400000">
            <a:off x="2309017" y="-251618"/>
            <a:ext cx="4525964" cy="82296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 rot="5400000">
            <a:off x="4732337" y="2171700"/>
            <a:ext cx="5851526" cy="2057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 rot="5400000">
            <a:off x="541337" y="190500"/>
            <a:ext cx="5851526" cy="60197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106" name="Shape 10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sigths_kielioppidi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marL="954314" indent="-319314">
              <a:buClr>
                <a:schemeClr val="accent1"/>
              </a:buClr>
              <a:buChar char="•"/>
              <a:defRPr>
                <a:solidFill>
                  <a:schemeClr val="accent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23" name="Shape 123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b="1" sz="2400"/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b="1" sz="2400"/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b="1" sz="2400"/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b="1" sz="2400"/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4" name="Shape 124"/>
          <p:cNvSpPr/>
          <p:nvPr>
            <p:ph type="body" sz="half" idx="13"/>
          </p:nvPr>
        </p:nvSpPr>
        <p:spPr>
          <a:xfrm>
            <a:off x="457199" y="2174875"/>
            <a:ext cx="4040189" cy="39512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125" name="Shape 125"/>
          <p:cNvSpPr/>
          <p:nvPr>
            <p:ph type="body" sz="quarter" idx="14"/>
          </p:nvPr>
        </p:nvSpPr>
        <p:spPr>
          <a:xfrm>
            <a:off x="4645025" y="1535112"/>
            <a:ext cx="4041774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400"/>
              </a:spcBef>
              <a:buClrTx/>
              <a:buSzTx/>
              <a:buFontTx/>
              <a:buNone/>
              <a:defRPr b="1" sz="2400"/>
            </a:pPr>
          </a:p>
        </p:txBody>
      </p:sp>
      <p:sp>
        <p:nvSpPr>
          <p:cNvPr id="126" name="Shape 126"/>
          <p:cNvSpPr/>
          <p:nvPr>
            <p:ph type="body" sz="half" idx="15"/>
          </p:nvPr>
        </p:nvSpPr>
        <p:spPr>
          <a:xfrm>
            <a:off x="4645025" y="2174875"/>
            <a:ext cx="4041774" cy="39512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127" name="Shape 127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35" name="Shape 135"/>
          <p:cNvSpPr/>
          <p:nvPr>
            <p:ph type="body" sz="half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indent="-165100">
              <a:spcBef>
                <a:spcPts val="500"/>
              </a:spcBef>
              <a:defRPr sz="2800"/>
            </a:lvl1pPr>
            <a:lvl2pPr marL="765175" indent="-155575">
              <a:spcBef>
                <a:spcPts val="500"/>
              </a:spcBef>
              <a:defRPr sz="2800"/>
            </a:lvl2pPr>
            <a:lvl3pPr marL="1183639" indent="-142239">
              <a:spcBef>
                <a:spcPts val="500"/>
              </a:spcBef>
              <a:defRPr sz="2800"/>
            </a:lvl3pPr>
            <a:lvl4pPr marL="1663700" indent="-177800">
              <a:spcBef>
                <a:spcPts val="500"/>
              </a:spcBef>
              <a:defRPr sz="2800"/>
            </a:lvl4pPr>
            <a:lvl5pPr marL="2120900" indent="-177800">
              <a:spcBef>
                <a:spcPts val="5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hape 136"/>
          <p:cNvSpPr/>
          <p:nvPr>
            <p:ph type="body" sz="half" idx="13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65100">
              <a:spcBef>
                <a:spcPts val="500"/>
              </a:spcBef>
              <a:defRPr sz="2800"/>
            </a:pPr>
          </a:p>
        </p:txBody>
      </p:sp>
      <p:sp>
        <p:nvSpPr>
          <p:cNvPr id="137" name="Shape 137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sigths_kielioppidi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b="1" sz="2400"/>
            </a:lvl1pPr>
          </a:lstStyle>
          <a:p>
            <a:pPr/>
            <a:r>
              <a:t>Click to add text</a:t>
            </a:r>
          </a:p>
        </p:txBody>
      </p:sp>
      <p:sp>
        <p:nvSpPr>
          <p:cNvPr id="29" name="Shape 29"/>
          <p:cNvSpPr/>
          <p:nvPr>
            <p:ph type="body" sz="half" idx="13"/>
          </p:nvPr>
        </p:nvSpPr>
        <p:spPr>
          <a:xfrm>
            <a:off x="457199" y="2174874"/>
            <a:ext cx="4040189" cy="395128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30" name="Shape 30"/>
          <p:cNvSpPr/>
          <p:nvPr>
            <p:ph type="body" sz="quarter" idx="14"/>
          </p:nvPr>
        </p:nvSpPr>
        <p:spPr>
          <a:xfrm>
            <a:off x="4645024" y="1535112"/>
            <a:ext cx="4041775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400"/>
              </a:spcBef>
              <a:buClrTx/>
              <a:buSzTx/>
              <a:buFontTx/>
              <a:buNone/>
              <a:defRPr b="1" sz="2400"/>
            </a:pPr>
          </a:p>
        </p:txBody>
      </p:sp>
      <p:sp>
        <p:nvSpPr>
          <p:cNvPr id="31" name="Shape 31"/>
          <p:cNvSpPr/>
          <p:nvPr>
            <p:ph type="body" sz="half" idx="15"/>
          </p:nvPr>
        </p:nvSpPr>
        <p:spPr>
          <a:xfrm>
            <a:off x="4645024" y="2174874"/>
            <a:ext cx="4041775" cy="395128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40" name="Shape 40"/>
          <p:cNvSpPr/>
          <p:nvPr>
            <p:ph type="body" sz="half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indent="-165100">
              <a:spcBef>
                <a:spcPts val="500"/>
              </a:spcBef>
              <a:defRPr sz="2800"/>
            </a:lvl1pPr>
          </a:lstStyle>
          <a:p>
            <a:pPr/>
            <a:r>
              <a:t>Click to add text</a:t>
            </a:r>
          </a:p>
        </p:txBody>
      </p:sp>
      <p:sp>
        <p:nvSpPr>
          <p:cNvPr id="41" name="Shape 41"/>
          <p:cNvSpPr/>
          <p:nvPr>
            <p:ph type="body" sz="half" idx="13"/>
          </p:nvPr>
        </p:nvSpPr>
        <p:spPr>
          <a:xfrm>
            <a:off x="4648199" y="1600200"/>
            <a:ext cx="4038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65100">
              <a:spcBef>
                <a:spcPts val="500"/>
              </a:spcBef>
              <a:defRPr sz="2800"/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50" name="Shape 50"/>
          <p:cNvSpPr/>
          <p:nvPr>
            <p:ph type="body" sz="quarter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marL="0" indent="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/>
            <a:r>
              <a:t>Click to add subtitle</a:t>
            </a:r>
          </a:p>
        </p:txBody>
      </p:sp>
      <p:sp>
        <p:nvSpPr>
          <p:cNvPr id="51" name="Shape 5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t">
            <a:normAutofit fontScale="100000" lnSpcReduction="0"/>
          </a:bodyPr>
          <a:lstStyle>
            <a:lvl1pPr algn="l">
              <a:defRPr b="1" sz="4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59" name="Shape 59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60" name="Shape 6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77" name="Shape 77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200"/>
              </a:spcBef>
              <a:buClrTx/>
              <a:buSzTx/>
              <a:buFontTx/>
              <a:buNone/>
              <a:defRPr sz="1400"/>
            </a:pP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1792288" y="4800600"/>
            <a:ext cx="5486399" cy="5667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86" name="Shape 86"/>
          <p:cNvSpPr/>
          <p:nvPr>
            <p:ph type="pic" sz="half" idx="13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87" name="Shape 87"/>
          <p:cNvSpPr/>
          <p:nvPr>
            <p:ph type="body" sz="quarter" idx="1"/>
          </p:nvPr>
        </p:nvSpPr>
        <p:spPr>
          <a:xfrm>
            <a:off x="1792288" y="5367337"/>
            <a:ext cx="5486399" cy="8048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marL="0" indent="0">
              <a:spcBef>
                <a:spcPts val="200"/>
              </a:spcBef>
              <a:buClrTx/>
              <a:buSzTx/>
              <a:buFontTx/>
              <a:buNone/>
              <a:defRPr sz="1400"/>
            </a:lvl1pPr>
          </a:lstStyle>
          <a:p>
            <a:pPr/>
            <a:r>
              <a:t>Click to add text</a:t>
            </a:r>
          </a:p>
        </p:txBody>
      </p:sp>
      <p:sp>
        <p:nvSpPr>
          <p:cNvPr id="88" name="Shape 8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 anchor="ctr"/>
          <a:lstStyle/>
          <a:p>
            <a:pPr/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/>
          <a:lstStyle/>
          <a:p>
            <a:pPr/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1397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58371" marR="0" indent="-12337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68400" marR="0" indent="-101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611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183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755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327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89959" marR="0" indent="-16255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947159" marR="0" indent="-16255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title"/>
          </p:nvPr>
        </p:nvSpPr>
        <p:spPr>
          <a:xfrm>
            <a:off x="467543" y="576496"/>
            <a:ext cx="8229601" cy="808168"/>
          </a:xfrm>
          <a:prstGeom prst="rect">
            <a:avLst/>
          </a:prstGeom>
        </p:spPr>
        <p:txBody>
          <a:bodyPr lIns="45699" tIns="45699" rIns="45699" bIns="45699"/>
          <a:lstStyle/>
          <a:p>
            <a:pPr algn="l" defTabSz="530351">
              <a:defRPr b="1" sz="1566"/>
            </a:pPr>
            <a:br/>
            <a:r>
              <a:rPr sz="1624">
                <a:solidFill>
                  <a:schemeClr val="accent1"/>
                </a:solidFill>
              </a:rPr>
              <a:t>Mitä muutoksia yksikön 3. persoona aiheuttaa verbissä?</a:t>
            </a:r>
            <a:br>
              <a:rPr sz="1624">
                <a:solidFill>
                  <a:schemeClr val="accent1"/>
                </a:solidFill>
              </a:rPr>
            </a:br>
          </a:p>
        </p:txBody>
      </p:sp>
      <p:sp>
        <p:nvSpPr>
          <p:cNvPr id="176" name="Shape 176"/>
          <p:cNvSpPr/>
          <p:nvPr>
            <p:ph type="body" sz="half" idx="1"/>
          </p:nvPr>
        </p:nvSpPr>
        <p:spPr>
          <a:xfrm>
            <a:off x="3214191" y="1509596"/>
            <a:ext cx="5482952" cy="452596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98666"/>
              <a:defRPr>
                <a:solidFill>
                  <a:schemeClr val="accent1"/>
                </a:solidFill>
              </a:defRPr>
            </a:pPr>
            <a:r>
              <a:t>Normaalisti lisätään </a:t>
            </a:r>
            <a:r>
              <a:rPr b="1"/>
              <a:t>-s</a:t>
            </a:r>
            <a:r>
              <a:t>-pääte perusmuotoon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98666"/>
              <a:defRPr>
                <a:solidFill>
                  <a:schemeClr val="accent1"/>
                </a:solidFill>
              </a:defRPr>
            </a:pPr>
            <a:r>
              <a:t>Verbin päättyessä s-äänteeseen lisätään </a:t>
            </a:r>
            <a:r>
              <a:rPr b="1"/>
              <a:t>–es</a:t>
            </a:r>
            <a:endParaRPr b="1"/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98666"/>
              <a:defRPr>
                <a:solidFill>
                  <a:schemeClr val="accent1"/>
                </a:solidFill>
              </a:defRPr>
            </a:pPr>
            <a:r>
              <a:t>Jos verbi päättyy </a:t>
            </a:r>
            <a:r>
              <a:rPr b="1"/>
              <a:t>konsonantti + y</a:t>
            </a:r>
            <a:r>
              <a:t>, </a:t>
            </a:r>
            <a:r>
              <a:rPr b="1"/>
              <a:t>y </a:t>
            </a:r>
            <a:r>
              <a:t>muuttuu </a:t>
            </a:r>
            <a:r>
              <a:rPr b="1"/>
              <a:t>i</a:t>
            </a:r>
            <a:r>
              <a:t>:ksi ja pääte on –</a:t>
            </a:r>
            <a:r>
              <a:rPr b="1"/>
              <a:t>es</a:t>
            </a:r>
            <a:endParaRPr b="1"/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98666"/>
              <a:defRPr>
                <a:solidFill>
                  <a:schemeClr val="accent1"/>
                </a:solidFill>
              </a:defRPr>
            </a:pPr>
            <a:r>
              <a:t>Vokaali + </a:t>
            </a:r>
            <a:r>
              <a:rPr b="1"/>
              <a:t>y</a:t>
            </a:r>
            <a:r>
              <a:t> &gt; vain </a:t>
            </a:r>
            <a:r>
              <a:rPr b="1"/>
              <a:t>-s</a:t>
            </a:r>
            <a:r>
              <a:t>-pääte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98666"/>
              <a:defRPr>
                <a:solidFill>
                  <a:schemeClr val="accent1"/>
                </a:solidFill>
              </a:defRPr>
            </a:pPr>
            <a:r>
              <a:t>’do’ ja ’go’ saavat päätteen </a:t>
            </a:r>
            <a:r>
              <a:rPr b="1"/>
              <a:t>-es</a:t>
            </a:r>
          </a:p>
        </p:txBody>
      </p:sp>
      <p:sp>
        <p:nvSpPr>
          <p:cNvPr id="177" name="Shape 177"/>
          <p:cNvSpPr/>
          <p:nvPr/>
        </p:nvSpPr>
        <p:spPr>
          <a:xfrm>
            <a:off x="602368" y="1475656"/>
            <a:ext cx="2611825" cy="4462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lie	lies</a:t>
            </a:r>
          </a:p>
          <a:p>
            <a:pPr>
              <a:lnSpc>
                <a:spcPct val="90000"/>
              </a:lnSpc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laugh	laughs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fix	fixes</a:t>
            </a:r>
            <a:endParaRPr b="1"/>
          </a:p>
          <a:p>
            <a:pPr>
              <a:lnSpc>
                <a:spcPct val="90000"/>
              </a:lnSpc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dress	dresses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carry	carries</a:t>
            </a:r>
          </a:p>
          <a:p>
            <a:pPr>
              <a:lnSpc>
                <a:spcPct val="90000"/>
              </a:lnSpc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cry	cries</a:t>
            </a:r>
            <a:endParaRPr b="1"/>
          </a:p>
          <a:p>
            <a:pPr>
              <a:lnSpc>
                <a:spcPct val="90000"/>
              </a:lnSpc>
              <a:spcBef>
                <a:spcPts val="1200"/>
              </a:spcBef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play	plays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do	does</a:t>
            </a:r>
          </a:p>
          <a:p>
            <a:pPr>
              <a:lnSpc>
                <a:spcPct val="90000"/>
              </a:lnSpc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go	goes</a:t>
            </a:r>
            <a:endParaRPr b="1"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7" grpId="1"/>
      <p:bldP build="p" bldLvl="1" animBg="1" rev="0" advAuto="0" spid="17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title"/>
          </p:nvPr>
        </p:nvSpPr>
        <p:spPr>
          <a:xfrm>
            <a:off x="395536" y="625886"/>
            <a:ext cx="8229601" cy="432047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365760">
              <a:lnSpc>
                <a:spcPct val="90000"/>
              </a:lnSpc>
              <a:defRPr sz="1600"/>
            </a:pPr>
            <a:r>
              <a:t>Activate</a:t>
            </a:r>
            <a:br/>
          </a:p>
        </p:txBody>
      </p:sp>
      <p:sp>
        <p:nvSpPr>
          <p:cNvPr id="180" name="Shape 180"/>
          <p:cNvSpPr/>
          <p:nvPr>
            <p:ph type="body" idx="1"/>
          </p:nvPr>
        </p:nvSpPr>
        <p:spPr>
          <a:xfrm>
            <a:off x="395536" y="967399"/>
            <a:ext cx="8579295" cy="5134637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Translate.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1. Julie tuntee sinut niin hyvin.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Julie knows you so well.</a:t>
            </a:r>
            <a:endParaRPr i="0"/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2. Isä ostaa meille usein kebabit päivälliseksi.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Dad often buys us kebabs for dinner.</a:t>
            </a:r>
            <a:endParaRPr i="0"/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3. Isoäitini lentää Kanarian saarille joka joulu.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My grandmother flies to the Canary Islands every 	Christmas. </a:t>
            </a:r>
            <a:endParaRPr i="0"/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4. Tom on tunnollinen urheilija.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Tom is a diligent athlete.</a:t>
            </a:r>
            <a:endParaRPr i="0"/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5. Hän tekee aina parhaansa.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He always does his best.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body" idx="1"/>
          </p:nvPr>
        </p:nvSpPr>
        <p:spPr>
          <a:xfrm>
            <a:off x="395536" y="836711"/>
            <a:ext cx="8579295" cy="532859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6. En katsele TV:tä kovin usein.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I don’t watch TV very often.</a:t>
            </a:r>
            <a:endParaRPr i="0"/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7. Veljeni ei käy lumilautailemassa arkipäivinä.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My brother doesn’t go snowboarding on 	weekdays.</a:t>
            </a:r>
            <a:endParaRPr i="0"/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8. Tätini ei koskaan imuroi sohvan alta.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My aunt never vacuums/hoovers under the 	couch.</a:t>
            </a:r>
            <a:r>
              <a:t>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9. Kukaan ei tiedä salaisuuttani.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Nobody knows my secret.</a:t>
            </a:r>
            <a:endParaRPr i="0"/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10. Te ette ole kovin urheilullisia, vai oletteko?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You aren’t very athletic, are you?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type="body" idx="1"/>
          </p:nvPr>
        </p:nvSpPr>
        <p:spPr>
          <a:xfrm>
            <a:off x="323528" y="692694"/>
            <a:ext cx="8579295" cy="5616625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800"/>
            </a:pPr>
            <a:r>
              <a:t>11. Keräileekö Michael postimerkkejä?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Does Michael collect stamps?</a:t>
            </a:r>
            <a:endParaRPr i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12. Kuka keräilee mitään enää nykyään?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Who collects anything any longer?</a:t>
            </a:r>
            <a:endParaRPr i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13. Kuinka usein Eric käy kuntosalilla?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How often does Eric go to the gym? </a:t>
            </a:r>
            <a:endParaRPr i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14. Kuunteleeko hän siellä musiikkia?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Does he listen to music there?</a:t>
            </a:r>
            <a:endParaRPr i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15. Kuka ei kuuntele musiikkia urheillessaan?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/>
              <a:t>Who doesn’t listen to music while/when doing 	sports?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title"/>
          </p:nvPr>
        </p:nvSpPr>
        <p:spPr>
          <a:xfrm>
            <a:off x="457200" y="260648"/>
            <a:ext cx="8229600" cy="792089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Kestopreesens</a:t>
            </a:r>
          </a:p>
        </p:txBody>
      </p:sp>
      <p:sp>
        <p:nvSpPr>
          <p:cNvPr id="188" name="Shape 188"/>
          <p:cNvSpPr/>
          <p:nvPr>
            <p:ph type="body" idx="1"/>
          </p:nvPr>
        </p:nvSpPr>
        <p:spPr>
          <a:xfrm>
            <a:off x="282352" y="1052736"/>
            <a:ext cx="8579295" cy="525658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eat</a:t>
            </a:r>
            <a:r>
              <a:t> toast every morning.  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The sun </a:t>
            </a:r>
            <a:r>
              <a:rPr b="1"/>
              <a:t>sets</a:t>
            </a:r>
            <a:r>
              <a:t> in the west.	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Mr Smith </a:t>
            </a:r>
            <a:r>
              <a:rPr b="1"/>
              <a:t>speaks</a:t>
            </a:r>
            <a:r>
              <a:t> fluent Japanese.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Tapa, säännöllisesti toistuva tilanne, yleinen 	väittämä tai taito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am eating </a:t>
            </a:r>
            <a:r>
              <a:t>toast now.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Look, the sun </a:t>
            </a:r>
            <a:r>
              <a:rPr b="1"/>
              <a:t>is setting </a:t>
            </a:r>
            <a:r>
              <a:t>behind those trees.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Mr Smith i</a:t>
            </a:r>
            <a:r>
              <a:rPr b="1"/>
              <a:t>s speaking </a:t>
            </a:r>
            <a:r>
              <a:t>to us tomorrow.</a:t>
            </a:r>
          </a:p>
          <a:p>
            <a:pPr marL="0" indent="0"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Parhaillaan tai väliaikaisesti tapahtuva toiminta tai 	sovittu järjestely tulevaisuudessa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type="title"/>
          </p:nvPr>
        </p:nvSpPr>
        <p:spPr>
          <a:xfrm>
            <a:off x="439782" y="466224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Kestopreesens</a:t>
            </a:r>
            <a:r>
              <a:rPr b="0"/>
              <a:t> </a:t>
            </a:r>
            <a:br>
              <a:rPr b="0"/>
            </a:br>
            <a:r>
              <a:rPr b="0"/>
              <a:t>Käyttö</a:t>
            </a:r>
          </a:p>
        </p:txBody>
      </p:sp>
      <p:sp>
        <p:nvSpPr>
          <p:cNvPr id="191" name="Shape 191"/>
          <p:cNvSpPr/>
          <p:nvPr>
            <p:ph type="body" sz="half" idx="1"/>
          </p:nvPr>
        </p:nvSpPr>
        <p:spPr>
          <a:xfrm>
            <a:off x="344974" y="1753709"/>
            <a:ext cx="4392490" cy="4104457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 defTabSz="877823">
              <a:lnSpc>
                <a:spcPct val="140000"/>
              </a:lnSpc>
              <a:spcBef>
                <a:spcPts val="0"/>
              </a:spcBef>
              <a:defRPr b="0" sz="2304"/>
            </a:pPr>
            <a:r>
              <a:t>1. The sun is shining.</a:t>
            </a:r>
          </a:p>
          <a:p>
            <a:pPr defTabSz="877823">
              <a:lnSpc>
                <a:spcPct val="140000"/>
              </a:lnSpc>
              <a:spcBef>
                <a:spcPts val="300"/>
              </a:spcBef>
              <a:defRPr b="0" sz="2304"/>
            </a:pPr>
            <a:r>
              <a:t>2. We are staying at aunt Hilda’s.</a:t>
            </a:r>
          </a:p>
          <a:p>
            <a:pPr defTabSz="877823">
              <a:lnSpc>
                <a:spcPct val="140000"/>
              </a:lnSpc>
              <a:spcBef>
                <a:spcPts val="1100"/>
              </a:spcBef>
              <a:defRPr b="0" sz="2304"/>
            </a:pPr>
            <a:r>
              <a:t>3. Ghosts? You are seeing things!</a:t>
            </a:r>
          </a:p>
          <a:p>
            <a:pPr defTabSz="877823">
              <a:spcBef>
                <a:spcPts val="0"/>
              </a:spcBef>
              <a:defRPr b="0" sz="2304"/>
            </a:pPr>
            <a:r>
              <a:t>4. Ted is getting ready to leave   in a while.</a:t>
            </a:r>
          </a:p>
          <a:p>
            <a:pPr defTabSz="877823">
              <a:lnSpc>
                <a:spcPct val="140000"/>
              </a:lnSpc>
              <a:spcBef>
                <a:spcPts val="300"/>
              </a:spcBef>
              <a:defRPr b="0" sz="2304"/>
            </a:pPr>
            <a:r>
              <a:t>5. You are always complaining.</a:t>
            </a:r>
          </a:p>
          <a:p>
            <a:pPr defTabSz="877823">
              <a:lnSpc>
                <a:spcPct val="140000"/>
              </a:lnSpc>
              <a:spcBef>
                <a:spcPts val="300"/>
              </a:spcBef>
              <a:defRPr b="0" sz="2304"/>
            </a:pPr>
            <a:r>
              <a:t>6. I’m meeting Ann today.</a:t>
            </a:r>
          </a:p>
        </p:txBody>
      </p:sp>
      <p:sp>
        <p:nvSpPr>
          <p:cNvPr id="192" name="Shape 192"/>
          <p:cNvSpPr/>
          <p:nvPr>
            <p:ph type="body" idx="15"/>
          </p:nvPr>
        </p:nvSpPr>
        <p:spPr>
          <a:xfrm>
            <a:off x="5052269" y="1753709"/>
            <a:ext cx="3466729" cy="409530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pPr marL="0" indent="0" defTabSz="822959">
              <a:lnSpc>
                <a:spcPct val="140000"/>
              </a:lnSpc>
              <a:spcBef>
                <a:spcPts val="500"/>
              </a:spcBef>
              <a:buSzTx/>
              <a:buNone/>
              <a:defRPr sz="2159">
                <a:solidFill>
                  <a:schemeClr val="accent1"/>
                </a:solidFill>
              </a:defRPr>
            </a:pPr>
            <a:r>
              <a:t>tapahtuu parhaillaan</a:t>
            </a:r>
          </a:p>
          <a:p>
            <a:pPr marL="0" indent="0" defTabSz="822959">
              <a:lnSpc>
                <a:spcPct val="140000"/>
              </a:lnSpc>
              <a:spcBef>
                <a:spcPts val="500"/>
              </a:spcBef>
              <a:buSzTx/>
              <a:buNone/>
              <a:defRPr sz="2159">
                <a:solidFill>
                  <a:schemeClr val="accent1"/>
                </a:solidFill>
              </a:defRPr>
            </a:pPr>
            <a:r>
              <a:t>väliaikainen tilanne</a:t>
            </a:r>
          </a:p>
          <a:p>
            <a:pPr marL="0" indent="0" defTabSz="822959">
              <a:lnSpc>
                <a:spcPct val="140000"/>
              </a:lnSpc>
              <a:spcBef>
                <a:spcPts val="500"/>
              </a:spcBef>
              <a:buSzTx/>
              <a:buNone/>
              <a:defRPr sz="2159">
                <a:solidFill>
                  <a:schemeClr val="accent1"/>
                </a:solidFill>
              </a:defRPr>
            </a:pPr>
          </a:p>
          <a:p>
            <a:pPr marL="0" indent="0" defTabSz="822959">
              <a:lnSpc>
                <a:spcPct val="140000"/>
              </a:lnSpc>
              <a:spcBef>
                <a:spcPts val="500"/>
              </a:spcBef>
              <a:buSzTx/>
              <a:buNone/>
              <a:defRPr sz="2159">
                <a:solidFill>
                  <a:schemeClr val="accent1"/>
                </a:solidFill>
              </a:defRPr>
            </a:pPr>
            <a:r>
              <a:t>aistiharha</a:t>
            </a:r>
          </a:p>
          <a:p>
            <a:pPr marL="0" indent="0" defTabSz="822959">
              <a:lnSpc>
                <a:spcPct val="140000"/>
              </a:lnSpc>
              <a:spcBef>
                <a:spcPts val="500"/>
              </a:spcBef>
              <a:buSzTx/>
              <a:buNone/>
              <a:defRPr sz="2159">
                <a:solidFill>
                  <a:schemeClr val="accent1"/>
                </a:solidFill>
              </a:defRPr>
            </a:pPr>
            <a:r>
              <a:t>asteittainen muutos</a:t>
            </a:r>
          </a:p>
          <a:p>
            <a:pPr marL="0" indent="0" defTabSz="822959">
              <a:lnSpc>
                <a:spcPct val="140000"/>
              </a:lnSpc>
              <a:spcBef>
                <a:spcPts val="2100"/>
              </a:spcBef>
              <a:buSzTx/>
              <a:buNone/>
              <a:defRPr sz="2159">
                <a:solidFill>
                  <a:schemeClr val="accent1"/>
                </a:solidFill>
              </a:defRPr>
            </a:pPr>
            <a:r>
              <a:t>epämiellyttävä tapa</a:t>
            </a:r>
          </a:p>
          <a:p>
            <a:pPr marL="0" indent="0" defTabSz="822959">
              <a:spcBef>
                <a:spcPts val="1000"/>
              </a:spcBef>
              <a:buSzTx/>
              <a:buNone/>
              <a:defRPr sz="2159">
                <a:solidFill>
                  <a:schemeClr val="accent1"/>
                </a:solidFill>
              </a:defRPr>
            </a:pPr>
            <a:r>
              <a:t>sovittu järjestely lähitulevaisuudessa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92" grpId="2"/>
      <p:bldP build="p" bldLvl="1" animBg="1" rev="0" advAuto="0" spid="19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Kestopreesens</a:t>
            </a:r>
            <a:r>
              <a:rPr b="0"/>
              <a:t> </a:t>
            </a:r>
            <a:br>
              <a:rPr b="0"/>
            </a:br>
            <a:r>
              <a:rPr b="0"/>
              <a:t>Muodostus</a:t>
            </a:r>
          </a:p>
        </p:txBody>
      </p:sp>
      <p:sp>
        <p:nvSpPr>
          <p:cNvPr id="197" name="Shape 197"/>
          <p:cNvSpPr/>
          <p:nvPr>
            <p:ph type="body" idx="1"/>
          </p:nvPr>
        </p:nvSpPr>
        <p:spPr>
          <a:xfrm>
            <a:off x="179510" y="1556790"/>
            <a:ext cx="8640962" cy="4680522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lnSpc>
                <a:spcPct val="90000"/>
              </a:lnSpc>
              <a:spcBef>
                <a:spcPts val="0"/>
              </a:spcBef>
              <a:defRPr b="0" sz="2800">
                <a:solidFill>
                  <a:schemeClr val="accent1"/>
                </a:solidFill>
              </a:defRPr>
            </a:pPr>
            <a:r>
              <a:t>Miten kestopreesens muodostetaan?</a:t>
            </a:r>
          </a:p>
          <a:p>
            <a:pPr>
              <a:lnSpc>
                <a:spcPct val="90000"/>
              </a:lnSpc>
            </a:pPr>
            <a:endParaRPr b="0"/>
          </a:p>
          <a:p>
            <a:pPr>
              <a:lnSpc>
                <a:spcPct val="90000"/>
              </a:lnSpc>
            </a:pPr>
            <a:r>
              <a:t>	</a:t>
            </a:r>
            <a:r>
              <a:rPr b="0"/>
              <a:t>I am knitting a beanie.	We are knitting beanies.</a:t>
            </a:r>
            <a:endParaRPr b="0"/>
          </a:p>
          <a:p>
            <a:pPr>
              <a:lnSpc>
                <a:spcPct val="110000"/>
              </a:lnSpc>
              <a:defRPr b="0"/>
            </a:pPr>
            <a:r>
              <a:t>	You are knitting a beanie.	You are knitting beanies.</a:t>
            </a:r>
          </a:p>
          <a:p>
            <a:pPr>
              <a:lnSpc>
                <a:spcPct val="110000"/>
              </a:lnSpc>
              <a:defRPr b="0"/>
            </a:pPr>
            <a:r>
              <a:t>	He/She is knitting a beanie.	They are knitting beanies.</a:t>
            </a:r>
          </a:p>
          <a:p>
            <a:pPr>
              <a:lnSpc>
                <a:spcPct val="110000"/>
              </a:lnSpc>
              <a:defRPr b="0" i="1"/>
            </a:pPr>
          </a:p>
          <a:p>
            <a:pPr marL="342900" indent="-342900">
              <a:lnSpc>
                <a:spcPct val="110000"/>
              </a:lnSpc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Kestopreesens muodostetaan </a:t>
            </a:r>
          </a:p>
          <a:p>
            <a:pPr>
              <a:lnSpc>
                <a:spcPct val="110000"/>
              </a:lnSpc>
              <a:defRPr b="0" sz="2800"/>
            </a:pPr>
            <a:r>
              <a:t>    </a:t>
            </a:r>
            <a:r>
              <a:rPr b="1"/>
              <a:t> ’be’-verbillä </a:t>
            </a:r>
            <a:r>
              <a:t>ja </a:t>
            </a:r>
            <a:r>
              <a:rPr b="1"/>
              <a:t>pääverbin –ing-muodolla</a:t>
            </a:r>
            <a:r>
              <a:rPr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 b="0" sz="2800"/>
            </a:pPr>
            <a:r>
              <a:t>     </a:t>
            </a:r>
            <a:r>
              <a:rPr b="1"/>
              <a:t>am</a:t>
            </a:r>
            <a:r>
              <a:t> / </a:t>
            </a:r>
            <a:r>
              <a:rPr b="1"/>
              <a:t>are</a:t>
            </a:r>
            <a:r>
              <a:t> / </a:t>
            </a:r>
            <a:r>
              <a:rPr b="1"/>
              <a:t>is</a:t>
            </a:r>
            <a:r>
              <a:t> + -</a:t>
            </a:r>
            <a:r>
              <a:rPr b="1"/>
              <a:t>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type="title"/>
          </p:nvPr>
        </p:nvSpPr>
        <p:spPr>
          <a:xfrm>
            <a:off x="457200" y="464334"/>
            <a:ext cx="8229600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Kestopreesens</a:t>
            </a:r>
            <a:r>
              <a:rPr b="0"/>
              <a:t> </a:t>
            </a:r>
            <a:br>
              <a:rPr b="0"/>
            </a:br>
            <a:r>
              <a:rPr b="0"/>
              <a:t>Muodostus</a:t>
            </a:r>
          </a:p>
        </p:txBody>
      </p:sp>
      <p:sp>
        <p:nvSpPr>
          <p:cNvPr id="200" name="Shape 200"/>
          <p:cNvSpPr/>
          <p:nvPr/>
        </p:nvSpPr>
        <p:spPr>
          <a:xfrm>
            <a:off x="457199" y="1607335"/>
            <a:ext cx="8451275" cy="5428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0000"/>
              </a:lnSpc>
              <a:defRPr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Miten kestopreesensin kieltomuoto muodostetaan?</a:t>
            </a:r>
          </a:p>
          <a:p>
            <a:pPr>
              <a:lnSpc>
                <a:spcPct val="200000"/>
              </a:lnSpc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      I am not knitting mittens.	We aren’t knitting mittens.</a:t>
            </a:r>
          </a:p>
          <a:p>
            <a:pPr>
              <a:lnSpc>
                <a:spcPct val="110000"/>
              </a:lnSpc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      You aren’t knitting mittens.	You aren’t knitting mittens.</a:t>
            </a:r>
          </a:p>
          <a:p>
            <a:pPr>
              <a:lnSpc>
                <a:spcPct val="110000"/>
              </a:lnSpc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      He/She isn’t knitting mittens. They aren’t knitting mittens.</a:t>
            </a:r>
          </a:p>
          <a:p>
            <a:pPr>
              <a:lnSpc>
                <a:spcPct val="110000"/>
              </a:lnSpc>
              <a:defRPr b="1" sz="2400"/>
            </a:pPr>
          </a:p>
          <a:p>
            <a:pPr marL="342900" indent="-342900">
              <a:lnSpc>
                <a:spcPct val="110000"/>
              </a:lnSpc>
              <a:buClr>
                <a:srgbClr val="000000"/>
              </a:buClr>
              <a:buSzPct val="100000"/>
              <a:buFont typeface="Arial"/>
              <a:buChar char="•"/>
              <a:defRPr sz="2800"/>
            </a:pPr>
            <a:r>
              <a:t>Kielteinen muoto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 sz="2800"/>
            </a:pPr>
            <a:r>
              <a:t>	</a:t>
            </a:r>
            <a:r>
              <a:rPr b="1"/>
              <a:t>am</a:t>
            </a:r>
            <a:r>
              <a:t>/</a:t>
            </a:r>
            <a:r>
              <a:rPr b="1"/>
              <a:t>are</a:t>
            </a:r>
            <a:r>
              <a:t>/</a:t>
            </a:r>
            <a:r>
              <a:rPr b="1"/>
              <a:t>is</a:t>
            </a:r>
            <a:r>
              <a:t> + </a:t>
            </a:r>
            <a:r>
              <a:rPr b="1"/>
              <a:t>not</a:t>
            </a:r>
            <a:r>
              <a:t> + </a:t>
            </a:r>
            <a:r>
              <a:rPr b="1"/>
              <a:t>pääverbin -ing-muoto</a:t>
            </a:r>
            <a:endParaRPr b="1"/>
          </a:p>
          <a:p>
            <a:pPr marL="342900" indent="-342900">
              <a:lnSpc>
                <a:spcPct val="11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defRPr sz="2800"/>
            </a:pPr>
            <a:r>
              <a:t>Lyhennetty muoto -</a:t>
            </a:r>
            <a:r>
              <a:rPr b="1"/>
              <a:t>n’t</a:t>
            </a:r>
            <a:r>
              <a:t> on hyvin yleinen.</a:t>
            </a:r>
          </a:p>
          <a:p>
            <a:pPr>
              <a:lnSpc>
                <a:spcPct val="110000"/>
              </a:lnSpc>
              <a:defRPr i="1" sz="24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title"/>
          </p:nvPr>
        </p:nvSpPr>
        <p:spPr>
          <a:xfrm>
            <a:off x="457200" y="38784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740663">
              <a:defRPr sz="3240"/>
            </a:pPr>
            <a:r>
              <a:t>Kestopreesens </a:t>
            </a:r>
            <a:br/>
            <a:r>
              <a:rPr b="0"/>
              <a:t>Muodostus</a:t>
            </a:r>
          </a:p>
        </p:txBody>
      </p:sp>
      <p:sp>
        <p:nvSpPr>
          <p:cNvPr id="203" name="Shape 203"/>
          <p:cNvSpPr/>
          <p:nvPr>
            <p:ph type="body" idx="1"/>
          </p:nvPr>
        </p:nvSpPr>
        <p:spPr>
          <a:xfrm>
            <a:off x="152400" y="1600200"/>
            <a:ext cx="8534400" cy="45259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2800"/>
            </a:pPr>
            <a:r>
              <a:t>Miten kestopreesensin kysymys muodostetaan?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Am</a:t>
            </a:r>
            <a:r>
              <a:rPr b="1"/>
              <a:t> </a:t>
            </a:r>
            <a:r>
              <a:t>I knitting socks?		Are we knitting socks?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Are you knitting socks?	Are you knitting socks?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Is he/she knitting socks?	Are they knitting socks</a:t>
            </a:r>
          </a:p>
          <a:p>
            <a:pPr marL="457200" indent="-457200">
              <a:lnSpc>
                <a:spcPct val="200000"/>
              </a:lnSpc>
              <a:spcBef>
                <a:spcPts val="0"/>
              </a:spcBef>
              <a:buClr>
                <a:srgbClr val="000000"/>
              </a:buClr>
              <a:defRPr sz="2800">
                <a:solidFill>
                  <a:srgbClr val="000000"/>
                </a:solidFill>
              </a:defRPr>
            </a:pPr>
            <a:r>
              <a:t>Kysymys muodostetaan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am</a:t>
            </a:r>
            <a:r>
              <a:rPr b="0"/>
              <a:t>/</a:t>
            </a:r>
            <a:r>
              <a:t>are</a:t>
            </a:r>
            <a:r>
              <a:rPr b="0"/>
              <a:t>/</a:t>
            </a:r>
            <a:r>
              <a:t>is</a:t>
            </a:r>
            <a:r>
              <a:rPr b="0"/>
              <a:t> + </a:t>
            </a:r>
            <a:r>
              <a:t>SUBJEKTI </a:t>
            </a:r>
            <a:r>
              <a:rPr b="0"/>
              <a:t>+ </a:t>
            </a:r>
            <a:r>
              <a:t>pääverbin -ing-muoto</a:t>
            </a:r>
          </a:p>
          <a:p>
            <a:pPr marL="457200" indent="-457200">
              <a:lnSpc>
                <a:spcPct val="110000"/>
              </a:lnSpc>
              <a:spcBef>
                <a:spcPts val="400"/>
              </a:spcBef>
              <a:buClr>
                <a:srgbClr val="000000"/>
              </a:buClr>
              <a:defRPr sz="2800">
                <a:solidFill>
                  <a:srgbClr val="000000"/>
                </a:solidFill>
              </a:defRPr>
            </a:pPr>
            <a:r>
              <a:t>Kysymyksen alussa voi olla myös kysymyssana</a:t>
            </a:r>
          </a:p>
          <a:p>
            <a:pPr lvl="3" marL="0" indent="1371600">
              <a:lnSpc>
                <a:spcPct val="11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</a:t>
            </a:r>
            <a:r>
              <a:rPr b="1"/>
              <a:t>Why</a:t>
            </a:r>
            <a:r>
              <a:t> are you knitting woolly socks?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xfrm>
            <a:off x="276130" y="72427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Preesens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xfrm>
            <a:off x="457200" y="866864"/>
            <a:ext cx="8579295" cy="5274630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110000"/>
              </a:lnSpc>
              <a:spcBef>
                <a:spcPts val="0"/>
              </a:spcBef>
              <a:buClrTx/>
              <a:defRPr sz="2800">
                <a:solidFill>
                  <a:srgbClr val="000000"/>
                </a:solidFill>
              </a:defRPr>
            </a:pPr>
            <a:r>
              <a:t>Englannissa on kaksi preesensmuotoa: yleis- ja kestopreesens. Mitä eroa niillä on?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I </a:t>
            </a:r>
            <a:r>
              <a:rPr b="1"/>
              <a:t>eat</a:t>
            </a:r>
            <a:r>
              <a:t> toast every morning.  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I </a:t>
            </a:r>
            <a:r>
              <a:rPr b="1"/>
              <a:t>am eating </a:t>
            </a:r>
            <a:r>
              <a:t>toast now.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The sun </a:t>
            </a:r>
            <a:r>
              <a:rPr b="1"/>
              <a:t>sets</a:t>
            </a:r>
            <a:r>
              <a:t> in the west.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Look, the sun </a:t>
            </a:r>
            <a:r>
              <a:rPr b="1"/>
              <a:t>is setting </a:t>
            </a:r>
            <a:r>
              <a:t>behind those trees.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Mr Smith </a:t>
            </a:r>
            <a:r>
              <a:rPr b="1"/>
              <a:t>speaks</a:t>
            </a:r>
            <a:r>
              <a:t> fluent Japanese.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400">
                <a:solidFill>
                  <a:srgbClr val="000000"/>
                </a:solidFill>
              </a:defRPr>
            </a:pPr>
            <a:r>
              <a:t>	Mr Smith </a:t>
            </a:r>
            <a:r>
              <a:rPr b="1"/>
              <a:t>is speaking </a:t>
            </a:r>
            <a:r>
              <a:t>to us tomorrow.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title"/>
          </p:nvPr>
        </p:nvSpPr>
        <p:spPr>
          <a:xfrm>
            <a:off x="457200" y="274636"/>
            <a:ext cx="8229600" cy="106613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758951">
              <a:defRPr b="1" sz="3320">
                <a:solidFill>
                  <a:schemeClr val="accent1"/>
                </a:solidFill>
              </a:defRPr>
            </a:pPr>
            <a:r>
              <a:t>Kestopreesens</a:t>
            </a:r>
            <a:r>
              <a:rPr b="0"/>
              <a:t> </a:t>
            </a:r>
            <a:br>
              <a:rPr b="0"/>
            </a:br>
            <a:r>
              <a:rPr b="0"/>
              <a:t>Muodostus</a:t>
            </a:r>
          </a:p>
        </p:txBody>
      </p:sp>
      <p:sp>
        <p:nvSpPr>
          <p:cNvPr id="206" name="Shape 206"/>
          <p:cNvSpPr/>
          <p:nvPr>
            <p:ph type="body" idx="1"/>
          </p:nvPr>
        </p:nvSpPr>
        <p:spPr>
          <a:xfrm>
            <a:off x="179510" y="1412775"/>
            <a:ext cx="8640962" cy="4824535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/>
          </a:p>
        </p:txBody>
      </p:sp>
      <p:graphicFrame>
        <p:nvGraphicFramePr>
          <p:cNvPr id="207" name="Table 207"/>
          <p:cNvGraphicFramePr/>
          <p:nvPr/>
        </p:nvGraphicFramePr>
        <p:xfrm>
          <a:off x="251518" y="1484782"/>
          <a:ext cx="8640976" cy="427427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880325"/>
                <a:gridCol w="2880325"/>
                <a:gridCol w="2880325"/>
              </a:tblGrid>
              <a:tr h="55985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Väite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Kielto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Kysymys</a:t>
                      </a:r>
                    </a:p>
                  </a:txBody>
                  <a:tcPr marL="45725" marR="45725" marT="45725" marB="45725" anchor="t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I </a:t>
                      </a:r>
                      <a:r>
                        <a:rPr b="1"/>
                        <a:t>am</a:t>
                      </a:r>
                      <a:r>
                        <a:t> sitti</a:t>
                      </a:r>
                      <a:r>
                        <a:rPr b="1"/>
                        <a:t>ng</a:t>
                      </a:r>
                      <a:r>
                        <a:t> 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I </a:t>
                      </a:r>
                      <a:r>
                        <a:rPr b="1"/>
                        <a:t>am not sitting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Am</a:t>
                      </a:r>
                      <a:r>
                        <a:rPr b="0"/>
                        <a:t> I sitti</a:t>
                      </a:r>
                      <a:r>
                        <a:t>ng</a:t>
                      </a:r>
                      <a:r>
                        <a:rPr b="0"/>
                        <a:t> 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6547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 </a:t>
                      </a:r>
                      <a:r>
                        <a:t>sitti</a:t>
                      </a:r>
                      <a:r>
                        <a:rPr b="1"/>
                        <a:t>ng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aren’t </a:t>
                      </a:r>
                      <a:r>
                        <a:t>sitti</a:t>
                      </a:r>
                      <a:r>
                        <a:rPr b="1"/>
                        <a:t>ng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you sitti</a:t>
                      </a:r>
                      <a:r>
                        <a:t>ng</a:t>
                      </a:r>
                      <a:r>
                        <a:rPr b="0"/>
                        <a:t> 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7886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is </a:t>
                      </a:r>
                      <a:r>
                        <a:t>sitti</a:t>
                      </a:r>
                      <a:r>
                        <a:rPr b="1"/>
                        <a:t>ng</a:t>
                      </a:r>
                      <a:r>
                        <a:t> 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isn’t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here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Is</a:t>
                      </a:r>
                      <a:r>
                        <a:rPr b="0"/>
                        <a:t> he/she/it sitti</a:t>
                      </a:r>
                      <a:r>
                        <a:t>ng </a:t>
                      </a:r>
                      <a:r>
                        <a:rPr b="0"/>
                        <a:t>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91475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are</a:t>
                      </a:r>
                      <a:r>
                        <a:t> 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aren’t</a:t>
                      </a:r>
                      <a:r>
                        <a:t> 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we sitti</a:t>
                      </a:r>
                      <a:r>
                        <a:t>ng </a:t>
                      </a:r>
                      <a:r>
                        <a:rPr b="0"/>
                        <a:t>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</a:t>
                      </a:r>
                      <a:r>
                        <a:t> sitti</a:t>
                      </a:r>
                      <a:r>
                        <a:rPr b="1"/>
                        <a:t>ng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aren’t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you sitti</a:t>
                      </a:r>
                      <a:r>
                        <a:t>ng </a:t>
                      </a:r>
                      <a:r>
                        <a:rPr b="0"/>
                        <a:t>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59850"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are</a:t>
                      </a:r>
                      <a:r>
                        <a:t> 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20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aren’t </a:t>
                      </a:r>
                      <a:r>
                        <a:t>sitti</a:t>
                      </a:r>
                      <a:r>
                        <a:rPr b="1"/>
                        <a:t>ng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20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they sitti</a:t>
                      </a:r>
                      <a:r>
                        <a:t>ng </a:t>
                      </a:r>
                      <a:r>
                        <a:rPr b="0"/>
                        <a:t>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type="title"/>
          </p:nvPr>
        </p:nvSpPr>
        <p:spPr>
          <a:xfrm>
            <a:off x="467549" y="620038"/>
            <a:ext cx="8229601" cy="546911"/>
          </a:xfrm>
          <a:prstGeom prst="rect">
            <a:avLst/>
          </a:prstGeom>
        </p:spPr>
        <p:txBody>
          <a:bodyPr lIns="45699" tIns="45699" rIns="45699" bIns="45699"/>
          <a:lstStyle/>
          <a:p>
            <a:pPr algn="l" defTabSz="384047">
              <a:defRPr b="1" sz="1133"/>
            </a:pPr>
            <a:br/>
            <a:r>
              <a:rPr sz="1008">
                <a:solidFill>
                  <a:schemeClr val="accent1"/>
                </a:solidFill>
              </a:rPr>
              <a:t>Millaisia muutoksia -ing-pääte aiheuttaa verbissä?</a:t>
            </a:r>
            <a:br>
              <a:rPr sz="1008">
                <a:solidFill>
                  <a:schemeClr val="accent1"/>
                </a:solidFill>
              </a:rPr>
            </a:br>
          </a:p>
        </p:txBody>
      </p:sp>
      <p:sp>
        <p:nvSpPr>
          <p:cNvPr id="210" name="Shape 210"/>
          <p:cNvSpPr/>
          <p:nvPr>
            <p:ph type="body" sz="half" idx="1"/>
          </p:nvPr>
        </p:nvSpPr>
        <p:spPr>
          <a:xfrm>
            <a:off x="467549" y="1497224"/>
            <a:ext cx="4038601" cy="452610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60000"/>
              </a:lnSpc>
              <a:spcBef>
                <a:spcPts val="0"/>
              </a:spcBef>
              <a:buSzTx/>
              <a:buNone/>
            </a:pPr>
            <a:r>
              <a:t>sing	singing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SzTx/>
              <a:buNone/>
            </a:pPr>
          </a:p>
          <a:p>
            <a:pPr marL="0" indent="0">
              <a:lnSpc>
                <a:spcPct val="60000"/>
              </a:lnSpc>
              <a:spcBef>
                <a:spcPts val="0"/>
              </a:spcBef>
              <a:buSzTx/>
              <a:buNone/>
            </a:pPr>
          </a:p>
          <a:p>
            <a:pPr marL="0" indent="0">
              <a:lnSpc>
                <a:spcPct val="60000"/>
              </a:lnSpc>
              <a:spcBef>
                <a:spcPts val="1200"/>
              </a:spcBef>
              <a:buSzTx/>
              <a:buNone/>
            </a:pPr>
            <a:r>
              <a:t>make	making</a:t>
            </a: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  <a:r>
              <a:t>use	using</a:t>
            </a: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  <a:r>
              <a:t>agree	agreeing</a:t>
            </a: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  <a:r>
              <a:t>flee	fleeing</a:t>
            </a: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  <a:r>
              <a:t>carry	carrying</a:t>
            </a: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  <a:r>
              <a:t>play	playing</a:t>
            </a:r>
          </a:p>
          <a:p>
            <a:pPr marL="0" indent="0">
              <a:lnSpc>
                <a:spcPct val="60000"/>
              </a:lnSpc>
              <a:spcBef>
                <a:spcPts val="400"/>
              </a:spcBef>
              <a:buSzTx/>
              <a:buNone/>
            </a:pPr>
          </a:p>
          <a:p>
            <a:pPr marL="0" indent="0">
              <a:lnSpc>
                <a:spcPct val="60000"/>
              </a:lnSpc>
              <a:spcBef>
                <a:spcPts val="0"/>
              </a:spcBef>
              <a:buSzTx/>
              <a:buNone/>
            </a:pPr>
            <a:r>
              <a:t>sit	sitting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SzTx/>
              <a:buNone/>
            </a:pPr>
            <a:r>
              <a:t>jog	jogging</a:t>
            </a:r>
          </a:p>
        </p:txBody>
      </p:sp>
      <p:sp>
        <p:nvSpPr>
          <p:cNvPr id="211" name="Shape 211"/>
          <p:cNvSpPr/>
          <p:nvPr>
            <p:ph type="body" idx="13"/>
          </p:nvPr>
        </p:nvSpPr>
        <p:spPr>
          <a:xfrm>
            <a:off x="3239399" y="1412774"/>
            <a:ext cx="5904601" cy="4695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pPr marL="443484" indent="-443484" defTabSz="886968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740"/>
              <a:defRPr b="1" sz="2716">
                <a:solidFill>
                  <a:schemeClr val="accent1"/>
                </a:solidFill>
              </a:defRPr>
            </a:pPr>
            <a:r>
              <a:t>-ing</a:t>
            </a:r>
            <a:r>
              <a:rPr b="0"/>
              <a:t>-pääte lisätään verbin perusmuotoon</a:t>
            </a:r>
            <a:endParaRPr b="0"/>
          </a:p>
          <a:p>
            <a:pPr marL="443484" indent="-443484" defTabSz="886968">
              <a:lnSpc>
                <a:spcPct val="90000"/>
              </a:lnSpc>
              <a:spcBef>
                <a:spcPts val="1100"/>
              </a:spcBef>
              <a:buClr>
                <a:schemeClr val="accent1"/>
              </a:buClr>
              <a:buSzPct val="100740"/>
              <a:defRPr sz="2716">
                <a:solidFill>
                  <a:schemeClr val="accent1"/>
                </a:solidFill>
              </a:defRPr>
            </a:pPr>
            <a:r>
              <a:t>Verbin päättyessä </a:t>
            </a:r>
            <a:r>
              <a:rPr b="1"/>
              <a:t>e</a:t>
            </a:r>
            <a:r>
              <a:t>-kirjaimeen, jota ei äännetä, </a:t>
            </a:r>
            <a:r>
              <a:rPr b="1"/>
              <a:t>e</a:t>
            </a:r>
            <a:r>
              <a:t> katoaa</a:t>
            </a:r>
          </a:p>
          <a:p>
            <a:pPr marL="443484" indent="-443484" defTabSz="886968">
              <a:lnSpc>
                <a:spcPct val="90000"/>
              </a:lnSpc>
              <a:spcBef>
                <a:spcPts val="1700"/>
              </a:spcBef>
              <a:buClr>
                <a:schemeClr val="accent1"/>
              </a:buClr>
              <a:buSzPct val="100740"/>
              <a:defRPr sz="2716">
                <a:solidFill>
                  <a:schemeClr val="accent1"/>
                </a:solidFill>
              </a:defRPr>
            </a:pPr>
            <a:r>
              <a:t>Jos </a:t>
            </a:r>
            <a:r>
              <a:rPr b="1"/>
              <a:t>e</a:t>
            </a:r>
            <a:r>
              <a:t> äännetään, se jää paikalleen</a:t>
            </a:r>
          </a:p>
          <a:p>
            <a:pPr marL="0" indent="0" defTabSz="886968">
              <a:lnSpc>
                <a:spcPct val="90000"/>
              </a:lnSpc>
              <a:spcBef>
                <a:spcPts val="400"/>
              </a:spcBef>
              <a:buSzTx/>
              <a:buNone/>
              <a:defRPr b="1" sz="2716">
                <a:solidFill>
                  <a:schemeClr val="accent1"/>
                </a:solidFill>
              </a:defRPr>
            </a:pPr>
          </a:p>
          <a:p>
            <a:pPr marL="443484" indent="-443484" defTabSz="886968">
              <a:spcBef>
                <a:spcPts val="0"/>
              </a:spcBef>
              <a:buClr>
                <a:schemeClr val="accent1"/>
              </a:buClr>
              <a:buSzPct val="100740"/>
              <a:defRPr sz="2716">
                <a:solidFill>
                  <a:schemeClr val="accent1"/>
                </a:solidFill>
              </a:defRPr>
            </a:pPr>
            <a:r>
              <a:t>-</a:t>
            </a:r>
            <a:r>
              <a:rPr b="1"/>
              <a:t>y</a:t>
            </a:r>
            <a:r>
              <a:t> viimeisenä kirjaimena ei aiheuta muutoksia</a:t>
            </a:r>
          </a:p>
          <a:p>
            <a:pPr marL="443484" indent="-443484" defTabSz="886968">
              <a:spcBef>
                <a:spcPts val="500"/>
              </a:spcBef>
              <a:buClr>
                <a:schemeClr val="accent1"/>
              </a:buClr>
              <a:buSzPct val="100740"/>
              <a:defRPr sz="2716">
                <a:solidFill>
                  <a:schemeClr val="accent1"/>
                </a:solidFill>
              </a:defRPr>
            </a:pPr>
            <a:r>
              <a:t>Lyhyen painollisen vokaalin jälkeinen konsonantti kahdentuu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0" grpId="1"/>
      <p:bldP build="p" bldLvl="1" animBg="1" rev="0" advAuto="0" spid="211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title"/>
          </p:nvPr>
        </p:nvSpPr>
        <p:spPr>
          <a:xfrm>
            <a:off x="467543" y="332656"/>
            <a:ext cx="8229601" cy="971042"/>
          </a:xfrm>
          <a:prstGeom prst="rect">
            <a:avLst/>
          </a:prstGeom>
        </p:spPr>
        <p:txBody>
          <a:bodyPr lIns="45699" tIns="45699" rIns="45699" bIns="45699"/>
          <a:lstStyle>
            <a:lvl1pPr algn="l">
              <a:defRPr b="1" sz="4000">
                <a:solidFill>
                  <a:schemeClr val="accent1"/>
                </a:solidFill>
              </a:defRPr>
            </a:lvl1pPr>
          </a:lstStyle>
          <a:p>
            <a:pPr/>
            <a:r>
              <a:t>Huomaa seuraavat poikkeukset</a:t>
            </a:r>
          </a:p>
        </p:txBody>
      </p:sp>
      <p:sp>
        <p:nvSpPr>
          <p:cNvPr id="214" name="Shape 214"/>
          <p:cNvSpPr/>
          <p:nvPr>
            <p:ph type="body" idx="1"/>
          </p:nvPr>
        </p:nvSpPr>
        <p:spPr>
          <a:xfrm>
            <a:off x="467543" y="1438258"/>
            <a:ext cx="8236895" cy="4381948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70000"/>
              </a:lnSpc>
              <a:spcBef>
                <a:spcPts val="0"/>
              </a:spcBef>
              <a:buSzTx/>
              <a:buNone/>
            </a:pPr>
            <a:r>
              <a:t>	lie		</a:t>
            </a:r>
            <a:r>
              <a:rPr>
                <a:solidFill>
                  <a:schemeClr val="accent1"/>
                </a:solidFill>
              </a:rPr>
              <a:t>lying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70000"/>
              </a:lnSpc>
              <a:buSzTx/>
              <a:buNone/>
            </a:pPr>
            <a:r>
              <a:t>	die		</a:t>
            </a:r>
            <a:r>
              <a:rPr>
                <a:solidFill>
                  <a:schemeClr val="accent1"/>
                </a:solidFill>
              </a:rPr>
              <a:t>dying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70000"/>
              </a:lnSpc>
              <a:buSzTx/>
              <a:buNone/>
            </a:pPr>
            <a:r>
              <a:t>	tie		</a:t>
            </a:r>
            <a:r>
              <a:rPr>
                <a:solidFill>
                  <a:schemeClr val="accent1"/>
                </a:solidFill>
              </a:rPr>
              <a:t>tying</a:t>
            </a:r>
            <a:endParaRPr>
              <a:solidFill>
                <a:schemeClr val="accent1"/>
              </a:solidFill>
            </a:endParaRPr>
          </a:p>
          <a:p>
            <a:pPr indent="-342900">
              <a:lnSpc>
                <a:spcPct val="70000"/>
              </a:lnSpc>
              <a:buSzTx/>
              <a:buNone/>
            </a:pP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70000"/>
              </a:lnSpc>
              <a:buSzTx/>
              <a:buNone/>
            </a:pPr>
            <a:r>
              <a:t>	picnic		</a:t>
            </a:r>
            <a:r>
              <a:rPr>
                <a:solidFill>
                  <a:schemeClr val="accent1"/>
                </a:solidFill>
              </a:rPr>
              <a:t>-ic &gt; -icking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70000"/>
              </a:lnSpc>
              <a:buSzTx/>
              <a:buNone/>
            </a:pPr>
            <a:r>
              <a:t>	mimic		</a:t>
            </a:r>
            <a:r>
              <a:rPr>
                <a:solidFill>
                  <a:schemeClr val="accent1"/>
                </a:solidFill>
              </a:rPr>
              <a:t>picnicking, mimicking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70000"/>
              </a:lnSpc>
              <a:buSzTx/>
              <a:buNone/>
            </a:pPr>
            <a:endParaRPr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SzTx/>
              <a:buNone/>
            </a:pPr>
            <a:r>
              <a:t>	cancel	</a:t>
            </a:r>
            <a:r>
              <a:rPr>
                <a:solidFill>
                  <a:schemeClr val="accent1"/>
                </a:solidFill>
              </a:rPr>
              <a:t>-el &gt; BrE: -el </a:t>
            </a:r>
            <a:r>
              <a:rPr b="1">
                <a:solidFill>
                  <a:schemeClr val="accent1"/>
                </a:solidFill>
              </a:rPr>
              <a:t>+ -l </a:t>
            </a:r>
            <a:r>
              <a:rPr>
                <a:solidFill>
                  <a:schemeClr val="accent1"/>
                </a:solidFill>
              </a:rPr>
              <a:t>+ -ing</a:t>
            </a:r>
            <a:endParaRPr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SzTx/>
              <a:buNone/>
            </a:pPr>
            <a:r>
              <a:t>	model	</a:t>
            </a:r>
            <a:r>
              <a:rPr>
                <a:solidFill>
                  <a:schemeClr val="accent1"/>
                </a:solidFill>
              </a:rPr>
              <a:t>cancelling, modelling</a:t>
            </a:r>
            <a:endParaRPr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SzTx/>
              <a:buNone/>
            </a:pPr>
            <a:r>
              <a:t>			</a:t>
            </a:r>
            <a:r>
              <a:rPr>
                <a:solidFill>
                  <a:schemeClr val="accent1"/>
                </a:solidFill>
              </a:rPr>
              <a:t>-el &gt; AmE: -el + ing</a:t>
            </a:r>
            <a:endParaRPr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SzTx/>
              <a:buNone/>
            </a:pPr>
            <a:r>
              <a:t>			</a:t>
            </a:r>
            <a:r>
              <a:rPr>
                <a:solidFill>
                  <a:schemeClr val="accent1"/>
                </a:solidFill>
              </a:rPr>
              <a:t>canceling, modeling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1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type="title"/>
          </p:nvPr>
        </p:nvSpPr>
        <p:spPr>
          <a:xfrm>
            <a:off x="395536" y="555214"/>
            <a:ext cx="8229601" cy="43204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365760">
              <a:lnSpc>
                <a:spcPct val="90000"/>
              </a:lnSpc>
              <a:defRPr sz="960"/>
            </a:pPr>
            <a:br/>
            <a:br/>
            <a:r>
              <a:rPr sz="1600"/>
              <a:t>Activate</a:t>
            </a:r>
            <a:br>
              <a:rPr sz="1600"/>
            </a:br>
            <a:br>
              <a:rPr sz="1600"/>
            </a:br>
          </a:p>
        </p:txBody>
      </p:sp>
      <p:sp>
        <p:nvSpPr>
          <p:cNvPr id="217" name="Shape 217"/>
          <p:cNvSpPr/>
          <p:nvPr>
            <p:ph type="body" idx="1"/>
          </p:nvPr>
        </p:nvSpPr>
        <p:spPr>
          <a:xfrm>
            <a:off x="395536" y="987262"/>
            <a:ext cx="8579295" cy="4752527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 defTabSz="896111">
              <a:lnSpc>
                <a:spcPct val="80000"/>
              </a:lnSpc>
              <a:spcBef>
                <a:spcPts val="0"/>
              </a:spcBef>
              <a:buSzTx/>
              <a:buNone/>
              <a:defRPr sz="2744"/>
            </a:pPr>
            <a:r>
              <a:t>Translate.</a:t>
            </a:r>
          </a:p>
          <a:p>
            <a:pPr marL="0" indent="0" defTabSz="896111">
              <a:lnSpc>
                <a:spcPct val="80000"/>
              </a:lnSpc>
              <a:spcBef>
                <a:spcPts val="0"/>
              </a:spcBef>
              <a:buSzTx/>
              <a:buNone/>
              <a:defRPr b="1" sz="2744"/>
            </a:pPr>
          </a:p>
          <a:p>
            <a:pPr marL="0" indent="0" defTabSz="896111">
              <a:lnSpc>
                <a:spcPct val="80000"/>
              </a:lnSpc>
              <a:spcBef>
                <a:spcPts val="0"/>
              </a:spcBef>
              <a:buSzTx/>
              <a:buNone/>
              <a:defRPr sz="2744"/>
            </a:pPr>
            <a:r>
              <a:t>1. Istutko vai seisotko parhaillaan?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>
                <a:solidFill>
                  <a:srgbClr val="000000"/>
                </a:solidFill>
              </a:defRPr>
            </a:pPr>
            <a:r>
              <a:t>	Are you sitting or standing (at the moment)?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/>
            </a:pPr>
            <a:r>
              <a:t>2. Istun ja luen kirjaa.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>
                <a:solidFill>
                  <a:srgbClr val="000000"/>
                </a:solidFill>
              </a:defRPr>
            </a:pPr>
            <a:r>
              <a:t>	I’m sitting and reading a book.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/>
            </a:pPr>
            <a:r>
              <a:t>3. Miksi et tee kotiläksyjäsi?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>
                <a:solidFill>
                  <a:srgbClr val="000000"/>
                </a:solidFill>
              </a:defRPr>
            </a:pPr>
            <a:r>
              <a:t>	Why aren’t you doing your homework?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/>
            </a:pPr>
            <a:r>
              <a:t>4. Tom opiskelee lääkäriksi.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>
                <a:solidFill>
                  <a:srgbClr val="000000"/>
                </a:solidFill>
              </a:defRPr>
            </a:pPr>
            <a:r>
              <a:t>	Tom is studying to be/become a doctor.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/>
            </a:pPr>
            <a:r>
              <a:t>5. Juuri nyt hän makaa sohvalla ja rentoutuu.</a:t>
            </a:r>
          </a:p>
          <a:p>
            <a:pPr marL="0" indent="0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744">
                <a:solidFill>
                  <a:srgbClr val="000000"/>
                </a:solidFill>
              </a:defRPr>
            </a:pPr>
            <a:r>
              <a:t>	Right now he is lying on the couch and relaxing</a:t>
            </a:r>
            <a:r>
              <a:rPr i="1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7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body" idx="1"/>
          </p:nvPr>
        </p:nvSpPr>
        <p:spPr>
          <a:xfrm>
            <a:off x="431750" y="836712"/>
            <a:ext cx="8579295" cy="532859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6. Et opiskele parhaillaan, ethän?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You aren’t studying at the moment, are you?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7. En, pidän nyt vuoden vapaata.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No, I’m taking a year off.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8. Kate ja minä matkustamme Tukholmaan pian.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Kate and I are travel(l)ing to Stockholm soon.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9. Me emme mene mihinkään tänä kesänä.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We are going nowhere / aren’t going anywhere 	this summer.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10. Vanhempani valittavat aina huoneeni kaaoksesta.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My parents are always complaining about the 	chaos of/in my room.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type="title"/>
          </p:nvPr>
        </p:nvSpPr>
        <p:spPr>
          <a:xfrm>
            <a:off x="395536" y="537108"/>
            <a:ext cx="8229601" cy="432047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365760">
              <a:lnSpc>
                <a:spcPct val="90000"/>
              </a:lnSpc>
              <a:defRPr sz="1600"/>
            </a:pPr>
            <a:br/>
            <a:r>
              <a:t>Activate</a:t>
            </a:r>
            <a:br/>
          </a:p>
        </p:txBody>
      </p:sp>
      <p:sp>
        <p:nvSpPr>
          <p:cNvPr id="222" name="Shape 222"/>
          <p:cNvSpPr/>
          <p:nvPr>
            <p:ph type="body" idx="1"/>
          </p:nvPr>
        </p:nvSpPr>
        <p:spPr>
          <a:xfrm>
            <a:off x="220687" y="1221393"/>
            <a:ext cx="9068167" cy="4536505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 defTabSz="850391">
              <a:lnSpc>
                <a:spcPct val="90000"/>
              </a:lnSpc>
              <a:spcBef>
                <a:spcPts val="0"/>
              </a:spcBef>
              <a:buSzTx/>
              <a:buNone/>
              <a:defRPr b="1" sz="2883">
                <a:solidFill>
                  <a:schemeClr val="accent2">
                    <a:lumOff val="-9764"/>
                  </a:schemeClr>
                </a:solidFill>
              </a:defRPr>
            </a:pPr>
            <a:r>
              <a:t>Yleis- vai kestopreesens? </a:t>
            </a:r>
            <a:br/>
          </a:p>
          <a:p>
            <a:pPr marL="0" indent="0" defTabSz="850391">
              <a:lnSpc>
                <a:spcPct val="90000"/>
              </a:lnSpc>
              <a:spcBef>
                <a:spcPts val="0"/>
              </a:spcBef>
              <a:buSzTx/>
              <a:buNone/>
              <a:defRPr sz="2604"/>
            </a:pPr>
            <a:r>
              <a:t>1. Älä unohda sateensuojaasi! Ulkona sataa.</a:t>
            </a: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604">
                <a:solidFill>
                  <a:srgbClr val="000000"/>
                </a:solidFill>
              </a:defRPr>
            </a:pPr>
            <a:r>
              <a:t>	Don’t forget your umbrella! It’s raining outside.</a:t>
            </a: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604"/>
            </a:pPr>
            <a:r>
              <a:t>2. Denise kirjoittaa parhaillaan blogiinsa matkastaan Kroatiassa. </a:t>
            </a:r>
            <a:r>
              <a:rPr>
                <a:solidFill>
                  <a:srgbClr val="000000"/>
                </a:solidFill>
              </a:rPr>
              <a:t>	</a:t>
            </a:r>
            <a:endParaRPr>
              <a:solidFill>
                <a:srgbClr val="000000"/>
              </a:solidFill>
            </a:endParaRP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604">
                <a:solidFill>
                  <a:srgbClr val="000000"/>
                </a:solidFill>
              </a:defRPr>
            </a:pPr>
            <a:r>
              <a:t>	Denise is writing about her trip to Croatia in her blog. </a:t>
            </a: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604"/>
            </a:pPr>
            <a:r>
              <a:t>3. Hän kirjoittaa blogiaan joka viikko.</a:t>
            </a: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604">
                <a:solidFill>
                  <a:srgbClr val="000000"/>
                </a:solidFill>
              </a:defRPr>
            </a:pPr>
            <a:r>
              <a:t>	She writes her blog every week.</a:t>
            </a: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604"/>
            </a:pPr>
            <a:r>
              <a:t>4. Shhh! Ollaan hiljaa. Vanhempani nukkuvat jo.</a:t>
            </a:r>
          </a:p>
          <a:p>
            <a:pPr marL="0" indent="0" defTabSz="850391">
              <a:lnSpc>
                <a:spcPct val="90000"/>
              </a:lnSpc>
              <a:spcBef>
                <a:spcPts val="400"/>
              </a:spcBef>
              <a:buSzTx/>
              <a:buNone/>
              <a:defRPr sz="2604">
                <a:solidFill>
                  <a:srgbClr val="000000"/>
                </a:solidFill>
              </a:defRPr>
            </a:pPr>
            <a:r>
              <a:t>	Shhh! Let’s be quiet. My parents are already sleeping.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body" idx="1"/>
          </p:nvPr>
        </p:nvSpPr>
        <p:spPr>
          <a:xfrm>
            <a:off x="395536" y="692694"/>
            <a:ext cx="8579295" cy="561662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spcBef>
                <a:spcPts val="0"/>
              </a:spcBef>
              <a:buSzTx/>
              <a:buNone/>
              <a:defRPr sz="2800"/>
            </a:pPr>
            <a:r>
              <a:t>5. Tavallisesti Sally kuljettaa pojat treeneihin, mutta tänään hän on opettelemassa liikennesääntöjä.</a:t>
            </a:r>
          </a:p>
          <a:p>
            <a:pPr marL="0" indent="0"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Sally usually drives the boys to their practice, but 	today she is learning the traffic rules.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6. En yleensä juo kahvia, mutta tänään otan kahvin, koska meiltä on tee lopussa.</a:t>
            </a:r>
          </a:p>
          <a:p>
            <a:pPr marL="0" indent="0"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 usually don’t drink coffee but today I’m 	getting/having one because we are out of tea.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7. Ystäväni Paul asuu täällä Lontoossa, mutta minä olen vain käymässä.</a:t>
            </a:r>
          </a:p>
          <a:p>
            <a:pPr marL="0" indent="0"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My friend Paul lives here in London but I’m only 	visiting.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4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type="body" idx="1"/>
          </p:nvPr>
        </p:nvSpPr>
        <p:spPr>
          <a:xfrm>
            <a:off x="395536" y="620686"/>
            <a:ext cx="8579295" cy="576064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800"/>
            </a:pPr>
            <a:r>
              <a:t>8. Teetkö mitään tällä hetkellä vai voitko auttaa minua?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Are you doing anything or can you help me?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9. Mitä sinä teet? – Olen poliisi.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What do you do? I’m a police officer.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10. Ajattelen sinua juuri nyt. Olet mielestäni mitä ihanin ystävä.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I’m thinking about you. I think you are a most 	wonderful friend.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11. Rakastan tätä bändiä. Rakastan joka hetkeä näillä festareilla.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 love this band. I’m loving every moment at this 	festival.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/>
          </p:nvPr>
        </p:nvSpPr>
        <p:spPr>
          <a:xfrm>
            <a:off x="331066" y="223473"/>
            <a:ext cx="8229601" cy="792089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Preesens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xfrm>
            <a:off x="457200" y="1124744"/>
            <a:ext cx="8579295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eat</a:t>
            </a:r>
            <a:r>
              <a:t> toast every morning.  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The sun </a:t>
            </a:r>
            <a:r>
              <a:rPr b="1"/>
              <a:t>sets</a:t>
            </a:r>
            <a:r>
              <a:t> in the west.	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Mr Smith </a:t>
            </a:r>
            <a:r>
              <a:rPr b="1"/>
              <a:t>speaks</a:t>
            </a:r>
            <a:r>
              <a:t> fluent Japanese.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Tapa, säännöllisesti toistuva tilanne, yleinen 	väittämä tai taito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am eating </a:t>
            </a:r>
            <a:r>
              <a:t>toast now.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Look, the sun </a:t>
            </a:r>
            <a:r>
              <a:rPr b="1"/>
              <a:t>is setting </a:t>
            </a:r>
            <a:r>
              <a:t>behind those trees.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Mr Smith i</a:t>
            </a:r>
            <a:r>
              <a:rPr b="1"/>
              <a:t>s speaking </a:t>
            </a:r>
            <a:r>
              <a:t>to us tomorrow.</a:t>
            </a:r>
          </a:p>
          <a:p>
            <a:pPr marL="0" indent="0"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Parhaillaan tai väliaikaisesti tapahtuva toiminta </a:t>
            </a:r>
            <a:endParaRPr>
              <a:solidFill>
                <a:schemeClr val="accent1"/>
              </a:solidFill>
            </a:endParaRP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tai sovittu järjestely tulevaisuudessa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5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xfrm>
            <a:off x="385190" y="413791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365760">
              <a:defRPr sz="1080"/>
            </a:pPr>
            <a:br/>
            <a:br/>
            <a:r>
              <a:rPr b="1" sz="1600">
                <a:solidFill>
                  <a:schemeClr val="accent1"/>
                </a:solidFill>
              </a:rPr>
              <a:t>Yleispreesens </a:t>
            </a:r>
            <a:br>
              <a:rPr b="1" sz="1600">
                <a:solidFill>
                  <a:schemeClr val="accent1"/>
                </a:solidFill>
              </a:rPr>
            </a:br>
            <a:r>
              <a:rPr sz="1600">
                <a:solidFill>
                  <a:schemeClr val="accent1"/>
                </a:solidFill>
              </a:rPr>
              <a:t>Käyttö</a:t>
            </a:r>
            <a:br>
              <a:rPr sz="1600">
                <a:solidFill>
                  <a:schemeClr val="accent1"/>
                </a:solidFill>
              </a:rPr>
            </a:br>
            <a:br>
              <a:rPr sz="1600">
                <a:solidFill>
                  <a:schemeClr val="accent1"/>
                </a:solidFill>
              </a:rPr>
            </a:b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xfrm>
            <a:off x="179510" y="1556790"/>
            <a:ext cx="8640962" cy="4680522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lnSpc>
                <a:spcPct val="120000"/>
              </a:lnSpc>
              <a:spcBef>
                <a:spcPts val="0"/>
              </a:spcBef>
              <a:defRPr b="0"/>
            </a:pPr>
            <a:r>
              <a:t>1. First you press the handle…		</a:t>
            </a:r>
            <a:r>
              <a:rPr>
                <a:solidFill>
                  <a:schemeClr val="accent1"/>
                </a:solidFill>
              </a:rPr>
              <a:t>ohje tai neuvo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b="0"/>
            </a:pPr>
            <a:r>
              <a:t>2. I usually sleep late at weekends.</a:t>
            </a:r>
            <a:r>
              <a:rPr>
                <a:solidFill>
                  <a:schemeClr val="accent1"/>
                </a:solidFill>
              </a:rPr>
              <a:t>       toistuva tapa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b="0"/>
            </a:pPr>
            <a:r>
              <a:t>3. The bus leaves at 8:15 am.</a:t>
            </a:r>
            <a:r>
              <a:rPr>
                <a:solidFill>
                  <a:schemeClr val="accent1"/>
                </a:solidFill>
              </a:rPr>
              <a:t> 		aikataulu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b="0"/>
            </a:pPr>
            <a:r>
              <a:t>4. Water boils at 100°C.</a:t>
            </a:r>
            <a:r>
              <a:rPr>
                <a:solidFill>
                  <a:schemeClr val="accent1"/>
                </a:solidFill>
              </a:rPr>
              <a:t> 			yleinen totuus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b="0"/>
            </a:pPr>
            <a:r>
              <a:t>5. I wake up, eat breakfast, 		</a:t>
            </a:r>
            <a:r>
              <a:rPr>
                <a:solidFill>
                  <a:schemeClr val="accent1"/>
                </a:solidFill>
              </a:rPr>
              <a:t>tapahtumaselostus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b="0"/>
            </a:pPr>
            <a:r>
              <a:t>brush my teeth and get dressed.</a:t>
            </a:r>
            <a:r>
              <a:rPr>
                <a:solidFill>
                  <a:schemeClr val="accent1"/>
                </a:solidFill>
              </a:rPr>
              <a:t> 		</a:t>
            </a:r>
            <a:endParaRPr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spcBef>
                <a:spcPts val="500"/>
              </a:spcBef>
              <a:defRPr b="0"/>
            </a:pPr>
            <a:r>
              <a:t>6. Rovaniemi lies in the north.</a:t>
            </a:r>
            <a:r>
              <a:rPr>
                <a:solidFill>
                  <a:schemeClr val="accent1"/>
                </a:solidFill>
              </a:rPr>
              <a:t> 		pysyvä olotila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5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/>
          </p:nvPr>
        </p:nvSpPr>
        <p:spPr>
          <a:xfrm>
            <a:off x="439782" y="400644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Yleispreesens </a:t>
            </a:r>
            <a:br/>
            <a:r>
              <a:rPr b="0"/>
              <a:t>Muodostus</a:t>
            </a:r>
          </a:p>
        </p:txBody>
      </p:sp>
      <p:sp>
        <p:nvSpPr>
          <p:cNvPr id="157" name="Shape 157"/>
          <p:cNvSpPr/>
          <p:nvPr>
            <p:ph type="body" sz="half" idx="1"/>
          </p:nvPr>
        </p:nvSpPr>
        <p:spPr>
          <a:xfrm>
            <a:off x="323527" y="4077070"/>
            <a:ext cx="8640962" cy="2160241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Yleispreesens on sama kuin </a:t>
            </a:r>
            <a:r>
              <a:rPr b="1"/>
              <a:t>verbin perusmuoto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PAITSI yksikön kolmannessa persoonassa (he/she/it), jolloin verbiin lisätään </a:t>
            </a:r>
            <a:r>
              <a:rPr b="1"/>
              <a:t>pääte -s/-es</a:t>
            </a:r>
            <a:r>
              <a:t>.</a:t>
            </a:r>
          </a:p>
        </p:txBody>
      </p:sp>
      <p:sp>
        <p:nvSpPr>
          <p:cNvPr id="158" name="Shape 158"/>
          <p:cNvSpPr/>
          <p:nvPr/>
        </p:nvSpPr>
        <p:spPr>
          <a:xfrm>
            <a:off x="373417" y="1637630"/>
            <a:ext cx="7914334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10000"/>
              </a:lnSpc>
              <a:defRPr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Miten yleispreesens muodostetaan?</a:t>
            </a:r>
          </a:p>
        </p:txBody>
      </p:sp>
      <p:sp>
        <p:nvSpPr>
          <p:cNvPr id="159" name="Shape 159"/>
          <p:cNvSpPr/>
          <p:nvPr/>
        </p:nvSpPr>
        <p:spPr>
          <a:xfrm>
            <a:off x="744576" y="2309509"/>
            <a:ext cx="3528392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I play badminton.</a:t>
            </a:r>
          </a:p>
          <a:p>
            <a:pPr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You play badminton.</a:t>
            </a:r>
          </a:p>
          <a:p>
            <a:pPr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He/She plays badminton.</a:t>
            </a:r>
          </a:p>
        </p:txBody>
      </p:sp>
      <p:sp>
        <p:nvSpPr>
          <p:cNvPr id="160" name="Shape 160"/>
          <p:cNvSpPr/>
          <p:nvPr/>
        </p:nvSpPr>
        <p:spPr>
          <a:xfrm>
            <a:off x="4788022" y="2204864"/>
            <a:ext cx="2959977" cy="1620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0000"/>
              </a:lnSpc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We play badminton.</a:t>
            </a:r>
          </a:p>
          <a:p>
            <a:pPr>
              <a:lnSpc>
                <a:spcPct val="110000"/>
              </a:lnSpc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You play badminton.</a:t>
            </a:r>
          </a:p>
          <a:p>
            <a:pPr>
              <a:lnSpc>
                <a:spcPct val="110000"/>
              </a:lnSpc>
              <a:defRPr sz="2400">
                <a:latin typeface="Calibri"/>
                <a:ea typeface="Calibri"/>
                <a:cs typeface="Calibri"/>
                <a:sym typeface="Calibri"/>
              </a:defRPr>
            </a:pPr>
            <a:r>
              <a:t>They play badminton.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5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/>
          </p:nvPr>
        </p:nvSpPr>
        <p:spPr>
          <a:xfrm>
            <a:off x="503039" y="462313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Yleispreesens </a:t>
            </a:r>
            <a:br/>
            <a:r>
              <a:rPr b="0"/>
              <a:t>Muodostus</a:t>
            </a:r>
          </a:p>
        </p:txBody>
      </p:sp>
      <p:sp>
        <p:nvSpPr>
          <p:cNvPr id="163" name="Shape 163"/>
          <p:cNvSpPr/>
          <p:nvPr>
            <p:ph type="body" idx="1"/>
          </p:nvPr>
        </p:nvSpPr>
        <p:spPr>
          <a:xfrm>
            <a:off x="503039" y="1605313"/>
            <a:ext cx="8640962" cy="4462977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 defTabSz="877823">
              <a:lnSpc>
                <a:spcPct val="110000"/>
              </a:lnSpc>
              <a:spcBef>
                <a:spcPts val="0"/>
              </a:spcBef>
              <a:defRPr b="0" sz="2688">
                <a:solidFill>
                  <a:schemeClr val="accent1"/>
                </a:solidFill>
              </a:defRPr>
            </a:pPr>
            <a:r>
              <a:t>Miten yleispreesensin kieltomuoto muodostetaan?</a:t>
            </a:r>
          </a:p>
          <a:p>
            <a:pPr defTabSz="877823">
              <a:lnSpc>
                <a:spcPct val="110000"/>
              </a:lnSpc>
              <a:spcBef>
                <a:spcPts val="0"/>
              </a:spcBef>
              <a:defRPr b="0" sz="2688">
                <a:solidFill>
                  <a:schemeClr val="accent1"/>
                </a:solidFill>
              </a:defRPr>
            </a:pPr>
          </a:p>
          <a:p>
            <a:pPr defTabSz="877823">
              <a:spcBef>
                <a:spcPts val="0"/>
              </a:spcBef>
              <a:defRPr b="0" sz="2304"/>
            </a:pPr>
            <a:r>
              <a:t>	I don’t play tennis.		We don’t play tennis.</a:t>
            </a:r>
          </a:p>
          <a:p>
            <a:pPr defTabSz="877823">
              <a:spcBef>
                <a:spcPts val="0"/>
              </a:spcBef>
              <a:defRPr b="0" sz="2304"/>
            </a:pPr>
            <a:r>
              <a:t>	You don’t play tennis.		You don’t play tennis.</a:t>
            </a:r>
          </a:p>
          <a:p>
            <a:pPr defTabSz="877823">
              <a:spcBef>
                <a:spcPts val="0"/>
              </a:spcBef>
              <a:defRPr b="0" sz="2304"/>
            </a:pPr>
            <a:r>
              <a:t>	He/She doesn’t play tennis.	They don’t play tennis</a:t>
            </a:r>
          </a:p>
          <a:p>
            <a:pPr defTabSz="877823">
              <a:spcBef>
                <a:spcPts val="0"/>
              </a:spcBef>
              <a:defRPr b="0" sz="2304"/>
            </a:pPr>
          </a:p>
          <a:p>
            <a:pPr defTabSz="877823">
              <a:lnSpc>
                <a:spcPct val="110000"/>
              </a:lnSpc>
              <a:spcBef>
                <a:spcPts val="0"/>
              </a:spcBef>
              <a:defRPr b="0" sz="2304">
                <a:solidFill>
                  <a:schemeClr val="accent1"/>
                </a:solidFill>
              </a:defRPr>
            </a:pPr>
          </a:p>
          <a:p>
            <a:pPr marL="329184" indent="-329184" defTabSz="877823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  <a:defRPr b="0" sz="2688"/>
            </a:pPr>
            <a:r>
              <a:t>Yleispreesensin kieltomuotoon lisätään apuverbi </a:t>
            </a:r>
            <a:r>
              <a:rPr b="1"/>
              <a:t>don’t</a:t>
            </a:r>
            <a:r>
              <a:t>.</a:t>
            </a:r>
          </a:p>
          <a:p>
            <a:pPr marL="329184" indent="-329184" defTabSz="877823"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Arial"/>
              <a:buChar char="•"/>
              <a:defRPr b="0" sz="2688"/>
            </a:pPr>
            <a:r>
              <a:t>Yksikön kolmannessa persoonassa apuverbinä on </a:t>
            </a:r>
            <a:r>
              <a:rPr b="1"/>
              <a:t>doesn’t</a:t>
            </a:r>
            <a:r>
              <a:t>, jonka jälkeen verbi on perusmuodossa.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title"/>
          </p:nvPr>
        </p:nvSpPr>
        <p:spPr>
          <a:xfrm>
            <a:off x="448490" y="413791"/>
            <a:ext cx="8229601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Yleispreesens </a:t>
            </a:r>
            <a:br/>
            <a:r>
              <a:rPr b="0"/>
              <a:t>Muodostus</a:t>
            </a:r>
          </a:p>
        </p:txBody>
      </p:sp>
      <p:sp>
        <p:nvSpPr>
          <p:cNvPr id="166" name="Shape 166"/>
          <p:cNvSpPr/>
          <p:nvPr>
            <p:ph type="body" idx="1"/>
          </p:nvPr>
        </p:nvSpPr>
        <p:spPr>
          <a:xfrm>
            <a:off x="179510" y="1556790"/>
            <a:ext cx="8640962" cy="4680522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spcBef>
                <a:spcPts val="0"/>
              </a:spcBef>
              <a:defRPr>
                <a:solidFill>
                  <a:schemeClr val="accent1"/>
                </a:solidFill>
              </a:defRPr>
            </a:pPr>
            <a:r>
              <a:t>HUOM!</a:t>
            </a:r>
            <a:endParaRPr b="0"/>
          </a:p>
          <a:p>
            <a:pPr>
              <a:defRPr b="0"/>
            </a:pPr>
            <a:r>
              <a:t>	I never play tennis.</a:t>
            </a:r>
          </a:p>
          <a:p>
            <a:pPr>
              <a:defRPr b="0"/>
            </a:pPr>
            <a:r>
              <a:t>	Nobody here plays tennis anymore.	</a:t>
            </a:r>
          </a:p>
          <a:p>
            <a:pPr>
              <a:defRPr b="0" i="1"/>
            </a:pP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b="0"/>
            </a:pPr>
            <a:r>
              <a:t>Lauseessa voi olla </a:t>
            </a:r>
            <a:r>
              <a:rPr b="1"/>
              <a:t>vain yksi kieltosana</a:t>
            </a:r>
            <a:r>
              <a:t>.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b="0"/>
            </a:pPr>
            <a:r>
              <a:t>Jos lauseen kieltosana on muu kuin ’</a:t>
            </a:r>
            <a:r>
              <a:rPr i="1"/>
              <a:t>not</a:t>
            </a:r>
            <a:r>
              <a:t>’, ei apuverbiä käytetä.</a:t>
            </a:r>
          </a:p>
          <a:p>
            <a:pPr marL="342900" indent="-342900">
              <a:buClr>
                <a:srgbClr val="000000"/>
              </a:buClr>
              <a:buSzPct val="25000"/>
              <a:buFont typeface="Arial"/>
              <a:buChar char="•"/>
              <a:defRPr b="0"/>
            </a:pPr>
          </a:p>
          <a:p>
            <a:pPr>
              <a:defRPr b="0"/>
            </a:pPr>
            <a:r>
              <a:t>	Vrt.</a:t>
            </a:r>
          </a:p>
          <a:p>
            <a:pPr>
              <a:defRPr b="0"/>
            </a:pPr>
            <a:r>
              <a:t>	He doesn’t play tennis.</a:t>
            </a:r>
          </a:p>
          <a:p>
            <a:pPr>
              <a:defRPr b="0"/>
            </a:pPr>
            <a:r>
              <a:t>	He never plays tennis.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title"/>
          </p:nvPr>
        </p:nvSpPr>
        <p:spPr>
          <a:xfrm>
            <a:off x="457200" y="439332"/>
            <a:ext cx="8229600" cy="1143001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13816">
              <a:defRPr b="1" sz="3559">
                <a:solidFill>
                  <a:schemeClr val="accent1"/>
                </a:solidFill>
              </a:defRPr>
            </a:pPr>
            <a:r>
              <a:t>Yleispreesens </a:t>
            </a:r>
            <a:br/>
            <a:r>
              <a:rPr b="0"/>
              <a:t>Muodostus</a:t>
            </a:r>
          </a:p>
        </p:txBody>
      </p:sp>
      <p:sp>
        <p:nvSpPr>
          <p:cNvPr id="169" name="Shape 169"/>
          <p:cNvSpPr/>
          <p:nvPr>
            <p:ph type="body" idx="1"/>
          </p:nvPr>
        </p:nvSpPr>
        <p:spPr>
          <a:xfrm>
            <a:off x="251519" y="1582331"/>
            <a:ext cx="8640962" cy="4411064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spcBef>
                <a:spcPts val="0"/>
              </a:spcBef>
              <a:defRPr b="0" sz="2800">
                <a:solidFill>
                  <a:schemeClr val="accent1"/>
                </a:solidFill>
              </a:defRPr>
            </a:pPr>
            <a:r>
              <a:t>Miten yleispreesensin kysymys muodostetaan?</a:t>
            </a:r>
          </a:p>
          <a:p>
            <a:pPr>
              <a:spcBef>
                <a:spcPts val="0"/>
              </a:spcBef>
              <a:defRPr b="0"/>
            </a:pPr>
            <a:r>
              <a:t>	Do I play golf?		Do we play golf?</a:t>
            </a:r>
          </a:p>
          <a:p>
            <a:pPr>
              <a:spcBef>
                <a:spcPts val="0"/>
              </a:spcBef>
              <a:defRPr b="0"/>
            </a:pPr>
            <a:r>
              <a:t>	Do you play golf?		Do you play golf?</a:t>
            </a:r>
          </a:p>
          <a:p>
            <a:pPr>
              <a:spcBef>
                <a:spcPts val="0"/>
              </a:spcBef>
              <a:defRPr b="0"/>
            </a:pPr>
            <a:r>
              <a:t>	Does he/she play golf?	Do they play golf?</a:t>
            </a:r>
          </a:p>
          <a:p>
            <a:pPr>
              <a:spcBef>
                <a:spcPts val="0"/>
              </a:spcBef>
              <a:defRPr b="0"/>
            </a:pPr>
          </a:p>
          <a:p>
            <a:pPr marL="342900" indent="-3429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Kysymys muodostetaan apuverbillä </a:t>
            </a:r>
            <a:r>
              <a:rPr b="1"/>
              <a:t>do</a:t>
            </a:r>
            <a:r>
              <a:t> ja</a:t>
            </a:r>
            <a:r>
              <a:rPr>
                <a:solidFill>
                  <a:schemeClr val="accent1"/>
                </a:solidFill>
              </a:rPr>
              <a:t> </a:t>
            </a:r>
            <a:r>
              <a:rPr b="1"/>
              <a:t>pääverbin</a:t>
            </a:r>
            <a:r>
              <a:t> </a:t>
            </a:r>
            <a:r>
              <a:rPr b="1"/>
              <a:t>perusmuodolla</a:t>
            </a:r>
            <a:r>
              <a:t>.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Yksikön kolmannessa persoonassa apuverbinä on </a:t>
            </a:r>
            <a:r>
              <a:rPr b="1"/>
              <a:t>does</a:t>
            </a:r>
            <a:r>
              <a:t>, jonka jälkeen verbi on perusmuodossa.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/>
              <a:buChar char="•"/>
              <a:defRPr b="0" sz="2800"/>
            </a:pPr>
            <a:r>
              <a:t>Apuverbin paikka on lauseessa subjektin edessä.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title"/>
          </p:nvPr>
        </p:nvSpPr>
        <p:spPr>
          <a:xfrm>
            <a:off x="457200" y="274636"/>
            <a:ext cx="8229600" cy="1066130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758951">
              <a:defRPr b="1" sz="3320">
                <a:solidFill>
                  <a:schemeClr val="accent1"/>
                </a:solidFill>
              </a:defRPr>
            </a:pPr>
            <a:r>
              <a:t>Yleispreesens </a:t>
            </a:r>
            <a:br/>
            <a:r>
              <a:rPr b="0"/>
              <a:t>Muodostus</a:t>
            </a:r>
          </a:p>
        </p:txBody>
      </p:sp>
      <p:sp>
        <p:nvSpPr>
          <p:cNvPr id="172" name="Shape 172"/>
          <p:cNvSpPr/>
          <p:nvPr>
            <p:ph type="body" idx="1"/>
          </p:nvPr>
        </p:nvSpPr>
        <p:spPr>
          <a:xfrm>
            <a:off x="179510" y="1412775"/>
            <a:ext cx="8640962" cy="4824535"/>
          </a:xfrm>
          <a:prstGeom prst="rect">
            <a:avLst/>
          </a:prstGeom>
        </p:spPr>
        <p:txBody>
          <a:bodyPr lIns="45699" tIns="45699" rIns="45699" bIns="45699" anchor="t"/>
          <a:lstStyle/>
          <a:p>
            <a:pPr>
              <a:lnSpc>
                <a:spcPct val="110000"/>
              </a:lnSpc>
              <a:spcBef>
                <a:spcPts val="0"/>
              </a:spcBef>
              <a:defRPr>
                <a:solidFill>
                  <a:schemeClr val="accent1"/>
                </a:solidFill>
              </a:defRPr>
            </a:pPr>
            <a:r>
              <a:t>HUOM!</a:t>
            </a:r>
            <a:endParaRPr b="0"/>
          </a:p>
          <a:p>
            <a:pPr>
              <a:lnSpc>
                <a:spcPct val="110000"/>
              </a:lnSpc>
              <a:defRPr b="0" sz="2800">
                <a:solidFill>
                  <a:schemeClr val="accent1"/>
                </a:solidFill>
              </a:defRPr>
            </a:pPr>
            <a:r>
              <a:t>Muistathan epäsäännöllisen </a:t>
            </a:r>
            <a:r>
              <a:rPr i="1"/>
              <a:t>’be’</a:t>
            </a:r>
            <a:r>
              <a:t>-verbin?</a:t>
            </a:r>
          </a:p>
        </p:txBody>
      </p:sp>
      <p:graphicFrame>
        <p:nvGraphicFramePr>
          <p:cNvPr id="173" name="Table 173"/>
          <p:cNvGraphicFramePr/>
          <p:nvPr/>
        </p:nvGraphicFramePr>
        <p:xfrm>
          <a:off x="683568" y="2636910"/>
          <a:ext cx="7848900" cy="31222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616300"/>
                <a:gridCol w="2616300"/>
                <a:gridCol w="2616300"/>
              </a:tblGrid>
              <a:tr h="408950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Väite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Kielto</a:t>
                      </a:r>
                    </a:p>
                  </a:txBody>
                  <a:tcPr marL="45725" marR="45725" marT="45725" marB="45725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ym typeface="Arial"/>
                        </a:rPr>
                        <a:t>Kysymys</a:t>
                      </a:r>
                    </a:p>
                  </a:txBody>
                  <a:tcPr marL="45725" marR="45725" marT="45725" marB="45725" anchor="t" anchorCtr="0" horzOverflow="overflow"/>
                </a:tc>
              </a:tr>
              <a:tr h="408950"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I </a:t>
                      </a:r>
                      <a:r>
                        <a:rPr b="1"/>
                        <a:t>am</a:t>
                      </a:r>
                      <a:r>
                        <a:t> 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I </a:t>
                      </a:r>
                      <a:r>
                        <a:rPr b="1"/>
                        <a:t>am not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1800">
                          <a:sym typeface="Arial"/>
                        </a:defRPr>
                      </a:pPr>
                      <a:r>
                        <a:t>Am</a:t>
                      </a:r>
                      <a:r>
                        <a:rPr b="0"/>
                        <a:t> I 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478275"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aren’t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18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you 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576075"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is</a:t>
                      </a:r>
                      <a:r>
                        <a:t> 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He/She/It </a:t>
                      </a:r>
                      <a:r>
                        <a:rPr b="1"/>
                        <a:t>isn’t </a:t>
                      </a:r>
                      <a:r>
                        <a:t>here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1800">
                          <a:sym typeface="Arial"/>
                        </a:defRPr>
                      </a:pPr>
                      <a:r>
                        <a:t>Is</a:t>
                      </a:r>
                      <a:r>
                        <a:rPr b="0"/>
                        <a:t> he/she/it 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432050"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are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We </a:t>
                      </a:r>
                      <a:r>
                        <a:rPr b="1"/>
                        <a:t>aren’t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18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we 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408950"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</a:t>
                      </a:r>
                      <a:r>
                        <a:t> 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You </a:t>
                      </a:r>
                      <a:r>
                        <a:rPr b="1"/>
                        <a:t>aren’t </a:t>
                      </a:r>
                      <a:r>
                        <a:t>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18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you 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  <a:tr h="408950"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are</a:t>
                      </a:r>
                      <a:r>
                        <a:t> 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ym typeface="Arial"/>
                        </a:defRPr>
                      </a:pPr>
                      <a:r>
                        <a:t>They </a:t>
                      </a:r>
                      <a:r>
                        <a:rPr b="1"/>
                        <a:t>aren’t </a:t>
                      </a:r>
                      <a:r>
                        <a:t>there.</a:t>
                      </a:r>
                    </a:p>
                  </a:txBody>
                  <a:tcPr marL="45725" marR="45725" marT="45725" marB="45725" anchor="ctr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1800">
                          <a:sym typeface="Arial"/>
                        </a:defRPr>
                      </a:pPr>
                      <a:r>
                        <a:t>Are</a:t>
                      </a:r>
                      <a:r>
                        <a:rPr b="0"/>
                        <a:t> they there?</a:t>
                      </a:r>
                    </a:p>
                  </a:txBody>
                  <a:tcPr marL="45725" marR="45725" marT="45725" marB="45725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ffice-teema">
  <a:themeElements>
    <a:clrScheme name="Office-te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Office-teema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Office-te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Office-teema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