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5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9A175-9A72-6B1A-6A13-F8D167DCD827}" v="882" dt="2020-05-23T10:01:21.654"/>
    <p1510:client id="{B027F772-D008-6C22-65D8-F5BB64976CB0}" v="128" dt="2020-05-24T13:49:56.759"/>
    <p1510:client id="{B14AA722-21C0-4A0D-AA02-1D211696334C}" v="11" dt="2020-05-11T11:06:36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26.5.2020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6" descr="Kuva, joka sisältää kohteen kakku, lautanen, pöytä, ruoka&#10;&#10;Kuvaus luotu, erittäin korkea luotettavuus">
            <a:extLst>
              <a:ext uri="{FF2B5EF4-FFF2-40B4-BE49-F238E27FC236}">
                <a16:creationId xmlns:a16="http://schemas.microsoft.com/office/drawing/2014/main" id="{5C31359A-5B31-4C21-B01D-010D7F329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3" r="1336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8" name="Kuva 8" descr="Kuva, joka sisältää kohteen kasvi, kukka, puu, vesi&#10;&#10;Kuvaus luotu, erittäin korkea luotettavuus">
            <a:extLst>
              <a:ext uri="{FF2B5EF4-FFF2-40B4-BE49-F238E27FC236}">
                <a16:creationId xmlns:a16="http://schemas.microsoft.com/office/drawing/2014/main" id="{9104FB04-57B5-4D4A-9BA2-9879DE060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05" r="18761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600">
                <a:solidFill>
                  <a:srgbClr val="080808"/>
                </a:solidFill>
                <a:cs typeface="Calibri"/>
              </a:rPr>
              <a:t>Kuvien lähteet: vastavalo.net, Marjo Löytyn kuva-arkistot</a:t>
            </a:r>
            <a:endParaRPr lang="fi-FI" sz="1600">
              <a:solidFill>
                <a:srgbClr val="080808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fi-FI" sz="2800">
                <a:solidFill>
                  <a:srgbClr val="080808"/>
                </a:solidFill>
                <a:cs typeface="Calibri Light"/>
              </a:rPr>
              <a:t>Villiinny villiyrteistä!</a:t>
            </a:r>
            <a:endParaRPr lang="fi-FI" sz="28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6CFBEF-F2AE-4FD2-AEC6-7B3F571B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Miksi villivihanneksia kannattaa kerätä</a:t>
            </a:r>
          </a:p>
        </p:txBody>
      </p:sp>
      <p:grpSp>
        <p:nvGrpSpPr>
          <p:cNvPr id="68" name="Group 6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88D6DE-01D6-4A63-A17F-ED8DA221A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err="1"/>
              <a:t>Villivihannekset</a:t>
            </a:r>
            <a:r>
              <a:rPr lang="en-US" sz="1900"/>
              <a:t> </a:t>
            </a:r>
            <a:r>
              <a:rPr lang="en-US" sz="1900" err="1"/>
              <a:t>ovat</a:t>
            </a:r>
            <a:r>
              <a:rPr lang="en-US" sz="1900"/>
              <a:t> </a:t>
            </a:r>
            <a:r>
              <a:rPr lang="en-US" sz="1900" err="1"/>
              <a:t>superruokaa</a:t>
            </a:r>
            <a:r>
              <a:rPr lang="en-US" sz="1900"/>
              <a:t>: </a:t>
            </a:r>
            <a:r>
              <a:rPr lang="en-US" sz="1900" err="1"/>
              <a:t>terveellistä</a:t>
            </a:r>
            <a:r>
              <a:rPr lang="en-US" sz="1900"/>
              <a:t>, </a:t>
            </a:r>
            <a:r>
              <a:rPr lang="en-US" sz="1900" err="1"/>
              <a:t>äärimmäisen</a:t>
            </a:r>
            <a:r>
              <a:rPr lang="en-US" sz="1900"/>
              <a:t> </a:t>
            </a:r>
            <a:r>
              <a:rPr lang="en-US" sz="1900" err="1"/>
              <a:t>herkullista</a:t>
            </a:r>
            <a:r>
              <a:rPr lang="en-US" sz="1900"/>
              <a:t> ja </a:t>
            </a:r>
            <a:r>
              <a:rPr lang="en-US" sz="1900" err="1"/>
              <a:t>kaikille</a:t>
            </a:r>
            <a:r>
              <a:rPr lang="en-US" sz="1900"/>
              <a:t> </a:t>
            </a:r>
            <a:r>
              <a:rPr lang="en-US" sz="1900" err="1"/>
              <a:t>ilmaista</a:t>
            </a:r>
            <a:r>
              <a:rPr lang="en-US" sz="1900"/>
              <a:t>. </a:t>
            </a:r>
            <a:br>
              <a:rPr lang="en-US" sz="1900"/>
            </a:br>
            <a:r>
              <a:rPr lang="en-US" sz="1900"/>
              <a:t>Horta on </a:t>
            </a:r>
            <a:r>
              <a:rPr lang="en-US" sz="1900" err="1"/>
              <a:t>lähiruokaa</a:t>
            </a:r>
            <a:r>
              <a:rPr lang="en-US" sz="1900"/>
              <a:t>, </a:t>
            </a:r>
            <a:r>
              <a:rPr lang="en-US" sz="1900" err="1"/>
              <a:t>joka</a:t>
            </a:r>
            <a:r>
              <a:rPr lang="en-US" sz="1900"/>
              <a:t> </a:t>
            </a:r>
            <a:r>
              <a:rPr lang="en-US" sz="1900" err="1"/>
              <a:t>matkaa</a:t>
            </a:r>
            <a:r>
              <a:rPr lang="en-US" sz="1900"/>
              <a:t> </a:t>
            </a:r>
            <a:r>
              <a:rPr lang="en-US" sz="1900" err="1"/>
              <a:t>luonnosta</a:t>
            </a:r>
            <a:r>
              <a:rPr lang="en-US" sz="1900"/>
              <a:t> </a:t>
            </a:r>
            <a:r>
              <a:rPr lang="en-US" sz="1900" err="1"/>
              <a:t>lautaselle</a:t>
            </a:r>
            <a:r>
              <a:rPr lang="en-US" sz="1900"/>
              <a:t> </a:t>
            </a:r>
            <a:r>
              <a:rPr lang="en-US" sz="1900" err="1"/>
              <a:t>todella</a:t>
            </a:r>
            <a:r>
              <a:rPr lang="en-US" sz="1900"/>
              <a:t> </a:t>
            </a:r>
            <a:r>
              <a:rPr lang="en-US" sz="1900" err="1"/>
              <a:t>nopeasti</a:t>
            </a:r>
            <a:r>
              <a:rPr lang="en-US" sz="1900"/>
              <a:t> ja </a:t>
            </a:r>
            <a:r>
              <a:rPr lang="en-US" sz="1900" err="1"/>
              <a:t>helposti</a:t>
            </a:r>
            <a:r>
              <a:rPr lang="en-US" sz="190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err="1"/>
              <a:t>Lähimetsät</a:t>
            </a:r>
            <a:r>
              <a:rPr lang="en-US" sz="1900"/>
              <a:t>, </a:t>
            </a:r>
            <a:r>
              <a:rPr lang="en-US" sz="1900" err="1"/>
              <a:t>niityt</a:t>
            </a:r>
            <a:r>
              <a:rPr lang="en-US" sz="1900"/>
              <a:t>, </a:t>
            </a:r>
            <a:r>
              <a:rPr lang="en-US" sz="1900" err="1"/>
              <a:t>luomupellot</a:t>
            </a:r>
            <a:r>
              <a:rPr lang="en-US" sz="1900"/>
              <a:t> ja </a:t>
            </a:r>
            <a:r>
              <a:rPr lang="en-US" sz="1900" err="1"/>
              <a:t>omat</a:t>
            </a:r>
            <a:r>
              <a:rPr lang="en-US" sz="1900"/>
              <a:t> </a:t>
            </a:r>
            <a:r>
              <a:rPr lang="en-US" sz="1900" err="1"/>
              <a:t>kotipihamme</a:t>
            </a:r>
            <a:r>
              <a:rPr lang="en-US" sz="1900"/>
              <a:t> </a:t>
            </a:r>
            <a:r>
              <a:rPr lang="en-US" sz="1900" err="1"/>
              <a:t>ovat</a:t>
            </a:r>
            <a:r>
              <a:rPr lang="en-US" sz="1900"/>
              <a:t> </a:t>
            </a:r>
            <a:r>
              <a:rPr lang="en-US" sz="1900" err="1"/>
              <a:t>valtava</a:t>
            </a:r>
            <a:r>
              <a:rPr lang="en-US" sz="1900"/>
              <a:t> </a:t>
            </a:r>
            <a:r>
              <a:rPr lang="en-US" sz="1900" err="1"/>
              <a:t>aarreaitta</a:t>
            </a:r>
            <a:r>
              <a:rPr lang="en-US" sz="1900"/>
              <a:t>. </a:t>
            </a:r>
            <a:r>
              <a:rPr lang="en-US" sz="1900" err="1"/>
              <a:t>Hortoilu</a:t>
            </a:r>
            <a:r>
              <a:rPr lang="en-US" sz="1900"/>
              <a:t> </a:t>
            </a:r>
            <a:r>
              <a:rPr lang="en-US" sz="1900" err="1"/>
              <a:t>elvyttää</a:t>
            </a:r>
            <a:r>
              <a:rPr lang="en-US" sz="1900"/>
              <a:t> </a:t>
            </a:r>
            <a:r>
              <a:rPr lang="en-US" sz="1900" err="1"/>
              <a:t>mieliämme</a:t>
            </a:r>
            <a:r>
              <a:rPr lang="en-US" sz="1900"/>
              <a:t>, </a:t>
            </a:r>
            <a:r>
              <a:rPr lang="en-US" sz="1900" err="1"/>
              <a:t>hoitaa</a:t>
            </a:r>
            <a:r>
              <a:rPr lang="en-US" sz="1900"/>
              <a:t> </a:t>
            </a:r>
            <a:r>
              <a:rPr lang="en-US" sz="1900" err="1"/>
              <a:t>aivojamme</a:t>
            </a:r>
            <a:r>
              <a:rPr lang="en-US" sz="1900"/>
              <a:t> ja </a:t>
            </a:r>
            <a:r>
              <a:rPr lang="en-US" sz="1900" err="1"/>
              <a:t>auttaa</a:t>
            </a:r>
            <a:r>
              <a:rPr lang="en-US" sz="1900"/>
              <a:t> </a:t>
            </a:r>
            <a:r>
              <a:rPr lang="en-US" sz="1900" err="1"/>
              <a:t>meitä</a:t>
            </a:r>
            <a:r>
              <a:rPr lang="en-US" sz="1900"/>
              <a:t> </a:t>
            </a:r>
            <a:r>
              <a:rPr lang="en-US" sz="1900" err="1"/>
              <a:t>voimaan</a:t>
            </a:r>
            <a:r>
              <a:rPr lang="en-US" sz="1900"/>
              <a:t> </a:t>
            </a:r>
            <a:r>
              <a:rPr lang="en-US" sz="1900" err="1"/>
              <a:t>hyvin</a:t>
            </a:r>
            <a:r>
              <a:rPr lang="en-US" sz="1900"/>
              <a:t>. </a:t>
            </a:r>
            <a:r>
              <a:rPr lang="en-US" sz="1900" err="1"/>
              <a:t>Nappaat</a:t>
            </a:r>
            <a:r>
              <a:rPr lang="en-US" sz="1900"/>
              <a:t> </a:t>
            </a:r>
            <a:r>
              <a:rPr lang="en-US" sz="1900" err="1"/>
              <a:t>sitten</a:t>
            </a:r>
            <a:r>
              <a:rPr lang="en-US" sz="1900"/>
              <a:t> </a:t>
            </a:r>
            <a:r>
              <a:rPr lang="en-US" sz="1900" err="1"/>
              <a:t>voikukan</a:t>
            </a:r>
            <a:r>
              <a:rPr lang="en-US" sz="1900"/>
              <a:t> </a:t>
            </a:r>
            <a:r>
              <a:rPr lang="en-US" sz="1900" err="1"/>
              <a:t>lehden</a:t>
            </a:r>
            <a:r>
              <a:rPr lang="en-US" sz="1900"/>
              <a:t> </a:t>
            </a:r>
            <a:r>
              <a:rPr lang="en-US" sz="1900" err="1"/>
              <a:t>salaattiisi</a:t>
            </a:r>
            <a:r>
              <a:rPr lang="en-US" sz="1900"/>
              <a:t> </a:t>
            </a:r>
            <a:r>
              <a:rPr lang="en-US" sz="1900" err="1"/>
              <a:t>silloin</a:t>
            </a:r>
            <a:r>
              <a:rPr lang="en-US" sz="1900"/>
              <a:t> </a:t>
            </a:r>
            <a:r>
              <a:rPr lang="en-US" sz="1900" err="1"/>
              <a:t>tällöin</a:t>
            </a:r>
            <a:r>
              <a:rPr lang="en-US" sz="1900"/>
              <a:t> tai </a:t>
            </a:r>
            <a:r>
              <a:rPr lang="en-US" sz="1900" err="1"/>
              <a:t>nautit</a:t>
            </a:r>
            <a:r>
              <a:rPr lang="en-US" sz="1900"/>
              <a:t> </a:t>
            </a:r>
            <a:r>
              <a:rPr lang="en-US" sz="1900" err="1"/>
              <a:t>isompia</a:t>
            </a:r>
            <a:r>
              <a:rPr lang="en-US" sz="1900"/>
              <a:t> </a:t>
            </a:r>
            <a:r>
              <a:rPr lang="en-US" sz="1900" err="1"/>
              <a:t>hortamääriä</a:t>
            </a:r>
            <a:r>
              <a:rPr lang="en-US" sz="1900"/>
              <a:t>: </a:t>
            </a:r>
            <a:r>
              <a:rPr lang="en-US" sz="1900" err="1"/>
              <a:t>luonnossa</a:t>
            </a:r>
            <a:r>
              <a:rPr lang="en-US" sz="1900"/>
              <a:t> </a:t>
            </a:r>
            <a:r>
              <a:rPr lang="en-US" sz="1900" err="1"/>
              <a:t>liikkuminen</a:t>
            </a:r>
            <a:r>
              <a:rPr lang="en-US" sz="1900"/>
              <a:t>, </a:t>
            </a:r>
            <a:r>
              <a:rPr lang="en-US" sz="1900" err="1"/>
              <a:t>luonnon</a:t>
            </a:r>
            <a:r>
              <a:rPr lang="en-US" sz="1900"/>
              <a:t> </a:t>
            </a:r>
            <a:r>
              <a:rPr lang="en-US" sz="1900" err="1"/>
              <a:t>elinvoima</a:t>
            </a:r>
            <a:r>
              <a:rPr lang="en-US" sz="1900"/>
              <a:t> ja </a:t>
            </a:r>
            <a:r>
              <a:rPr lang="en-US" sz="1900" err="1"/>
              <a:t>ihanat</a:t>
            </a:r>
            <a:r>
              <a:rPr lang="en-US" sz="1900"/>
              <a:t> </a:t>
            </a:r>
            <a:r>
              <a:rPr lang="en-US" sz="1900" err="1"/>
              <a:t>maut</a:t>
            </a:r>
            <a:r>
              <a:rPr lang="en-US" sz="1900"/>
              <a:t> </a:t>
            </a:r>
            <a:r>
              <a:rPr lang="en-US" sz="1900" err="1"/>
              <a:t>tekevät</a:t>
            </a:r>
            <a:r>
              <a:rPr lang="en-US" sz="1900"/>
              <a:t> </a:t>
            </a:r>
            <a:r>
              <a:rPr lang="en-US" sz="1900" err="1"/>
              <a:t>sinulle</a:t>
            </a:r>
            <a:r>
              <a:rPr lang="en-US" sz="1900"/>
              <a:t> </a:t>
            </a:r>
            <a:r>
              <a:rPr lang="en-US" sz="1900" err="1"/>
              <a:t>ihmeitä</a:t>
            </a:r>
            <a:r>
              <a:rPr lang="en-US" sz="1900"/>
              <a:t>.</a:t>
            </a:r>
            <a:endParaRPr lang="en-US" sz="190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luonto, vesi, rivi, lammikko&#10;&#10;Kuvaus luotu, erittäin korkea luotettavuus">
            <a:extLst>
              <a:ext uri="{FF2B5EF4-FFF2-40B4-BE49-F238E27FC236}">
                <a16:creationId xmlns:a16="http://schemas.microsoft.com/office/drawing/2014/main" id="{B9D7DE13-CC45-40AA-B135-F858A0FAA4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209" r="2319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4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277510-2D21-45A8-82AC-3257E3F2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fi-FI" sz="2800">
                <a:cs typeface="Calibri Light"/>
              </a:rPr>
              <a:t>Koristelu</a:t>
            </a:r>
            <a:endParaRPr lang="fi-FI" sz="2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4DEC32-1958-4A8E-BA41-B9B49DB65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101" y="412454"/>
            <a:ext cx="3201699" cy="25451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400">
                <a:cs typeface="Calibri"/>
              </a:rPr>
              <a:t>Koristelu on erinomainen tapa hyödyntää Suomen upeasta luonnosta löytyviä villeinä kasvavia kasveja.</a:t>
            </a:r>
          </a:p>
          <a:p>
            <a:r>
              <a:rPr lang="fi-FI" sz="1400">
                <a:cs typeface="Calibri"/>
              </a:rPr>
              <a:t>Maitohorsman kukat ovat kauniita syötäviä koristeita. Samoin orvokit, joita löytää myös luonnonvaraisina (keto-orvokki, pelto-orvokki...)</a:t>
            </a:r>
          </a:p>
          <a:p>
            <a:r>
              <a:rPr lang="fi-FI" sz="1200">
                <a:cs typeface="Calibri"/>
              </a:rPr>
              <a:t>Kuvien lähteet: jiipeenetti.fi, Marjo Löytyn kuva-arkistot</a:t>
            </a:r>
          </a:p>
          <a:p>
            <a:endParaRPr lang="fi-FI" sz="1400">
              <a:cs typeface="Calibri"/>
            </a:endParaRPr>
          </a:p>
        </p:txBody>
      </p:sp>
      <p:pic>
        <p:nvPicPr>
          <p:cNvPr id="6" name="Kuva 6" descr="Kuva, joka sisältää kohteen ruoka, sisä, pöytä, lautanen&#10;&#10;Kuvaus luotu, erittäin korkea luotettavuus">
            <a:extLst>
              <a:ext uri="{FF2B5EF4-FFF2-40B4-BE49-F238E27FC236}">
                <a16:creationId xmlns:a16="http://schemas.microsoft.com/office/drawing/2014/main" id="{AE657D0C-A74F-44A9-860D-8A84EFE09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9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8" name="Kuva 9" descr="Kuva, joka sisältää kohteen kasvi, kukka, istuminen, maljakko&#10;&#10;Kuvaus luotu, erittäin korkea luotettavuus">
            <a:extLst>
              <a:ext uri="{FF2B5EF4-FFF2-40B4-BE49-F238E27FC236}">
                <a16:creationId xmlns:a16="http://schemas.microsoft.com/office/drawing/2014/main" id="{3C59596A-2036-44F1-9947-93C15FED4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11" r="-2" b="-2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7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CAAAE1-E273-4EBC-8F06-1B8854AD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fi-FI" sz="2800">
                <a:cs typeface="Calibri Light"/>
              </a:rPr>
              <a:t>Maitohorsma</a:t>
            </a:r>
            <a:br>
              <a:rPr lang="fi-FI" sz="2800">
                <a:cs typeface="Calibri Light"/>
              </a:rPr>
            </a:br>
            <a:r>
              <a:rPr lang="fi-FI" sz="2800">
                <a:cs typeface="Calibri Light"/>
              </a:rPr>
              <a:t>"köyhän miehen parsa" </a:t>
            </a:r>
            <a:endParaRPr lang="fi-FI" sz="2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062729-E458-4678-ACB0-33AE2C415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700">
                <a:cs typeface="Calibri"/>
              </a:rPr>
              <a:t>Keväisiä maitohorsman versoja voi nauttia parsan tapaan.</a:t>
            </a:r>
          </a:p>
          <a:p>
            <a:endParaRPr lang="fi-FI" sz="1700">
              <a:cs typeface="Calibri"/>
            </a:endParaRPr>
          </a:p>
          <a:p>
            <a:r>
              <a:rPr lang="fi-FI" sz="1700">
                <a:cs typeface="Calibri"/>
              </a:rPr>
              <a:t>Kuvien lähteet: omamaa.fi, maa- ja kotitalousnaiset.fi</a:t>
            </a:r>
          </a:p>
          <a:p>
            <a:endParaRPr lang="fi-FI" sz="1700">
              <a:cs typeface="Calibri"/>
            </a:endParaRPr>
          </a:p>
        </p:txBody>
      </p:sp>
      <p:pic>
        <p:nvPicPr>
          <p:cNvPr id="6" name="Kuva 6" descr="Kuva, joka sisältää kohteen ulko, kasvi, ruoho, istuminen&#10;&#10;Kuvaus luotu, erittäin korkea luotettavuus">
            <a:extLst>
              <a:ext uri="{FF2B5EF4-FFF2-40B4-BE49-F238E27FC236}">
                <a16:creationId xmlns:a16="http://schemas.microsoft.com/office/drawing/2014/main" id="{42D6D221-C545-4463-9CE1-C80708DD0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3" r="14967" b="2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4" name="Kuva 4" descr="Kuva, joka sisältää kohteen lautanen, ruoka, pöytä, valkoinen&#10;&#10;Kuvaus luotu, erittäin korkea luotettavuus">
            <a:extLst>
              <a:ext uri="{FF2B5EF4-FFF2-40B4-BE49-F238E27FC236}">
                <a16:creationId xmlns:a16="http://schemas.microsoft.com/office/drawing/2014/main" id="{5FDF1F6D-3500-43D5-8490-A58BCAED4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5" r="2478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9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91D1F8-6820-4CE5-9BC2-3FE05EDE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Maitohorsmasta monenlaista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3AF1B7-1375-4AF1-97BD-8E2CEABB0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Luonnonvaraisista kasveista rentun ruusu eli maitohorsma on sekin erittäin monikäyttöinen ruoanlaitossa.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 Esimerkiksi horsman nuoria versoja voi käyttää keväällä parsan tapaan, lehdet kelpaavat salaatteihin ja kukinnoista saa kauniin aniliininpunaista juomaa.</a:t>
            </a:r>
            <a:endParaRPr lang="en-US" sz="2400">
              <a:cs typeface="Calibri"/>
            </a:endParaRPr>
          </a:p>
        </p:txBody>
      </p:sp>
      <p:pic>
        <p:nvPicPr>
          <p:cNvPr id="5" name="Kuva 5" descr="Kuva, joka sisältää kohteen ulko, pöytä, viini, punainen&#10;&#10;Kuvaus luotu, erittäin korkea luotettavuus">
            <a:extLst>
              <a:ext uri="{FF2B5EF4-FFF2-40B4-BE49-F238E27FC236}">
                <a16:creationId xmlns:a16="http://schemas.microsoft.com/office/drawing/2014/main" id="{F4EAAE90-D52E-4391-8C5B-F23B272A29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49" r="1" b="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6650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lautanen, pöytä, vihreä, ruoka&#10;&#10;Kuvaus luotu, erittäin korkea luotettavuus">
            <a:extLst>
              <a:ext uri="{FF2B5EF4-FFF2-40B4-BE49-F238E27FC236}">
                <a16:creationId xmlns:a16="http://schemas.microsoft.com/office/drawing/2014/main" id="{76450CDD-E0D4-4B05-88B3-2CBA97323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5" r="-2" b="1827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Kuva 6" descr="Kuva, joka sisältää kohteen kasvi, puu, havupuu, hedelmä&#10;&#10;Kuvaus luotu, erittäin korkea luotettavuus">
            <a:extLst>
              <a:ext uri="{FF2B5EF4-FFF2-40B4-BE49-F238E27FC236}">
                <a16:creationId xmlns:a16="http://schemas.microsoft.com/office/drawing/2014/main" id="{A8E412E6-F82F-40AD-AA43-7DE2E7C1C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1" r="-2" b="2770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DF94C88-8A46-466A-BDCD-04D0A86D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fi-FI" sz="3400">
                <a:cs typeface="Calibri Light"/>
              </a:rPr>
              <a:t>Kuusenkerkkä</a:t>
            </a:r>
            <a:endParaRPr lang="fi-FI" sz="3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2FAFE7-032C-4A16-B0CD-0235C2252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73" y="2216278"/>
            <a:ext cx="5414886" cy="37807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2000">
                <a:ea typeface="+mn-lt"/>
                <a:cs typeface="+mn-lt"/>
              </a:rPr>
              <a:t>Kuusen nuoret vuosikasvaimet eli kerkät pursuavat C-vitamiinia ja kivennäisaineita.</a:t>
            </a:r>
          </a:p>
          <a:p>
            <a:pPr marL="0" indent="0">
              <a:buNone/>
            </a:pPr>
            <a:r>
              <a:rPr lang="fi-FI" sz="2000">
                <a:ea typeface="+mn-lt"/>
                <a:cs typeface="+mn-lt"/>
              </a:rPr>
              <a:t>Niiden keruuaika on lyhyt ja ajoittuu alkukesään, touko-kesäkuulle. Kuusenkerkät kerätään, kun ne ovat vielä vaalean vihreitä ja pehmeitä, eivätkä neulaset ole kovettuneet pistäviksi.</a:t>
            </a:r>
          </a:p>
          <a:p>
            <a:pPr marL="0" indent="0">
              <a:buNone/>
            </a:pPr>
            <a:r>
              <a:rPr lang="fi-FI" sz="2000">
                <a:ea typeface="+mn-lt"/>
                <a:cs typeface="+mn-lt"/>
              </a:rPr>
              <a:t>Kuusenkerkkiä voi nauttia sellaisenaan tai hauduttaa teeksi tai raikkaaksi juomaksi. Voit heittää kuusenkerkkää myös smoothien, maustamattoman jogurtin ja puuron sekaan. Jauhettu kuusenkerkkä toimii myös mausteena.</a:t>
            </a:r>
            <a:endParaRPr lang="fi-FI" sz="2000">
              <a:cs typeface="Calibri"/>
            </a:endParaRPr>
          </a:p>
          <a:p>
            <a:endParaRPr lang="fi-FI" sz="2000">
              <a:cs typeface="Calibri"/>
            </a:endParaRPr>
          </a:p>
          <a:p>
            <a:r>
              <a:rPr lang="fi-FI" sz="2000">
                <a:cs typeface="Calibri"/>
              </a:rPr>
              <a:t>Lähteet: vastavalo.net, metsanemanta.fi</a:t>
            </a:r>
          </a:p>
        </p:txBody>
      </p:sp>
    </p:spTree>
    <p:extLst>
      <p:ext uri="{BB962C8B-B14F-4D97-AF65-F5344CB8AC3E}">
        <p14:creationId xmlns:p14="http://schemas.microsoft.com/office/powerpoint/2010/main" val="167288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B3AEEF-3624-4E5C-B623-86581346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i-FI" sz="3400">
                <a:cs typeface="Calibri Light"/>
              </a:rPr>
              <a:t>Voikukka</a:t>
            </a:r>
            <a:endParaRPr lang="fi-FI" sz="3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34B43-282A-43EF-AA7C-A7F5F1A80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383536"/>
            <a:ext cx="4484994" cy="4471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>
                <a:cs typeface="Calibri"/>
              </a:rPr>
              <a:t>Voikukasta voidaan käyttää ravinnoksi sekä kukkia, että lehtiä. </a:t>
            </a:r>
          </a:p>
          <a:p>
            <a:r>
              <a:rPr lang="fi-FI" sz="1800">
                <a:cs typeface="Calibri"/>
              </a:rPr>
              <a:t>Ethän</a:t>
            </a:r>
            <a:r>
              <a:rPr lang="fi-FI" sz="1800">
                <a:ea typeface="+mn-lt"/>
                <a:cs typeface="+mn-lt"/>
              </a:rPr>
              <a:t> ajattele monien muiden tavoin, että voikukka olisi kiusankappale. Se on mitä oivallisin yrtti. Helppo löytää, tunnistaa ja käyttää koko kesän. Kaupan salaatteihin verrattuna siinä on runsaasti C- ja A-vitamiinia. Ja harvassa ovat ne kasvit, joissa on myös D-vitamiinia.</a:t>
            </a:r>
          </a:p>
          <a:p>
            <a:r>
              <a:rPr lang="fi-FI" sz="1800">
                <a:ea typeface="+mn-lt"/>
                <a:cs typeface="+mn-lt"/>
              </a:rPr>
              <a:t>Voikukan kukannupuista ja lehdistä saat ravinteikkaan salaatin. Voit leikata pois isompien lehtien lehtiruodin.</a:t>
            </a:r>
            <a:endParaRPr lang="fi-FI"/>
          </a:p>
          <a:p>
            <a:endParaRPr lang="fi-FI" sz="1800">
              <a:cs typeface="Calibri"/>
            </a:endParaRPr>
          </a:p>
          <a:p>
            <a:r>
              <a:rPr lang="fi-FI" sz="1800">
                <a:cs typeface="Calibri"/>
              </a:rPr>
              <a:t>Lähteet: yle.fi, peda.net</a:t>
            </a:r>
          </a:p>
          <a:p>
            <a:endParaRPr lang="fi-FI" sz="1800">
              <a:cs typeface="Calibri"/>
            </a:endParaRPr>
          </a:p>
          <a:p>
            <a:endParaRPr lang="fi-FI" sz="1800">
              <a:cs typeface="Calibri"/>
            </a:endParaRPr>
          </a:p>
        </p:txBody>
      </p:sp>
      <p:pic>
        <p:nvPicPr>
          <p:cNvPr id="4" name="Kuva 4" descr="Kuva, joka sisältää kohteen keltainen, kukkakimppu, kasvi, kukka&#10;&#10;Kuvaus luotu, erittäin korkea luotettavuus">
            <a:extLst>
              <a:ext uri="{FF2B5EF4-FFF2-40B4-BE49-F238E27FC236}">
                <a16:creationId xmlns:a16="http://schemas.microsoft.com/office/drawing/2014/main" id="{4369459A-1A38-4D38-B408-154EDC67F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64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8674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F3C5D8-CEB2-48BA-A706-61325BBB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Syötäväksi kelpaavia kasveja</a:t>
            </a:r>
          </a:p>
          <a:p>
            <a:pPr algn="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Kuva 11" descr="Kuva, joka sisältää kohteen vihreä, pöytä, istuminen, ruoka&#10;&#10;Kuvaus luotu, erittäin korkea luotettavuus">
            <a:extLst>
              <a:ext uri="{FF2B5EF4-FFF2-40B4-BE49-F238E27FC236}">
                <a16:creationId xmlns:a16="http://schemas.microsoft.com/office/drawing/2014/main" id="{21446512-3EA1-42AF-87D5-0F6DA38204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8495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4" name="Rectangle 5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F66199-0936-4919-AF03-11B87F5BC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3570" y="399142"/>
            <a:ext cx="4070321" cy="59318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err="1">
                <a:solidFill>
                  <a:srgbClr val="FFFFFF"/>
                </a:solidFill>
              </a:rPr>
              <a:t>Piharatamo</a:t>
            </a:r>
            <a:endParaRPr lang="en-US" sz="2000" err="1">
              <a:solidFill>
                <a:srgbClr val="FFFFFF"/>
              </a:solidFill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Vuohenputki</a:t>
            </a:r>
            <a:endParaRPr lang="en-US" sz="2000" err="1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</a:rPr>
              <a:t> </a:t>
            </a:r>
            <a:r>
              <a:rPr lang="en-US" sz="2000" err="1">
                <a:solidFill>
                  <a:srgbClr val="FFFFFF"/>
                </a:solidFill>
              </a:rPr>
              <a:t>Mesiangervo</a:t>
            </a:r>
            <a:endParaRPr lang="en-US" sz="2000" err="1">
              <a:solidFill>
                <a:srgbClr val="FFFFFF"/>
              </a:solidFill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Poimulehti</a:t>
            </a:r>
            <a:endParaRPr lang="en-US" sz="2000" err="1">
              <a:solidFill>
                <a:srgbClr val="FFFFFF"/>
              </a:solidFill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Nokkonen</a:t>
            </a:r>
            <a:endParaRPr lang="en-US" sz="2000" err="1">
              <a:solidFill>
                <a:srgbClr val="FFFFFF"/>
              </a:solidFill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Kuusi</a:t>
            </a:r>
            <a:r>
              <a:rPr lang="en-US" sz="2000">
                <a:solidFill>
                  <a:srgbClr val="FFFFFF"/>
                </a:solidFill>
              </a:rPr>
              <a:t> (</a:t>
            </a:r>
            <a:r>
              <a:rPr lang="en-US" sz="2000" err="1">
                <a:solidFill>
                  <a:srgbClr val="FFFFFF"/>
                </a:solidFill>
              </a:rPr>
              <a:t>kerkkä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osa</a:t>
            </a:r>
            <a:r>
              <a:rPr lang="en-US" sz="2000">
                <a:solidFill>
                  <a:srgbClr val="FFFFFF"/>
                </a:solidFill>
              </a:rPr>
              <a:t>)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Vesiheinä</a:t>
            </a:r>
            <a:endParaRPr lang="en-US" sz="2000" err="1">
              <a:solidFill>
                <a:srgbClr val="FFFFFF"/>
              </a:solidFill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Siankärsämö</a:t>
            </a:r>
            <a:endParaRPr lang="en-US" sz="2000" err="1">
              <a:solidFill>
                <a:srgbClr val="FFFFFF"/>
              </a:solidFill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Voikukka</a:t>
            </a:r>
            <a:endParaRPr lang="en-US" sz="2000" err="1">
              <a:solidFill>
                <a:srgbClr val="FFFFFF"/>
              </a:solidFill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Maitohorsma</a:t>
            </a:r>
            <a:endParaRPr lang="en-US" sz="2000" err="1">
              <a:solidFill>
                <a:srgbClr val="FFFFFF"/>
              </a:solidFill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Suolaheinä</a:t>
            </a:r>
            <a:endParaRPr lang="en-US" sz="2000" err="1">
              <a:solidFill>
                <a:srgbClr val="F2F2F2"/>
              </a:solidFill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Ketunleipä</a:t>
            </a:r>
            <a:endParaRPr lang="en-US" sz="2000" err="1">
              <a:solidFill>
                <a:srgbClr val="F2F2F2"/>
              </a:solidFill>
            </a:endParaRPr>
          </a:p>
          <a:p>
            <a:r>
              <a:rPr lang="en-US" sz="2000" err="1">
                <a:solidFill>
                  <a:srgbClr val="FFFFFF"/>
                </a:solidFill>
              </a:rPr>
              <a:t>Lähteet</a:t>
            </a:r>
            <a:r>
              <a:rPr lang="en-US" sz="2000">
                <a:solidFill>
                  <a:srgbClr val="FFFFFF"/>
                </a:solidFill>
              </a:rPr>
              <a:t>: kodinkuvalehti.fi, </a:t>
            </a:r>
            <a:r>
              <a:rPr lang="en-US" sz="2000" err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Kuusamon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 ETRA </a:t>
            </a:r>
            <a:r>
              <a:rPr lang="en-US" sz="2000" err="1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ry</a:t>
            </a:r>
            <a:endParaRPr lang="en-US" sz="2000">
              <a:solidFill>
                <a:schemeClr val="bg1">
                  <a:lumMod val="9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88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Laajakuva</PresentationFormat>
  <Paragraphs>42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Villiinny villiyrteistä!</vt:lpstr>
      <vt:lpstr>Miksi villivihanneksia kannattaa kerätä</vt:lpstr>
      <vt:lpstr>Koristelu</vt:lpstr>
      <vt:lpstr>Maitohorsma "köyhän miehen parsa" </vt:lpstr>
      <vt:lpstr>Maitohorsmasta monenlaista</vt:lpstr>
      <vt:lpstr>Kuusenkerkkä</vt:lpstr>
      <vt:lpstr>Voikukka</vt:lpstr>
      <vt:lpstr>Syötäväksi kelpaavia kasveja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Katja Venäläinen</cp:lastModifiedBy>
  <cp:revision>1</cp:revision>
  <dcterms:created xsi:type="dcterms:W3CDTF">2020-05-11T10:50:29Z</dcterms:created>
  <dcterms:modified xsi:type="dcterms:W3CDTF">2020-05-26T18:16:23Z</dcterms:modified>
</cp:coreProperties>
</file>