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6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88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5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589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31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1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78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15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62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0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31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35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8887-9126-4E4C-8CFE-09569F0A8D95}" type="datetimeFigureOut">
              <a:rPr lang="fi-FI" smtClean="0"/>
              <a:t>8.11.2023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77D2-2AC6-4D1D-ACE5-BB313F74FA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4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E4D302-AF5C-4841-94B2-4A660EA0C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56974"/>
            <a:ext cx="9144000" cy="2856820"/>
          </a:xfrm>
        </p:spPr>
        <p:txBody>
          <a:bodyPr>
            <a:normAutofit/>
          </a:bodyPr>
          <a:lstStyle/>
          <a:p>
            <a:r>
              <a:rPr lang="fi-FI" sz="6600" b="1" dirty="0"/>
              <a:t>Tervetuloa Kirkkonummen kansalaisopistoon!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65CF88-4B19-4B5A-9D9F-D26EC0423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9933"/>
            <a:ext cx="9144000" cy="1655762"/>
          </a:xfrm>
        </p:spPr>
        <p:txBody>
          <a:bodyPr/>
          <a:lstStyle/>
          <a:p>
            <a:r>
              <a:rPr lang="fi-FI" sz="3200" dirty="0">
                <a:cs typeface="Calibri"/>
              </a:rPr>
              <a:t>lv. 2023-2024</a:t>
            </a:r>
          </a:p>
          <a:p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BF5899BF-6A63-49FB-B5E2-A29A46B5EF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5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8BAC8B-271C-4513-92BC-F6DDF1471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b="1" dirty="0">
                <a:cs typeface="Calibri Light"/>
              </a:rPr>
              <a:t>Osaaminen näkyviin!</a:t>
            </a:r>
            <a:endParaRPr lang="fi-FI" sz="6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809B3-1800-4474-BB7D-7412BD304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fi-FI" sz="4000" dirty="0">
                <a:cs typeface="Calibri"/>
              </a:rPr>
              <a:t>Tältä kurssilta voit halutessasi saada virallisen opintosuoritusmerkinnän.</a:t>
            </a:r>
          </a:p>
          <a:p>
            <a:pPr marL="285750" indent="-285750">
              <a:buFont typeface="Arial"/>
              <a:buChar char="•"/>
            </a:pPr>
            <a:r>
              <a:rPr lang="fi-FI" sz="4000" dirty="0">
                <a:cs typeface="Calibri"/>
              </a:rPr>
              <a:t>Sillä voit osoittaa osaamisesi esim. työnhakutilanteessa.</a:t>
            </a:r>
          </a:p>
          <a:p>
            <a:pPr marL="285750" indent="-285750">
              <a:buFont typeface="Arial"/>
              <a:buChar char="•"/>
            </a:pPr>
            <a:r>
              <a:rPr lang="fi-FI" sz="4000" dirty="0">
                <a:cs typeface="Calibri"/>
              </a:rPr>
              <a:t>Opintosuoritus tulee näkyviin kansalliseen Oma Opintopolku -palveluun, josta voit jakaa sen haluamillesi tahoille</a:t>
            </a:r>
            <a:r>
              <a:rPr lang="fi-FI" dirty="0">
                <a:cs typeface="Calibri"/>
              </a:rPr>
              <a:t>.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569B128-B822-41CD-A96D-ADC96CFA64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4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EC7AB-B695-4883-A26F-69B862FE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6000" b="1" dirty="0">
                <a:cs typeface="Calibri Light"/>
              </a:rPr>
              <a:t>Mitä se tarkoittaa? 1/2</a:t>
            </a:r>
            <a:endParaRPr lang="fi-FI" sz="6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4152D-1F8F-4A37-B335-B27D6A99A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/>
              <a:buChar char="•"/>
            </a:pPr>
            <a:r>
              <a:rPr lang="fi-FI" sz="3200" dirty="0"/>
              <a:t>Kurssin alussa opettaja kertoo kurssin tavoitteet ja kuinka hän arvioi osaamista kurssin aikana.</a:t>
            </a:r>
          </a:p>
          <a:p>
            <a:pPr marL="285750" indent="-285750">
              <a:buFont typeface="Arial"/>
              <a:buChar char="•"/>
            </a:pPr>
            <a:r>
              <a:rPr lang="fi-FI" sz="3200" dirty="0"/>
              <a:t>Kurssin aikana opettaja arvioi osaamistasi ja antaa palautetta.</a:t>
            </a:r>
          </a:p>
          <a:p>
            <a:pPr marL="285750" indent="-285750">
              <a:buFont typeface="Arial"/>
              <a:buChar char="•"/>
            </a:pPr>
            <a:r>
              <a:rPr lang="fi-FI" sz="3200" dirty="0"/>
              <a:t>Kurssin lopussa opettaja kertoo arvioinnin tuloksen (hyväksytty/hylätty).</a:t>
            </a:r>
          </a:p>
          <a:p>
            <a:pPr marL="285750" indent="-285750">
              <a:buFont typeface="Arial"/>
              <a:buChar char="•"/>
            </a:pPr>
            <a:r>
              <a:rPr lang="fi-FI" sz="3200" dirty="0"/>
              <a:t>Jos et ole tyytyväinen arviointiin, voit pyytää rehtorilta arvioinnin uusimista kahden kuukauden kuluessa arvioinnista</a:t>
            </a:r>
          </a:p>
          <a:p>
            <a:pPr marL="285750" indent="-285750">
              <a:buFont typeface="Arial"/>
              <a:buChar char="•"/>
            </a:pPr>
            <a:r>
              <a:rPr lang="fi-FI" sz="3200" dirty="0"/>
              <a:t>Rehtorin tekemään päätökseen saa vaatia oikaisua aluehallintovirastolta.</a:t>
            </a:r>
          </a:p>
          <a:p>
            <a:pPr marL="285750" indent="-285750">
              <a:buFont typeface="Arial"/>
              <a:buChar char="•"/>
            </a:pPr>
            <a:r>
              <a:rPr lang="fi-FI" sz="3200" dirty="0"/>
              <a:t>Aluehallintoviraston päätökseen ei saa hakea muutosta valittamalla</a:t>
            </a:r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/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D75D4C5-E192-4FF5-8A6A-BD74899432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44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F9EDA7-B885-4A5F-A3D1-25CF92C05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b="1" dirty="0"/>
              <a:t>Mitä se tarkoittaa?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1C6804-4851-415F-94DA-90AA7452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7767"/>
          </a:xfrm>
        </p:spPr>
        <p:txBody>
          <a:bodyPr>
            <a:noAutofit/>
          </a:bodyPr>
          <a:lstStyle/>
          <a:p>
            <a:r>
              <a:rPr lang="fi-FI" sz="3800" dirty="0"/>
              <a:t>Jotta suoritustietosi voidaan viedä Oma Opintopolkuun, sinun tulee allekirjoittaa suostumus kurssin alussa.</a:t>
            </a:r>
          </a:p>
          <a:p>
            <a:r>
              <a:rPr lang="fi-FI" sz="3800" dirty="0"/>
              <a:t>Suostumus allekirjoitetaan sähköisesti </a:t>
            </a:r>
            <a:r>
              <a:rPr lang="fi-FI" sz="3800" dirty="0" err="1"/>
              <a:t>Visma</a:t>
            </a:r>
            <a:r>
              <a:rPr lang="fi-FI" sz="3800" dirty="0"/>
              <a:t>-palvelun kautta. Saat linkin ensimmäisen kurssikerran jälkeen.</a:t>
            </a:r>
          </a:p>
          <a:p>
            <a:r>
              <a:rPr lang="fi-FI" sz="3800" dirty="0"/>
              <a:t>Jos et voi allekirjoittaa sähköisesti, voit tehdä sen myös opiston toimistossa. Ota yhteyttä toimistoon</a:t>
            </a:r>
            <a:r>
              <a:rPr lang="fi-FI" sz="4000" dirty="0"/>
              <a:t>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6915F9E-4B27-40FB-B3A3-BCCBAE1590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181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EC7AB-B695-4883-A26F-69B862FE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6000" b="1" dirty="0">
                <a:cs typeface="Calibri Light"/>
              </a:rPr>
              <a:t>Muista!</a:t>
            </a:r>
            <a:endParaRPr lang="fi-FI" sz="6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4152D-1F8F-4A37-B335-B27D6A99A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4000" dirty="0">
              <a:cs typeface="Calibri"/>
            </a:endParaRPr>
          </a:p>
          <a:p>
            <a:pPr marL="0" indent="0">
              <a:buNone/>
            </a:pPr>
            <a:r>
              <a:rPr lang="fi-FI" sz="4000" dirty="0">
                <a:cs typeface="Calibri"/>
              </a:rPr>
              <a:t>Voit osallistua kurssille myös ilman arviointia! </a:t>
            </a:r>
          </a:p>
          <a:p>
            <a:pPr marL="0" indent="0">
              <a:buNone/>
            </a:pPr>
            <a:r>
              <a:rPr lang="fi-FI" sz="4000" dirty="0">
                <a:cs typeface="Calibri"/>
              </a:rPr>
              <a:t>Kurssi on samanlainen kaikille osallistujille.</a:t>
            </a:r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/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D75D4C5-E192-4FF5-8A6A-BD74899432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82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EC7AB-B695-4883-A26F-69B862FE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fi-FI" sz="5400" b="1" dirty="0">
                <a:cs typeface="Calibri Light"/>
              </a:rPr>
              <a:t>Kurssin osaamistavoitteet</a:t>
            </a:r>
            <a:endParaRPr lang="fi-FI" sz="5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4152D-1F8F-4A37-B335-B27D6A99A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40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/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D75D4C5-E192-4FF5-8A6A-BD74899432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08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EC7AB-B695-4883-A26F-69B862FE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6000" b="1" dirty="0">
                <a:cs typeface="Calibri Light"/>
              </a:rPr>
              <a:t>Kurssin arviointi</a:t>
            </a:r>
            <a:endParaRPr lang="fi-FI" sz="6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4152D-1F8F-4A37-B335-B27D6A99A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40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/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D75D4C5-E192-4FF5-8A6A-BD74899432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701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EC7AB-B695-4883-A26F-69B862FE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6000" b="1" dirty="0">
                <a:cs typeface="Calibri Light"/>
              </a:rPr>
              <a:t>Kurssin työmäärä</a:t>
            </a:r>
            <a:endParaRPr lang="fi-FI" sz="6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4152D-1F8F-4A37-B335-B27D6A99A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40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fi-FI" dirty="0"/>
          </a:p>
          <a:p>
            <a:pPr marL="285750" indent="-285750"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D75D4C5-E192-4FF5-8A6A-BD74899432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80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8915AD-7355-4A0E-9814-EC72A2FCA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4815"/>
            <a:ext cx="9144000" cy="1369046"/>
          </a:xfrm>
        </p:spPr>
        <p:txBody>
          <a:bodyPr>
            <a:normAutofit/>
          </a:bodyPr>
          <a:lstStyle/>
          <a:p>
            <a:r>
              <a:rPr lang="fi-FI" sz="8000" b="1" dirty="0"/>
              <a:t>Antoisaa kurssia!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FC5225D-CDC7-4A3A-80F9-27D058EC6C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898" y="254608"/>
            <a:ext cx="3288328" cy="100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10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6A5A35A3080FE4FB07C58573798BCFF" ma:contentTypeVersion="4" ma:contentTypeDescription="Luo uusi asiakirja." ma:contentTypeScope="" ma:versionID="14f35ed8aeb0cd59e248c2fc6e349cd6">
  <xsd:schema xmlns:xsd="http://www.w3.org/2001/XMLSchema" xmlns:xs="http://www.w3.org/2001/XMLSchema" xmlns:p="http://schemas.microsoft.com/office/2006/metadata/properties" xmlns:ns2="92ac70f2-8f40-4b41-af34-8232fb7b69d5" xmlns:ns3="51db5656-fc5e-46bf-ac5d-b7025b8ef1b9" targetNamespace="http://schemas.microsoft.com/office/2006/metadata/properties" ma:root="true" ma:fieldsID="9f40965360e29c717127334869440fcc" ns2:_="" ns3:_="">
    <xsd:import namespace="92ac70f2-8f40-4b41-af34-8232fb7b69d5"/>
    <xsd:import namespace="51db5656-fc5e-46bf-ac5d-b7025b8ef1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ac70f2-8f40-4b41-af34-8232fb7b69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b5656-fc5e-46bf-ac5d-b7025b8ef1b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A171DD-16FD-4F7A-816C-218282711DA7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92ac70f2-8f40-4b41-af34-8232fb7b69d5"/>
    <ds:schemaRef ds:uri="http://schemas.microsoft.com/office/infopath/2007/PartnerControls"/>
    <ds:schemaRef ds:uri="51db5656-fc5e-46bf-ac5d-b7025b8ef1b9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D919BD1-8CF8-4872-9259-1DCD5C63AC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ac70f2-8f40-4b41-af34-8232fb7b69d5"/>
    <ds:schemaRef ds:uri="51db5656-fc5e-46bf-ac5d-b7025b8ef1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D8587F-FADE-4043-B067-EF055DBFB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183</Words>
  <Application>Microsoft Office PowerPoint</Application>
  <PresentationFormat>Laajakuva</PresentationFormat>
  <Paragraphs>63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Tervetuloa Kirkkonummen kansalaisopistoon!</vt:lpstr>
      <vt:lpstr>Osaaminen näkyviin!</vt:lpstr>
      <vt:lpstr>Mitä se tarkoittaa? 1/2</vt:lpstr>
      <vt:lpstr>Mitä se tarkoittaa? 2/2</vt:lpstr>
      <vt:lpstr>Muista!</vt:lpstr>
      <vt:lpstr>Kurssin osaamistavoitteet</vt:lpstr>
      <vt:lpstr>Kurssin arviointi</vt:lpstr>
      <vt:lpstr>Kurssin työmäärä</vt:lpstr>
      <vt:lpstr>Antoisaa kurssia!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OTSIKKO</dc:title>
  <dc:creator>Ahola-Joutsen Netta</dc:creator>
  <cp:lastModifiedBy>Juhola Marja</cp:lastModifiedBy>
  <cp:revision>49</cp:revision>
  <dcterms:created xsi:type="dcterms:W3CDTF">2022-05-12T09:08:36Z</dcterms:created>
  <dcterms:modified xsi:type="dcterms:W3CDTF">2023-11-08T11:12:33Z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0x010100B6A5A35A3080FE4FB07C58573798BCFF</vt:lpwstr>
  </property>
  <property fmtid="{D5CDD505-2E9C-101B-9397-08002B2CF9AE}" pid="3" name="MediaServiceImageTags">
    <vt:lpwstr/>
  </property>
</Properties>
</file>