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5" r:id="rId3"/>
    <p:sldId id="258" r:id="rId4"/>
    <p:sldId id="261" r:id="rId5"/>
    <p:sldId id="266" r:id="rId6"/>
    <p:sldId id="267" r:id="rId7"/>
    <p:sldId id="271" r:id="rId8"/>
    <p:sldId id="268" r:id="rId9"/>
    <p:sldId id="269" r:id="rId10"/>
    <p:sldId id="270" r:id="rId11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7" pos="302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665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A5B"/>
    <a:srgbClr val="00295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9" autoAdjust="0"/>
    <p:restoredTop sz="94607" autoAdjust="0"/>
  </p:normalViewPr>
  <p:slideViewPr>
    <p:cSldViewPr showGuides="1">
      <p:cViewPr varScale="1">
        <p:scale>
          <a:sx n="78" d="100"/>
          <a:sy n="78" d="100"/>
        </p:scale>
        <p:origin x="120" y="732"/>
      </p:cViewPr>
      <p:guideLst>
        <p:guide orient="horz" pos="2160"/>
        <p:guide orient="horz" pos="3884"/>
        <p:guide orient="horz" pos="300"/>
        <p:guide orient="horz" pos="1117"/>
        <p:guide pos="302"/>
        <p:guide pos="7378"/>
        <p:guide pos="6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29.1.2024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29.1.2024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FC8AB4-BAF4-4D42-8872-AFDC24CCDD75}" type="datetime1">
              <a:rPr lang="fi-FI" smtClean="0"/>
              <a:t>29.1.2024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E15D4-FA64-420B-9AFA-D27A5DC99D4A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3444F-85E1-4DC9-8EA2-A919F80CF21D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460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174A7B-F398-422A-9274-A7A0A77AE029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4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29.1.2024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2CA-7D08-4C64-A2BA-A286A40F9810}" type="datetime1">
              <a:rPr lang="fi-FI" smtClean="0"/>
              <a:t>29.1.2024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41A2-48E2-4BFE-BD0D-9B7D2B6441E4}" type="datetime1">
              <a:rPr lang="fi-FI" smtClean="0"/>
              <a:t>29.1.2024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72CC-29C7-4312-AA7D-FC0D130E2651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5881-BBB2-4666-A10D-F4C42740CE29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3183C9-4B92-47A3-9B0C-4F7FFD5778B3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D172078D-D4CF-4F8B-89D4-683D8E317D99}" type="datetime1">
              <a:rPr lang="fi-FI" smtClean="0"/>
              <a:t>29.1.2024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9AA285B-F5FB-48E8-9E8F-9D20CFE3E443}" type="datetime1">
              <a:rPr lang="fi-FI" smtClean="0"/>
              <a:t>29.1.2024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6703-07DF-4528-8F0F-740BB826187F}" type="datetime1">
              <a:rPr lang="fi-FI" smtClean="0"/>
              <a:t>29.1.2024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4B8D-95FF-4589-9B9A-3A6306CC07E9}" type="datetime1">
              <a:rPr lang="fi-FI" smtClean="0"/>
              <a:t>29.1.2024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0EBD-CCAD-42A7-BEF7-F6A4385AEC96}" type="datetime1">
              <a:rPr lang="fi-FI" smtClean="0"/>
              <a:t>29.1.2024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0593-6CFC-4FA8-9168-1F36779AADF9}" type="datetime1">
              <a:rPr lang="fi-FI" smtClean="0"/>
              <a:t>29.1.2024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F5A953-C7A8-4DC0-B83F-3DF5D37EDE88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9941DD-DFFB-4F5E-804F-172516824F1B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60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14E90D-FE23-4FB2-9E95-A78C890E1071}" type="datetime1">
              <a:rPr lang="fi-FI" smtClean="0"/>
              <a:t>29.1.2024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BE958-3B47-436D-8DD1-2D5CAB1F4512}" type="datetime1">
              <a:rPr lang="fi-FI" smtClean="0"/>
              <a:t>29.1.2024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CBC3C4-7E9F-4D5C-9AE6-9858016C1106}" type="datetime1">
              <a:rPr lang="fi-FI" smtClean="0"/>
              <a:t>29.1.2024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03B9F0-AC92-4F95-88F1-368CC87E5C5E}" type="datetime1">
              <a:rPr lang="fi-FI" smtClean="0"/>
              <a:t>29.1.2024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35665-A412-4858-82BF-B092FC41CFF7}" type="datetime1">
              <a:rPr lang="fi-FI" smtClean="0"/>
              <a:t>29.1.2024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990C-8331-4DA1-97FF-1E3F516B1243}" type="datetime1">
              <a:rPr lang="fi-FI" smtClean="0"/>
              <a:t>29.1.2024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D3040-EC68-41B6-B426-75D972819FB0}" type="datetime1">
              <a:rPr lang="fi-FI" smtClean="0"/>
              <a:t>29.1.2024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562767B-731B-4464-9ABA-9ADF7EB493B6}" type="datetime1">
              <a:rPr lang="fi-FI" smtClean="0"/>
              <a:t>29.1.2024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B2A89-1602-4E9D-8AE2-C3B623ABF8B4}" type="datetime1">
              <a:rPr lang="fi-FI" smtClean="0"/>
              <a:t>29.1.2024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1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BBFBBC-9947-494E-8801-827AD1579B09}" type="datetime1">
              <a:rPr lang="fi-FI" smtClean="0"/>
              <a:t>29.1.2024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435E05-882E-487F-8F92-FA8A4A13627E}" type="datetime1">
              <a:rPr lang="fi-FI" smtClean="0"/>
              <a:t>29.1.2024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5DB4A7-9188-4095-84E1-E1DCB0ECE150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FC9E98-C3B4-4609-BD80-85D9B3F8898B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03AC-00DE-4A76-B195-7695749E5363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09E99790-A5AA-4C9F-86E4-F2AE5C5929B8}" type="datetime1">
              <a:rPr lang="fi-FI" smtClean="0"/>
              <a:t>29.1.2024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31551" y="6877509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jyo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63" r:id="rId7"/>
    <p:sldLayoutId id="2147483651" r:id="rId8"/>
    <p:sldLayoutId id="2147483664" r:id="rId9"/>
    <p:sldLayoutId id="2147483667" r:id="rId10"/>
    <p:sldLayoutId id="2147483665" r:id="rId11"/>
    <p:sldLayoutId id="2147483666" r:id="rId12"/>
    <p:sldLayoutId id="2147483652" r:id="rId13"/>
    <p:sldLayoutId id="2147483653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69" r:id="rId20"/>
    <p:sldLayoutId id="2147483690" r:id="rId21"/>
    <p:sldLayoutId id="2147483691" r:id="rId22"/>
    <p:sldLayoutId id="2147483692" r:id="rId23"/>
    <p:sldLayoutId id="2147483683" r:id="rId24"/>
    <p:sldLayoutId id="2147483682" r:id="rId25"/>
    <p:sldLayoutId id="2147483684" r:id="rId26"/>
    <p:sldLayoutId id="2147483685" r:id="rId27"/>
    <p:sldLayoutId id="2147483679" r:id="rId28"/>
    <p:sldLayoutId id="2147483680" r:id="rId29"/>
    <p:sldLayoutId id="2147483681" r:id="rId30"/>
    <p:sldLayoutId id="2147483654" r:id="rId31"/>
    <p:sldLayoutId id="2147483655" r:id="rId32"/>
    <p:sldLayoutId id="2147483687" r:id="rId33"/>
    <p:sldLayoutId id="2147483689" r:id="rId34"/>
    <p:sldLayoutId id="2147483686" r:id="rId35"/>
    <p:sldLayoutId id="2147483688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hairikot.files.wordpress.com/2019/05/growing-pains_postprint.pdf" TargetMode="Externa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opettaja.fi/nakokulmat/terveisia-arjesta-se-repesi-sittenkin/" TargetMode="Externa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id/d74b345c412" TargetMode="Externa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DF0E-79CC-4AD4-9282-BDA7486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KTKP020 – Kasvatus, yhteiskunta ja muutos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DCE36-DFEA-49B5-9C94-1C08F4DFC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Opehuone 3 </a:t>
            </a:r>
            <a:r>
              <a:rPr lang="fi-FI" dirty="0"/>
              <a:t>29.1.2024: toinen tapaaminen</a:t>
            </a:r>
          </a:p>
          <a:p>
            <a:r>
              <a:rPr lang="fi-FI" dirty="0"/>
              <a:t>Matti Itkonen / Mikko Hiljanen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BD7A-A09F-4D82-B119-CE3709359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29.1.2024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42CC-ED38-43FF-9EA2-1EE00D9D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9D064-1A71-4202-B860-A7740089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C04234-B8AE-4CA3-A1C8-045C05B7B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 anchor="t">
            <a:normAutofit fontScale="90000"/>
          </a:bodyPr>
          <a:lstStyle/>
          <a:p>
            <a:r>
              <a:rPr lang="fi-FI" sz="3000" b="1" i="0" u="none" strike="noStrike" dirty="0">
                <a:effectLst/>
              </a:rPr>
              <a:t>Kotitehtävä seuraavaan opehuonetapaamiseen mennessä:</a:t>
            </a:r>
            <a:r>
              <a:rPr lang="fi-FI" sz="3000" b="0" i="0" dirty="0">
                <a:effectLst/>
              </a:rPr>
              <a:t>​</a:t>
            </a:r>
            <a:endParaRPr lang="fi-FI" sz="30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C89B19-8FE7-417D-AE6E-6ECB0C429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 anchor="t">
            <a:normAutofit/>
          </a:bodyPr>
          <a:lstStyle/>
          <a:p>
            <a:pPr marL="0" indent="0" rtl="0" fontAlgn="base">
              <a:buNone/>
            </a:pPr>
            <a:endParaRPr lang="fi-FI" b="0" i="0" dirty="0"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effectLst/>
              </a:rPr>
              <a:t>Lue artikkeli: </a:t>
            </a:r>
            <a:r>
              <a:rPr lang="fi-FI" b="0" i="0" u="none" strike="noStrike" dirty="0" err="1">
                <a:effectLst/>
              </a:rPr>
              <a:t>Lanas</a:t>
            </a:r>
            <a:r>
              <a:rPr lang="fi-FI" b="0" i="0" u="none" strike="noStrike" dirty="0">
                <a:effectLst/>
              </a:rPr>
              <a:t>, Maija &amp; Kiilakoski, Tomi (2014) </a:t>
            </a:r>
            <a:r>
              <a:rPr lang="fi-FI" b="0" i="0" u="none" strike="noStrike" dirty="0" err="1">
                <a:effectLst/>
              </a:rPr>
              <a:t>Growing</a:t>
            </a:r>
            <a:r>
              <a:rPr lang="fi-FI" b="0" i="0" u="none" strike="noStrike" dirty="0">
                <a:effectLst/>
              </a:rPr>
              <a:t> </a:t>
            </a:r>
            <a:r>
              <a:rPr lang="fi-FI" b="0" i="0" u="none" strike="noStrike" dirty="0" err="1">
                <a:effectLst/>
              </a:rPr>
              <a:t>pains</a:t>
            </a:r>
            <a:r>
              <a:rPr lang="fi-FI" b="0" i="0" u="none" strike="noStrike" dirty="0">
                <a:effectLst/>
              </a:rPr>
              <a:t>: </a:t>
            </a:r>
            <a:r>
              <a:rPr lang="fi-FI" b="0" i="0" u="none" strike="noStrike" dirty="0" err="1">
                <a:effectLst/>
              </a:rPr>
              <a:t>teacher</a:t>
            </a:r>
            <a:r>
              <a:rPr lang="fi-FI" b="0" i="0" u="none" strike="noStrike" dirty="0">
                <a:effectLst/>
              </a:rPr>
              <a:t> </a:t>
            </a:r>
            <a:r>
              <a:rPr lang="fi-FI" b="0" i="0" u="none" strike="noStrike" dirty="0" err="1">
                <a:effectLst/>
              </a:rPr>
              <a:t>becoming</a:t>
            </a:r>
            <a:r>
              <a:rPr lang="fi-FI" b="0" i="0" u="none" strike="noStrike" dirty="0">
                <a:effectLst/>
              </a:rPr>
              <a:t> a </a:t>
            </a:r>
            <a:r>
              <a:rPr lang="fi-FI" b="0" i="0" u="none" strike="noStrike" dirty="0" err="1">
                <a:effectLst/>
              </a:rPr>
              <a:t>transformative</a:t>
            </a:r>
            <a:r>
              <a:rPr lang="fi-FI" b="0" i="0" u="none" strike="noStrike" dirty="0">
                <a:effectLst/>
              </a:rPr>
              <a:t> </a:t>
            </a:r>
            <a:r>
              <a:rPr lang="fi-FI" b="0" i="0" u="none" strike="noStrike" dirty="0" err="1">
                <a:effectLst/>
              </a:rPr>
              <a:t>agent</a:t>
            </a:r>
            <a:r>
              <a:rPr lang="fi-FI" b="0" i="0" u="none" strike="noStrike" dirty="0">
                <a:effectLst/>
              </a:rPr>
              <a:t>, </a:t>
            </a:r>
            <a:r>
              <a:rPr lang="fi-FI" b="0" i="0" u="none" strike="noStrike" dirty="0" err="1">
                <a:effectLst/>
              </a:rPr>
              <a:t>Pedagogy</a:t>
            </a:r>
            <a:r>
              <a:rPr lang="fi-FI" b="0" i="0" u="none" strike="noStrike" dirty="0">
                <a:effectLst/>
              </a:rPr>
              <a:t>, Culture &amp; </a:t>
            </a:r>
            <a:r>
              <a:rPr lang="fi-FI" b="0" i="0" u="none" strike="noStrike" dirty="0" err="1">
                <a:effectLst/>
              </a:rPr>
              <a:t>Society</a:t>
            </a:r>
            <a:r>
              <a:rPr lang="fi-FI" b="0" i="0" u="none" strike="noStrike" dirty="0">
                <a:effectLst/>
              </a:rPr>
              <a:t>, 21 (3), 343 - 360.</a:t>
            </a:r>
            <a:r>
              <a:rPr lang="en-US" b="0" i="0" dirty="0">
                <a:effectLst/>
              </a:rPr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sng" strike="noStrike" dirty="0">
                <a:effectLst/>
                <a:hlinkClick r:id="rId2"/>
              </a:rPr>
              <a:t>https://hairikot.files.wordpress.com/2019/05/growing-pains_postprint.pdf</a:t>
            </a:r>
            <a:endParaRPr lang="fi-FI" b="0" i="0" dirty="0">
              <a:effectLst/>
            </a:endParaRP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8" name="Picture 7" descr="Abstrakti sumennettu kuva kirjastosta ja kirjahyllyistä">
            <a:extLst>
              <a:ext uri="{FF2B5EF4-FFF2-40B4-BE49-F238E27FC236}">
                <a16:creationId xmlns:a16="http://schemas.microsoft.com/office/drawing/2014/main" id="{DC602B88-D343-31B0-F3C7-1A58C66540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61" r="30202" b="1"/>
          <a:stretch/>
        </p:blipFill>
        <p:spPr>
          <a:xfrm>
            <a:off x="6003482" y="10"/>
            <a:ext cx="6188518" cy="666935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noFill/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3DB0833-74F4-4A13-9450-4DFD692C0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4472" y="6381328"/>
            <a:ext cx="936104" cy="21647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E0D9521-BE67-4899-9D66-A6004EC8346E}" type="datetime1">
              <a:rPr lang="fi-FI" smtClean="0"/>
              <a:pPr>
                <a:spcAft>
                  <a:spcPts val="600"/>
                </a:spcAft>
              </a:pPr>
              <a:t>29.1.2024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47AC98-2F1F-4C2C-850C-ED4FBFCFC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8"/>
            <a:ext cx="4248472" cy="21647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FBBEBBB-FA6C-4359-B79D-85DE23793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0576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75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F28BA6-59AC-454A-825E-28D51899B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i="0" dirty="0">
                <a:solidFill>
                  <a:srgbClr val="002957"/>
                </a:solidFill>
                <a:effectLst/>
                <a:latin typeface="Aleo" panose="020F0802020204030203" pitchFamily="34" charset="0"/>
              </a:rPr>
              <a:t>Mitä normit ovat?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46B62F-862A-4CC6-A306-D06FDD35E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Koulun tehtävä on samaan aikaan 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sosiaalistaa lapsia ja nuoria vallitsevaan yhteiskuntaan 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sekä 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kasvattaa heistä toimijoita, jotka asettavat kyseenalaiseksi ja uudistavat sitä yhteiskuntaa, johon heidät on sosiaalistettu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Sosiaalistamisen, uusintamisen ja uudistumisen välillä on jännite, jota ei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ole mahdollista paeta.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– Jännite tulee näkyväksi esimerkiksi 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normeissa, joita kouluun kohdistuu ja joita koulu oppilaisiin ja opiskelijoihin kohdistaa.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  <a:p>
            <a:r>
              <a:rPr lang="fi-FI" dirty="0"/>
              <a:t>Norminrikkomistehtävä: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Menkää ja rikkokaa jotain sosiaalista normia (ilman, että rikotte lakia)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Kuvatkaa norminrikkomistehtävä. Otsikoikaa se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riittävän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ilmaisuvoimaisesti ja vastatkaa tuotoksessanne oheisiin kysymyksiin:</a:t>
            </a:r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Mitä teitte (kuvaus)?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Miksi teitte (rikkomisen taustaidea)?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Millaisia tunteita/ajatuksia tehtävä herätti?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Koonnin palautus Peda.net-sivulle maanantaihin klo 12:een mennessä.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69875" lvl="1" indent="0" fontAlgn="base">
              <a:buNone/>
            </a:pP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9F455E-BEEB-4F0F-89C3-89B4B652E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9DF9087-5739-466F-A04B-C7C963186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DECB69-96D8-4171-BA8F-5E05AF11C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689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Esitelkää muille ryhmille norminrikkomistehtävänne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29.1.2024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3</a:t>
            </a:fld>
            <a:endParaRPr lang="fi-FI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1055440" y="4653136"/>
            <a:ext cx="9721080" cy="1512714"/>
          </a:xfrm>
        </p:spPr>
        <p:txBody>
          <a:bodyPr/>
          <a:lstStyle/>
          <a:p>
            <a:r>
              <a:rPr lang="fi-FI" dirty="0"/>
              <a:t>Mitä teitte?</a:t>
            </a:r>
          </a:p>
          <a:p>
            <a:r>
              <a:rPr lang="fi-FI" dirty="0"/>
              <a:t>Miksi teitte?</a:t>
            </a:r>
          </a:p>
          <a:p>
            <a:r>
              <a:rPr lang="fi-FI" dirty="0"/>
              <a:t>Mitä tunteita ja ajatuksia se herätti (ennen normin rikkomista, sen aikana ja jälkeen)?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Mistä nämä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erilaiset tuntemukset</a:t>
            </a:r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juontuivat</a:t>
            </a:r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? Kävivätkö ne toteen?</a:t>
            </a:r>
            <a:endParaRPr lang="fi-FI" dirty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30" b="362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8706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88" y="3376944"/>
            <a:ext cx="10656886" cy="864097"/>
          </a:xfrm>
        </p:spPr>
        <p:txBody>
          <a:bodyPr/>
          <a:lstStyle/>
          <a:p>
            <a:r>
              <a:rPr lang="fi-FI" dirty="0"/>
              <a:t>”Rajoilla maailmamme repeävät yhteisiksi”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29.1.2024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4</a:t>
            </a:fld>
            <a:endParaRPr lang="fi-FI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191344" y="3789040"/>
            <a:ext cx="5760640" cy="2808312"/>
          </a:xfrm>
        </p:spPr>
        <p:txBody>
          <a:bodyPr/>
          <a:lstStyle/>
          <a:p>
            <a:r>
              <a:rPr lang="fi-FI" sz="1300" dirty="0">
                <a:hlinkClick r:id="rId2"/>
              </a:rPr>
              <a:t>https://www.opettaja.fi/nakokulmat/terveisia-arjesta-se-repesi-sittenkin/</a:t>
            </a:r>
            <a:r>
              <a:rPr lang="fi-FI" sz="1300" dirty="0"/>
              <a:t> </a:t>
            </a:r>
          </a:p>
          <a:p>
            <a:pPr marL="557213" lvl="1" indent="-285750">
              <a:buFont typeface="Arial" panose="020B0604020202020204" pitchFamily="34" charset="0"/>
              <a:buChar char="•"/>
            </a:pPr>
            <a:r>
              <a:rPr lang="fi-FI" sz="1300" dirty="0"/>
              <a:t>Pohtikaa ryhmissä kokemustenne ja oheisen tekstin avulla:</a:t>
            </a:r>
          </a:p>
          <a:p>
            <a:pPr marL="819150" lvl="2" indent="-285750">
              <a:buFont typeface="Arial" panose="020B0604020202020204" pitchFamily="34" charset="0"/>
              <a:buChar char="•"/>
            </a:pPr>
            <a:r>
              <a:rPr lang="fi-FI" sz="1300" dirty="0"/>
              <a:t>Mitä rikkomanne normit kertovat nyky-yhteiskunnasta?</a:t>
            </a:r>
          </a:p>
          <a:p>
            <a:pPr marL="1089025" lvl="3" indent="-285750">
              <a:buFont typeface="Arial" panose="020B0604020202020204" pitchFamily="34" charset="0"/>
              <a:buChar char="•"/>
            </a:pPr>
            <a:r>
              <a:rPr lang="fi-FI" sz="1300" dirty="0"/>
              <a:t>Miltä näytti maailma, jonka normien särkyminen teki hetkeksi yhteiseksi?</a:t>
            </a:r>
          </a:p>
          <a:p>
            <a:pPr marL="819150" lvl="2" indent="-285750">
              <a:buFont typeface="Arial" panose="020B0604020202020204" pitchFamily="34" charset="0"/>
              <a:buChar char="•"/>
            </a:pPr>
            <a:r>
              <a:rPr lang="fi-FI" sz="1300" dirty="0"/>
              <a:t>Mitä opitte itsestänne ja muista ihmisistä suhteessa olemassa oleviin normeihin?</a:t>
            </a:r>
          </a:p>
          <a:p>
            <a:pPr marL="819150" lvl="2" indent="-285750">
              <a:buFont typeface="Arial" panose="020B0604020202020204" pitchFamily="34" charset="0"/>
              <a:buChar char="•"/>
            </a:pPr>
            <a:r>
              <a:rPr lang="fi-FI" sz="1300" dirty="0"/>
              <a:t>Milloin/mitkä normit ovat hyödyllisiä? Miksi?</a:t>
            </a:r>
          </a:p>
          <a:p>
            <a:pPr marL="819150" lvl="2" indent="-285750">
              <a:buFont typeface="Arial" panose="020B0604020202020204" pitchFamily="34" charset="0"/>
              <a:buChar char="•"/>
            </a:pPr>
            <a:r>
              <a:rPr lang="fi-FI" sz="1300" dirty="0"/>
              <a:t>Milloin/mitä normeja on hyvä/tarpeellista/jopa syytä rikkoa? Miksi?</a:t>
            </a:r>
          </a:p>
          <a:p>
            <a:endParaRPr lang="fi-FI" sz="130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25" b="29325"/>
          <a:stretch>
            <a:fillRect/>
          </a:stretch>
        </p:blipFill>
        <p:spPr/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D726274-530D-4407-8335-44804F5C3C01}"/>
              </a:ext>
            </a:extLst>
          </p:cNvPr>
          <p:cNvSpPr txBox="1">
            <a:spLocks/>
          </p:cNvSpPr>
          <p:nvPr/>
        </p:nvSpPr>
        <p:spPr>
          <a:xfrm>
            <a:off x="6023942" y="4241041"/>
            <a:ext cx="5256634" cy="26706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987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Char char="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Lato" panose="020F0502020204030203" pitchFamily="34" charset="0"/>
              <a:buChar char="–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1938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448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4363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4238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7763" indent="-26352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300" dirty="0"/>
              <a:t>Suunnatkaa keskusteluanne koulumaailmaan: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300" dirty="0"/>
              <a:t>Miten kytkette kokemuksenne opettajuuden ydinosaamisalueiseen (yhteisöllinen ja yhteiskunnallinen osaaminen)?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300" dirty="0"/>
              <a:t>Mitä ainesosia saitte tehtävästä omaan kasvatusalan asiantuntijuuteenne?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300" dirty="0"/>
              <a:t>Valmistautukaa keskustelemaan koko opehuoneena (tehkää muistiinpanoja jne.)</a:t>
            </a:r>
          </a:p>
          <a:p>
            <a:endParaRPr lang="fi-FI" sz="1300" dirty="0"/>
          </a:p>
        </p:txBody>
      </p:sp>
    </p:spTree>
    <p:extLst>
      <p:ext uri="{BB962C8B-B14F-4D97-AF65-F5344CB8AC3E}">
        <p14:creationId xmlns:p14="http://schemas.microsoft.com/office/powerpoint/2010/main" val="136652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5D02560-A51A-45AB-8E49-1D8178684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BC3C4-7E9F-4D5C-9AE6-9858016C1106}" type="datetime1">
              <a:rPr lang="fi-FI" smtClean="0"/>
              <a:t>29.1.2024</a:t>
            </a:fld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D770BF1-1BFF-4DDC-A3F4-597E092CB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6808356-DF73-45EA-A31D-1C481E6A1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28C302D9-EC13-42CB-8E58-520E2CB092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Kohti ryhmätehtävää ja suurryhmätapaamista</a:t>
            </a:r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39178F21-280B-4261-9635-B9EE5E1B6C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002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54BB54-CF97-45D0-959C-4215A3538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i="0" dirty="0">
                <a:solidFill>
                  <a:srgbClr val="002957"/>
                </a:solidFill>
                <a:effectLst/>
                <a:latin typeface="Aleo" panose="020F0802020204030203" pitchFamily="34" charset="0"/>
              </a:rPr>
              <a:t>Ryhmätehtävä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DB86A7-B00C-47C2-8427-EC78432E2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Tehtävän suunnittelu ja toteutus aloitetaan varsinaisesti seuraavalla kerralla eli kahden viikon kuluttua.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Nyt kuitenkin tutustutaan tehtävänantoon ja tehtävän teemoihin, joista valitaan kullekin pienryhmälle yksi.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Ubuntu"/>
              </a:rPr>
              <a:t>Tehtävä:</a:t>
            </a:r>
            <a:r>
              <a:rPr lang="en-US" b="0" i="0" dirty="0">
                <a:solidFill>
                  <a:srgbClr val="000000"/>
                </a:solidFill>
                <a:effectLst/>
                <a:latin typeface="Ubuntu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333333"/>
                </a:solidFill>
                <a:latin typeface="Ubuntu"/>
              </a:rPr>
              <a:t>Toimitaan</a:t>
            </a:r>
            <a:r>
              <a:rPr lang="fi-FI" b="0" i="0" u="none" strike="noStrike" dirty="0">
                <a:solidFill>
                  <a:srgbClr val="333333"/>
                </a:solidFill>
                <a:effectLst/>
                <a:latin typeface="Ubuntu"/>
              </a:rPr>
              <a:t> pienryhmissä, joissa tehtävänänne on valita yksi alla olevista megatrendeistä ja hahmotella sen sisältä alateema tai useampia alateemoja. </a:t>
            </a:r>
            <a:r>
              <a:rPr lang="en-US" b="0" i="0" dirty="0">
                <a:solidFill>
                  <a:srgbClr val="000000"/>
                </a:solidFill>
                <a:effectLst/>
                <a:latin typeface="Ubuntu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Ubuntu"/>
              </a:rPr>
              <a:t>Tutustukaa megatrendinne alateemaan kirjallisuuden avulla. Pohtikaa, mikä omassa megatrendissänne ja sen alateemoissa on kiinnostavaa koulutuksen ja kasvatuksen näkökulmasta </a:t>
            </a:r>
            <a:r>
              <a:rPr lang="fi-FI" dirty="0">
                <a:solidFill>
                  <a:srgbClr val="333333"/>
                </a:solidFill>
                <a:latin typeface="Ubuntu"/>
              </a:rPr>
              <a:t>sekä</a:t>
            </a:r>
            <a:r>
              <a:rPr lang="fi-FI" b="0" i="0" u="none" strike="noStrike" dirty="0">
                <a:solidFill>
                  <a:srgbClr val="333333"/>
                </a:solidFill>
                <a:effectLst/>
                <a:latin typeface="Ubuntu"/>
              </a:rPr>
              <a:t> miten megatrendinne / alateemanne koettelee koulun tai kasvatuksen perinteitä. </a:t>
            </a:r>
            <a:r>
              <a:rPr lang="en-US" b="0" i="0" dirty="0">
                <a:solidFill>
                  <a:srgbClr val="000000"/>
                </a:solidFill>
                <a:effectLst/>
                <a:latin typeface="Ubuntu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Ubuntu"/>
              </a:rPr>
              <a:t>Tarkastelkaa myös, onko siinä eroja, miten megatrendinne </a:t>
            </a:r>
            <a:r>
              <a:rPr lang="fi-FI" dirty="0">
                <a:solidFill>
                  <a:srgbClr val="333333"/>
                </a:solidFill>
                <a:latin typeface="Ubuntu"/>
              </a:rPr>
              <a:t>ilmenevät</a:t>
            </a:r>
            <a:r>
              <a:rPr lang="fi-FI" b="0" i="0" u="none" strike="noStrike" dirty="0">
                <a:solidFill>
                  <a:srgbClr val="333333"/>
                </a:solidFill>
                <a:effectLst/>
                <a:latin typeface="Ubuntu"/>
              </a:rPr>
              <a:t> eri oppiaineiden näkökulmasta. Millaisen muutoksen haluaisitte (</a:t>
            </a:r>
            <a:r>
              <a:rPr lang="fi-FI" b="0" i="0" u="none" strike="noStrike" dirty="0" err="1">
                <a:solidFill>
                  <a:srgbClr val="333333"/>
                </a:solidFill>
                <a:effectLst/>
                <a:latin typeface="Ubuntu"/>
              </a:rPr>
              <a:t>transformatiivisina</a:t>
            </a:r>
            <a:r>
              <a:rPr lang="fi-FI" b="0" i="0" u="none" strike="noStrike" dirty="0">
                <a:solidFill>
                  <a:srgbClr val="333333"/>
                </a:solidFill>
                <a:effectLst/>
                <a:latin typeface="Ubuntu"/>
              </a:rPr>
              <a:t> intellektuelleina) tuoda kouluun tai koulukulttuuriin? Käyttäkää virikkeinänne kirjallisuuden lisäksi omia kokemuksianne, arvomaailmojanne ja niitä mahdollisia puutteita tai epäkohtia, joita olette kohdanneet esimerkiksi oman koulu-, opetus- tai kouluttautumistaipaleenne aikana.</a:t>
            </a:r>
            <a:r>
              <a:rPr lang="en-US" b="0" i="0" dirty="0">
                <a:solidFill>
                  <a:srgbClr val="000000"/>
                </a:solidFill>
                <a:effectLst/>
                <a:latin typeface="Ubuntu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fi-FI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858D0F3-4CFF-4A8D-9498-60FF2734C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416EC3D-E202-4E4F-8AB5-CC3D2565A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C23C26-D6C2-47BB-8B0A-56A2A5D78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766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94D9C6-087D-063C-BB34-829CD678A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Ryhmätehtävän ohjeistus jatkuu…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CB69AC-492C-7902-087B-2AEEFAE60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KOULUVIERAILU:</a:t>
            </a:r>
            <a:endParaRPr lang="fi-FI" b="0" i="0" dirty="0">
              <a:solidFill>
                <a:srgbClr val="333333"/>
              </a:solidFill>
              <a:effectLst/>
              <a:latin typeface="Poppins" panose="00000500000000000000" pitchFamily="2" charset="0"/>
            </a:endParaRPr>
          </a:p>
          <a:p>
            <a:pPr marL="0" indent="0" algn="l">
              <a:buNone/>
            </a:pP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Havainnoinnin kohteena on pienryhmänne valitsema megatrendi.​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Tehtävänä on havainnoida megatrendin ”läpi”, </a:t>
            </a:r>
            <a:r>
              <a:rPr lang="fi-FI" dirty="0">
                <a:solidFill>
                  <a:srgbClr val="333333"/>
                </a:solidFill>
                <a:latin typeface="Poppins" panose="00000500000000000000" pitchFamily="2" charset="0"/>
              </a:rPr>
              <a:t>välityksellä</a:t>
            </a: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, millaisia yhteiskunnallisia rakenteita ja käytänteitä koulukasvatus ilmentää?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Havainnointi tapahtuu ala-/yläkoulussa ja/tai lukiossa​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Kukin henkilö havainnoi noin 6 tuntia eli yhden kokonaisen koulupäivän​</a:t>
            </a:r>
          </a:p>
          <a:p>
            <a:pPr marL="0" indent="0">
              <a:buNone/>
            </a:pP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Havainnoi ja pohdi: </a:t>
            </a:r>
            <a:endParaRPr lang="fi-FI" dirty="0"/>
          </a:p>
          <a:p>
            <a:pPr marL="614363" lvl="1" indent="-342900">
              <a:buFont typeface="+mj-lt"/>
              <a:buAutoNum type="arabicPeriod"/>
            </a:pP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Miten pienryhmän megatrendi on havaittavissa/tulkittavissa koulussa? ​</a:t>
            </a:r>
          </a:p>
          <a:p>
            <a:pPr lvl="1">
              <a:buFont typeface="+mj-lt"/>
              <a:buAutoNum type="arabicPeriod"/>
            </a:pPr>
            <a:r>
              <a:rPr lang="fi-FI" dirty="0">
                <a:solidFill>
                  <a:srgbClr val="333333"/>
                </a:solidFill>
                <a:latin typeface="Poppins" panose="00000500000000000000" pitchFamily="2" charset="0"/>
              </a:rPr>
              <a:t>M</a:t>
            </a: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illainen on lapsen/nuoren asema suhteessa </a:t>
            </a:r>
            <a:r>
              <a:rPr lang="fi-FI" dirty="0">
                <a:solidFill>
                  <a:srgbClr val="333333"/>
                </a:solidFill>
                <a:latin typeface="Poppins" panose="00000500000000000000" pitchFamily="2" charset="0"/>
              </a:rPr>
              <a:t>valitsemaanne</a:t>
            </a: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 megatrendiin? ​</a:t>
            </a:r>
          </a:p>
          <a:p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Pohdi havainnoinnin perusteella, miten ryhmäsi valitsema megatrendi on mahdollisesti muuttunut omista kouluajoistasi? ​</a:t>
            </a:r>
            <a:endParaRPr lang="fi-FI" dirty="0"/>
          </a:p>
          <a:p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Pohtikaa pienryhmänne ja koko ryhmän kesken, miten koulukasvatus voi vaikuttaa yhteiskuntaan tai muuttaa yhteiskunnallisia rakenteita megatrendinne </a:t>
            </a:r>
            <a:r>
              <a:rPr lang="fi-FI" dirty="0">
                <a:solidFill>
                  <a:srgbClr val="333333"/>
                </a:solidFill>
                <a:latin typeface="Poppins" panose="00000500000000000000" pitchFamily="2" charset="0"/>
              </a:rPr>
              <a:t>mukaisesti</a:t>
            </a: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?</a:t>
            </a:r>
            <a:br>
              <a:rPr lang="fi-FI" b="1" i="0" dirty="0">
                <a:solidFill>
                  <a:srgbClr val="FF0000"/>
                </a:solidFill>
                <a:effectLst/>
                <a:latin typeface="Poppins" panose="00000500000000000000" pitchFamily="2" charset="0"/>
              </a:rPr>
            </a:b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F897120-ECEC-C9C0-6B6A-AEC6F7709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DA34F9C-DDE1-A33B-6CA4-A06413635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3ADEA8-DFD7-8DD1-C783-225B8F11E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363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97E952-4684-4D81-A04F-759DE2005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i="0" dirty="0">
                <a:solidFill>
                  <a:srgbClr val="002957"/>
                </a:solidFill>
                <a:effectLst/>
                <a:latin typeface="Aleo" panose="020F0802020204030203" pitchFamily="34" charset="0"/>
              </a:rPr>
              <a:t>Ryhmätehtävän ohjeistus jatkuu…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A7E933C-EE76-4D03-A101-46DE32E48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 fontAlgn="base">
              <a:buNone/>
            </a:pPr>
            <a:r>
              <a:rPr lang="fi-FI" sz="1400" b="1" i="0" u="none" strike="noStrike" dirty="0">
                <a:solidFill>
                  <a:srgbClr val="333333"/>
                </a:solidFill>
                <a:effectLst/>
              </a:rPr>
              <a:t>TUOTOS (valmiina 4.3.)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fontAlgn="base"/>
            <a:r>
              <a:rPr lang="fi-FI" sz="1400" b="0" i="0" u="none" strike="noStrike" dirty="0">
                <a:solidFill>
                  <a:srgbClr val="333333"/>
                </a:solidFill>
                <a:effectLst/>
              </a:rPr>
              <a:t>Jokainen pienryhmä, opehuoneen sisällä, valmistelee esityksen megatrendistään tai sen alateemasta. </a:t>
            </a:r>
          </a:p>
          <a:p>
            <a:pPr fontAlgn="base"/>
            <a:r>
              <a:rPr lang="fi-FI" sz="1400" b="0" i="0" u="none" strike="noStrike" dirty="0">
                <a:solidFill>
                  <a:srgbClr val="333333"/>
                </a:solidFill>
                <a:effectLst/>
              </a:rPr>
              <a:t>Esitykset pidetään omassa opehuoneessa 4.3. </a:t>
            </a:r>
          </a:p>
          <a:p>
            <a:pPr lvl="1" fontAlgn="base"/>
            <a:r>
              <a:rPr lang="fi-FI" sz="1400" i="0" u="none" strike="noStrike" dirty="0">
                <a:solidFill>
                  <a:srgbClr val="333333"/>
                </a:solidFill>
                <a:effectLst/>
              </a:rPr>
              <a:t>O</a:t>
            </a:r>
            <a:r>
              <a:rPr lang="fi-FI" sz="1400" b="0" i="0" u="none" strike="noStrike" dirty="0">
                <a:solidFill>
                  <a:srgbClr val="333333"/>
                </a:solidFill>
                <a:effectLst/>
              </a:rPr>
              <a:t>masta megatrendistä ja valitusta alateemasta tehdään lyhyt ennakkomateriaali, jossa määritellään tarvittavat käsitteet ja kuvataan lyhyesti sitä näkökulmaa, josta asiaa tarkastellaan. Ennakkomateriaali tarjoaa tarvittavan taustatiedon, </a:t>
            </a:r>
            <a:r>
              <a:rPr lang="fi-FI" sz="1400" b="1" i="0" u="none" strike="noStrike" dirty="0">
                <a:solidFill>
                  <a:srgbClr val="333333"/>
                </a:solidFill>
                <a:effectLst/>
              </a:rPr>
              <a:t>joten pääpaino itse käsittelyssä on keskustelun ja ajattelun herättämisessä</a:t>
            </a:r>
            <a:r>
              <a:rPr lang="fi-FI" sz="1400" b="0" i="0" u="none" strike="noStrike" dirty="0">
                <a:solidFill>
                  <a:srgbClr val="333333"/>
                </a:solidFill>
                <a:effectLst/>
              </a:rPr>
              <a:t>. Olkaa luovia!</a:t>
            </a:r>
          </a:p>
          <a:p>
            <a:pPr fontAlgn="base"/>
            <a:r>
              <a:rPr lang="fi-FI" sz="1400" dirty="0">
                <a:solidFill>
                  <a:srgbClr val="000000"/>
                </a:solidFill>
              </a:rPr>
              <a:t>Megatrendit: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333333"/>
                </a:solidFill>
              </a:rPr>
              <a:t>Kestävyys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333333"/>
                </a:solidFill>
              </a:rPr>
              <a:t>Demokratia ja tasa-arvo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333333"/>
                </a:solidFill>
              </a:rPr>
              <a:t>Moninaisuus ja sen ymmärtäminen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333333"/>
                </a:solidFill>
              </a:rPr>
              <a:t>Digitalisaatio/erilaiset oppimisympäristöt/koulukulttuurit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333333"/>
                </a:solidFill>
              </a:rPr>
              <a:t>Globalisaatio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333333"/>
                </a:solidFill>
              </a:rPr>
              <a:t>Kulutuskäyttäytyminen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333333"/>
                </a:solidFill>
              </a:rPr>
              <a:t>Suorituskeskeisyys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333333"/>
                </a:solidFill>
              </a:rPr>
              <a:t>Valta ja vallankäyttö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896B70-7093-43A0-9EA8-F21EB4E51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29.1.2024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849E4B1-7350-4334-987F-DB1D7296E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29149F-4CEB-418D-8EF2-CC3A83839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27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8A1755-9AB2-4756-A90C-E9A1FC964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</p:spPr>
        <p:txBody>
          <a:bodyPr anchor="t">
            <a:normAutofit/>
          </a:bodyPr>
          <a:lstStyle/>
          <a:p>
            <a:r>
              <a:rPr lang="fi-FI" b="1" i="0" dirty="0">
                <a:effectLst/>
              </a:rPr>
              <a:t>Ryhmiin jako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BDFFB7-9B78-4CA5-AE59-12164F6B28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 anchor="t">
            <a:normAutofit/>
          </a:bodyPr>
          <a:lstStyle/>
          <a:p>
            <a:pPr rtl="0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i-FI" sz="1500" dirty="0"/>
              <a:t>Tutustu </a:t>
            </a:r>
            <a:r>
              <a:rPr lang="fi-FI" sz="1500" b="0" i="0" u="none" strike="noStrike" dirty="0">
                <a:effectLst/>
              </a:rPr>
              <a:t>teematehtävän teemoihin: </a:t>
            </a:r>
            <a:r>
              <a:rPr lang="fi-FI" sz="1500" b="0" i="0" u="sng" strike="noStrike" dirty="0">
                <a:effectLst/>
                <a:hlinkClick r:id="rId2"/>
              </a:rPr>
              <a:t>https://peda.net/id/d74b345c412</a:t>
            </a:r>
            <a:r>
              <a:rPr lang="fi-FI" sz="1500" b="0" i="0" dirty="0">
                <a:effectLst/>
              </a:rPr>
              <a:t>​</a:t>
            </a:r>
          </a:p>
          <a:p>
            <a:pPr lvl="1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i-FI" sz="1500" b="0" i="0" u="none" strike="noStrike" dirty="0" err="1">
                <a:effectLst/>
              </a:rPr>
              <a:t>Huom</a:t>
            </a:r>
            <a:r>
              <a:rPr lang="fi-FI" sz="1500" b="0" i="0" u="none" strike="noStrike" dirty="0">
                <a:effectLst/>
              </a:rPr>
              <a:t>! Ennen kuin </a:t>
            </a:r>
            <a:r>
              <a:rPr lang="fi-FI" sz="1500" dirty="0"/>
              <a:t>napsautatte</a:t>
            </a:r>
            <a:r>
              <a:rPr lang="fi-FI" sz="1500" b="0" i="0" u="none" strike="noStrike" dirty="0">
                <a:effectLst/>
              </a:rPr>
              <a:t> tuota linkkiä, muistakaa kirjautua </a:t>
            </a:r>
            <a:r>
              <a:rPr lang="fi-FI" sz="1500" b="0" i="0" u="none" strike="noStrike" dirty="0" err="1">
                <a:effectLst/>
              </a:rPr>
              <a:t>Peda.netiin</a:t>
            </a:r>
            <a:r>
              <a:rPr lang="fi-FI" sz="1500" b="0" i="0" u="none" strike="noStrike" dirty="0">
                <a:effectLst/>
              </a:rPr>
              <a:t>, muutoin linkki ei toimi.</a:t>
            </a:r>
            <a:r>
              <a:rPr lang="en-US" sz="1500" b="0" i="0" dirty="0">
                <a:effectLst/>
              </a:rPr>
              <a:t>​</a:t>
            </a:r>
          </a:p>
          <a:p>
            <a:pPr lvl="1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500" dirty="0" err="1"/>
              <a:t>Ilmoittakaa</a:t>
            </a:r>
            <a:r>
              <a:rPr lang="en-US" sz="1500" dirty="0"/>
              <a:t> </a:t>
            </a:r>
            <a:r>
              <a:rPr lang="en-US" sz="1500" dirty="0" err="1"/>
              <a:t>minulle</a:t>
            </a:r>
            <a:r>
              <a:rPr lang="en-US" sz="1500" dirty="0"/>
              <a:t> </a:t>
            </a:r>
            <a:r>
              <a:rPr lang="en-US" sz="1500" dirty="0" err="1"/>
              <a:t>pienryhmänne</a:t>
            </a:r>
            <a:r>
              <a:rPr lang="en-US" sz="1500" dirty="0"/>
              <a:t> </a:t>
            </a:r>
            <a:r>
              <a:rPr lang="en-US" sz="1500" dirty="0" err="1"/>
              <a:t>valitsema</a:t>
            </a:r>
            <a:r>
              <a:rPr lang="en-US" sz="1500" dirty="0"/>
              <a:t> </a:t>
            </a:r>
            <a:r>
              <a:rPr lang="en-US" sz="1500" dirty="0" err="1"/>
              <a:t>megatrendi</a:t>
            </a:r>
            <a:r>
              <a:rPr lang="en-US" sz="1500" dirty="0"/>
              <a:t> ja </a:t>
            </a:r>
            <a:r>
              <a:rPr lang="en-US" sz="1500" dirty="0" err="1"/>
              <a:t>sen</a:t>
            </a:r>
            <a:r>
              <a:rPr lang="en-US" sz="1500" dirty="0"/>
              <a:t> </a:t>
            </a:r>
            <a:r>
              <a:rPr lang="en-US" sz="1500" dirty="0" err="1"/>
              <a:t>mahdolliset</a:t>
            </a:r>
            <a:r>
              <a:rPr lang="en-US" sz="1500" dirty="0"/>
              <a:t> </a:t>
            </a:r>
            <a:r>
              <a:rPr lang="en-US" sz="1500" dirty="0" err="1"/>
              <a:t>alateemat</a:t>
            </a:r>
            <a:r>
              <a:rPr lang="en-US" sz="1500" dirty="0"/>
              <a:t>.</a:t>
            </a:r>
            <a:endParaRPr lang="en-US" sz="1500" b="0" i="0" dirty="0">
              <a:effectLst/>
            </a:endParaRPr>
          </a:p>
          <a:p>
            <a:pPr rtl="0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i-FI" sz="1500" b="0" i="0" u="none" strike="noStrike" dirty="0">
                <a:effectLst/>
              </a:rPr>
              <a:t>Jos </a:t>
            </a:r>
            <a:r>
              <a:rPr lang="fi-FI" sz="1500" dirty="0"/>
              <a:t>aikaa jää, t</a:t>
            </a:r>
            <a:r>
              <a:rPr lang="fi-FI" sz="1500" b="0" i="0" u="none" strike="noStrike" dirty="0">
                <a:effectLst/>
              </a:rPr>
              <a:t>utustukaa ryhmässä </a:t>
            </a:r>
            <a:r>
              <a:rPr lang="fi-FI" sz="1500" b="1" i="0" dirty="0">
                <a:effectLst/>
              </a:rPr>
              <a:t>yhteisöllinen ja yhteiskunnallinen osaaminen -ydinosaamisalueeseen</a:t>
            </a:r>
            <a:r>
              <a:rPr lang="fi-FI" sz="1500" b="0" i="0" u="none" strike="noStrike" dirty="0">
                <a:effectLst/>
              </a:rPr>
              <a:t> ja keskustelkaa: </a:t>
            </a:r>
            <a:r>
              <a:rPr lang="en-US" sz="1500" b="0" i="0" dirty="0">
                <a:effectLst/>
              </a:rPr>
              <a:t>​</a:t>
            </a:r>
          </a:p>
          <a:p>
            <a:pPr lvl="1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i-FI" sz="1500" b="0" i="0" u="none" strike="noStrike" dirty="0">
                <a:effectLst/>
              </a:rPr>
              <a:t>Miten ymmärrätte ydinosaamisalueen määritelmän?</a:t>
            </a:r>
            <a:r>
              <a:rPr lang="en-US" sz="1500" b="0" i="0" dirty="0">
                <a:effectLst/>
              </a:rPr>
              <a:t>​</a:t>
            </a:r>
          </a:p>
          <a:p>
            <a:pPr lvl="1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i-FI" sz="1500" b="0" i="0" u="none" strike="noStrike" dirty="0">
                <a:effectLst/>
              </a:rPr>
              <a:t>Millaisten kysymysten </a:t>
            </a:r>
            <a:r>
              <a:rPr lang="fi-FI" sz="1500" dirty="0"/>
              <a:t>avulla</a:t>
            </a:r>
            <a:r>
              <a:rPr lang="fi-FI" sz="1500" b="0" i="0" u="none" strike="noStrike" dirty="0">
                <a:effectLst/>
              </a:rPr>
              <a:t> ydinosaamisaluetta on helpointa lähestyä?</a:t>
            </a:r>
            <a:r>
              <a:rPr lang="en-US" sz="1500" b="0" i="0" dirty="0">
                <a:effectLst/>
              </a:rPr>
              <a:t>​</a:t>
            </a:r>
          </a:p>
          <a:p>
            <a:pPr lvl="1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i-FI" sz="1500" b="0" i="0" u="none" strike="noStrike" dirty="0">
                <a:effectLst/>
              </a:rPr>
              <a:t>Millä tavalla voitte lähteä rakentamaan ydinosaamisalueen osaamista?</a:t>
            </a:r>
          </a:p>
          <a:p>
            <a:pPr lvl="1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i-FI" sz="1500" dirty="0"/>
              <a:t>Miten ydinosaamisalue on yhdistettävissä ryhmätehtävään?</a:t>
            </a:r>
            <a:endParaRPr lang="en-US" sz="1500" b="0" i="0" dirty="0">
              <a:effectLst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032472-DE10-461B-AB2D-2EBF6D70B8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4472" y="6381328"/>
            <a:ext cx="936104" cy="21647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E0D9521-BE67-4899-9D66-A6004EC8346E}" type="datetime1">
              <a:rPr lang="fi-FI" smtClean="0"/>
              <a:pPr>
                <a:spcAft>
                  <a:spcPts val="600"/>
                </a:spcAft>
              </a:pPr>
              <a:t>29.1.2024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D224931-9898-4889-842A-C17499F70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8"/>
            <a:ext cx="4248472" cy="21647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AACCCE4-D213-4D51-ABAA-7D87EB88C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0576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724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.potx" id="{0DFE65F5-F1E1-403F-8A93-29D28E6C8532}" vid="{5D28690B-7111-41DF-9F1C-51C9F5A3512A}"/>
    </a:ext>
  </a:extLst>
</a:theme>
</file>

<file path=ppt/theme/theme2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 JYU Template</Template>
  <TotalTime>571</TotalTime>
  <Words>853</Words>
  <Application>Microsoft Office PowerPoint</Application>
  <PresentationFormat>Laajakuva</PresentationFormat>
  <Paragraphs>107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9" baseType="lpstr">
      <vt:lpstr>Aleo</vt:lpstr>
      <vt:lpstr>Arial</vt:lpstr>
      <vt:lpstr>Lato</vt:lpstr>
      <vt:lpstr>Lato Black</vt:lpstr>
      <vt:lpstr>Poppins</vt:lpstr>
      <vt:lpstr>Segoe UI</vt:lpstr>
      <vt:lpstr>Ubuntu</vt:lpstr>
      <vt:lpstr>Wingdings</vt:lpstr>
      <vt:lpstr>JYO</vt:lpstr>
      <vt:lpstr>KTKP020 – Kasvatus, yhteiskunta ja muutos</vt:lpstr>
      <vt:lpstr>Mitä normit ovat?</vt:lpstr>
      <vt:lpstr>Esitelkää muille ryhmille norminrikkomistehtävänne</vt:lpstr>
      <vt:lpstr>”Rajoilla maailmamme repeävät yhteisiksi”</vt:lpstr>
      <vt:lpstr>Kohti ryhmätehtävää ja suurryhmätapaamista</vt:lpstr>
      <vt:lpstr>Ryhmätehtävä</vt:lpstr>
      <vt:lpstr>Ryhmätehtävän ohjeistus jatkuu…</vt:lpstr>
      <vt:lpstr>Ryhmätehtävän ohjeistus jatkuu…</vt:lpstr>
      <vt:lpstr>Ryhmiin jako</vt:lpstr>
      <vt:lpstr>Kotitehtävä seuraavaan opehuonetapaamiseen mennessä:​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KTKP 040 – Kasvatus, yhteiskunta ja muutos</dc:title>
  <dc:creator>Hiljanen, Mikko</dc:creator>
  <cp:lastModifiedBy>Matti Itkonen</cp:lastModifiedBy>
  <cp:revision>34</cp:revision>
  <cp:lastPrinted>2024-01-29T07:17:22Z</cp:lastPrinted>
  <dcterms:created xsi:type="dcterms:W3CDTF">2021-01-25T10:55:00Z</dcterms:created>
  <dcterms:modified xsi:type="dcterms:W3CDTF">2024-01-29T07:18:27Z</dcterms:modified>
</cp:coreProperties>
</file>