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kku Liuskari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/>
    <p:restoredTop sz="94648"/>
  </p:normalViewPr>
  <p:slideViewPr>
    <p:cSldViewPr snapToGrid="0">
      <p:cViewPr varScale="1">
        <p:scale>
          <a:sx n="108" d="100"/>
          <a:sy n="108" d="100"/>
        </p:scale>
        <p:origin x="208" y="9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278925886e_0_8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g1278925886e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278925886e_0_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1278925886e_0_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278925886e_0_1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1278925886e_0_1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278925886e_0_1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1278925886e_0_1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1278925886e_0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1278925886e_0_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sz="2500" b="1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>
            <a:spLocks noGrp="1"/>
          </p:cNvSpPr>
          <p:nvPr>
            <p:ph type="body" idx="1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>
            <a:spLocks noGrp="1"/>
          </p:cNvSpPr>
          <p:nvPr>
            <p:ph type="pic" idx="2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>
            <a:spLocks noGrp="1"/>
          </p:cNvSpPr>
          <p:nvPr>
            <p:ph type="body" idx="3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>
            <a:spLocks noGrp="1"/>
          </p:cNvSpPr>
          <p:nvPr>
            <p:ph type="pic" idx="4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>
            <a:spLocks noGrp="1"/>
          </p:cNvSpPr>
          <p:nvPr>
            <p:ph type="body" idx="5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>
            <a:spLocks noGrp="1"/>
          </p:cNvSpPr>
          <p:nvPr>
            <p:ph type="pic" idx="6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5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>
            <a:spLocks noGrp="1"/>
          </p:cNvSpPr>
          <p:nvPr>
            <p:ph type="pic" idx="2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5</a:t>
            </a:r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5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2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sldNum" idx="12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5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>
            <a:spLocks noGrp="1"/>
          </p:cNvSpPr>
          <p:nvPr>
            <p:ph type="pic" idx="2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9"/>
          <p:cNvSpPr txBox="1">
            <a:spLocks noGrp="1"/>
          </p:cNvSpPr>
          <p:nvPr>
            <p:ph type="body" idx="1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sldNum" idx="12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5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0"/>
          <p:cNvSpPr txBox="1">
            <a:spLocks noGrp="1"/>
          </p:cNvSpPr>
          <p:nvPr>
            <p:ph type="body" idx="1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20"/>
          <p:cNvSpPr>
            <a:spLocks noGrp="1"/>
          </p:cNvSpPr>
          <p:nvPr>
            <p:ph type="pic" idx="2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3" name="Google Shape;103;p20"/>
          <p:cNvSpPr txBox="1">
            <a:spLocks noGrp="1"/>
          </p:cNvSpPr>
          <p:nvPr>
            <p:ph type="body" idx="3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20"/>
          <p:cNvSpPr>
            <a:spLocks noGrp="1"/>
          </p:cNvSpPr>
          <p:nvPr>
            <p:ph type="pic" idx="4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5" name="Google Shape;105;p20"/>
          <p:cNvSpPr txBox="1">
            <a:spLocks noGrp="1"/>
          </p:cNvSpPr>
          <p:nvPr>
            <p:ph type="body" idx="5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20"/>
          <p:cNvSpPr>
            <a:spLocks noGrp="1"/>
          </p:cNvSpPr>
          <p:nvPr>
            <p:ph type="pic" idx="6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7" name="Google Shape;107;p20"/>
          <p:cNvSpPr txBox="1">
            <a:spLocks noGrp="1"/>
          </p:cNvSpPr>
          <p:nvPr>
            <p:ph type="body" idx="7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20"/>
          <p:cNvSpPr>
            <a:spLocks noGrp="1"/>
          </p:cNvSpPr>
          <p:nvPr>
            <p:ph type="pic" idx="8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Google Shape;109;p20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0" name="Google Shape;110;p20"/>
          <p:cNvSpPr txBox="1">
            <a:spLocks noGrp="1"/>
          </p:cNvSpPr>
          <p:nvPr>
            <p:ph type="ftr" idx="11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5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1"/>
          <p:cNvSpPr txBox="1">
            <a:spLocks noGrp="1"/>
          </p:cNvSpPr>
          <p:nvPr>
            <p:ph type="body" idx="1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p21"/>
          <p:cNvSpPr txBox="1">
            <a:spLocks noGrp="1"/>
          </p:cNvSpPr>
          <p:nvPr>
            <p:ph type="body" idx="2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3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p21"/>
          <p:cNvSpPr txBox="1">
            <a:spLocks noGrp="1"/>
          </p:cNvSpPr>
          <p:nvPr>
            <p:ph type="body" idx="4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cxnSp>
        <p:nvCxnSpPr>
          <p:cNvPr id="118" name="Google Shape;118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9" name="Google Shape;119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0" name="Google Shape;120;p21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1" name="Google Shape;121;p21"/>
          <p:cNvSpPr txBox="1">
            <a:spLocks noGrp="1"/>
          </p:cNvSpPr>
          <p:nvPr>
            <p:ph type="ftr" idx="11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5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GB"/>
              <a:t>Forum Historia 5, luku 5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/>
              <a:t>5. Keskiajan suomalainen yhteiskunta ja talous</a:t>
            </a:r>
            <a:br>
              <a:rPr lang="fi"/>
            </a:br>
            <a:br>
              <a:rPr lang="fi"/>
            </a:br>
            <a:r>
              <a:rPr lang="fi"/>
              <a:t>Tietoisku: Talonpojan elämää keskiajalla</a:t>
            </a:r>
            <a:endParaRPr/>
          </a:p>
        </p:txBody>
      </p:sp>
      <p:sp>
        <p:nvSpPr>
          <p:cNvPr id="127" name="Google Shape;127;p22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5</a:t>
            </a:r>
            <a:endParaRPr/>
          </a:p>
        </p:txBody>
      </p:sp>
      <p:sp>
        <p:nvSpPr>
          <p:cNvPr id="128" name="Google Shape;128;p22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Suomen itsenäiset talonpojat</a:t>
            </a:r>
            <a:endParaRPr/>
          </a:p>
        </p:txBody>
      </p:sp>
      <p:sp>
        <p:nvSpPr>
          <p:cNvPr id="134" name="Google Shape;134;p23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 lnSpcReduction="20000"/>
          </a:bodyPr>
          <a:lstStyle/>
          <a:p>
            <a:pPr marL="425450" lvl="0" indent="-342900" algn="l" rtl="0">
              <a:spcBef>
                <a:spcPts val="80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Talonpojat olivat maanviljelijöitä ja keskiajan suurin sääty.</a:t>
            </a:r>
            <a:endParaRPr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Perintötalonpojat maksoivat kruunulle veroa omistamastaan maasta ja saattoivat myydä maan tai siirtää sen perintönä jälkeläisilleen.</a:t>
            </a:r>
            <a:endParaRPr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Suomessa ei ollut maaorjuutta ja suurin osa talonpojista omisti itse viljelemänsä maan.</a:t>
            </a:r>
            <a:endParaRPr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Keskiajalla vauras talonpoika saattoi kohota aateliin, jos hän varusti hevosen ja ratsumiehen kuninkaalle.</a:t>
            </a:r>
            <a:endParaRPr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Vanhin poika peri yleensä tilan. Nuoremmat pojat jäivät kotitilalle työmiehiksi tai perustivat uudistilan muualle. Tytär peri puolet siitä mitä pojat ja sai perintönsä esim. eläiminä tai kankaina.</a:t>
            </a: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08C760C-B8F2-4376-BC1A-FDF88423C3E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Elanto maasta</a:t>
            </a:r>
            <a:endParaRPr/>
          </a:p>
        </p:txBody>
      </p:sp>
      <p:sp>
        <p:nvSpPr>
          <p:cNvPr id="140" name="Google Shape;140;p24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 fontScale="92500" lnSpcReduction="20000"/>
          </a:bodyPr>
          <a:lstStyle/>
          <a:p>
            <a:pPr marL="436404" lvl="0" indent="-342900" algn="l" rtl="0">
              <a:spcBef>
                <a:spcPts val="8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dirty="0"/>
              <a:t>Keskiajan alussa käytössä yksivuoroviljely: peltoon kylvettiin samaa lajiketta niin kauan kuin se tuotti.</a:t>
            </a:r>
            <a:endParaRPr dirty="0"/>
          </a:p>
          <a:p>
            <a:pPr marL="436404" lvl="0" indent="-342900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dirty="0"/>
              <a:t>Keskiajan lopussa peltoviljelyalueilla siirryttiin kaksivuoroviljelyyn, eli maan annettiin välillä kesannoida ja levätä.</a:t>
            </a:r>
            <a:endParaRPr dirty="0"/>
          </a:p>
          <a:p>
            <a:pPr marL="436404" lvl="0" indent="-342900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dirty="0"/>
              <a:t>Itä-Suomessa harjoitettiin kaskiviljelyä eli vilja kylvettiin poltettuun metsään, jonka tuhka lannoitti maan. Savolaiset siirtyivätkin paikasta toiseen uuden kaskimetsän perässä parin vuoden välein kunnes asutus keskiajan lopulla vakiintui.</a:t>
            </a:r>
            <a:endParaRPr dirty="0"/>
          </a:p>
          <a:p>
            <a:pPr marL="436404" lvl="0" indent="-342900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dirty="0"/>
              <a:t>Tärkeimmät viljelykasvit olivat ohra ja ruis. Myös papuja, herneitä, naurista, pellavaa ja hamppua viljeltiin.</a:t>
            </a:r>
            <a:endParaRPr dirty="0"/>
          </a:p>
          <a:p>
            <a:pPr marL="436404" lvl="0" indent="-342900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dirty="0"/>
              <a:t>Heinä karjalle niitettiin luonnonniityiltä tai soilta.</a:t>
            </a:r>
            <a:endParaRPr dirty="0"/>
          </a:p>
          <a:p>
            <a:pPr marL="436404" lvl="0" indent="-342900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dirty="0"/>
              <a:t>Lisäravintoa ja -ansiota talonpojat hankkivat metsästämällä ja kalastamalla.</a:t>
            </a: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B9FA107-37A4-DD6C-FDF5-80C79866A7A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Kyläyhteisö oli tärkeä</a:t>
            </a:r>
            <a:endParaRPr/>
          </a:p>
        </p:txBody>
      </p:sp>
      <p:sp>
        <p:nvSpPr>
          <p:cNvPr id="146" name="Google Shape;146;p25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25450" lvl="0" indent="-342900" algn="l" rtl="0">
              <a:spcBef>
                <a:spcPts val="80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Sarkajako otettiin käyttöön keskiajan lopulla: maa oli jaettu sarkoihin eli peltokaistaleisiin. Talonpojan maaomistus saattoi siis koostua useista erillisistä peltotilkuista.</a:t>
            </a:r>
            <a:endParaRPr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Vainiopakko: vierekkäin olevia sarkoja viljeltiin yhdessä, mikä lisäsi yhteisöllisyyttä ja riippuvuutta muista, mutta usein myös riitoja, joita ratkottiin käräjillä.</a:t>
            </a:r>
            <a:endParaRPr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Sarkajaon myötä asumismuodoksi vakiintui ryhmäkylä, joka tarjosi suojaa petoja ja varkaita vastaan.</a:t>
            </a: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5DC0EE3-C991-2DB0-36FB-77011598B97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Talonpojat maksoivat veroja</a:t>
            </a:r>
            <a:endParaRPr/>
          </a:p>
        </p:txBody>
      </p:sp>
      <p:sp>
        <p:nvSpPr>
          <p:cNvPr id="152" name="Google Shape;152;p26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 lnSpcReduction="10000"/>
          </a:bodyPr>
          <a:lstStyle/>
          <a:p>
            <a:pPr marL="425450" lvl="0" indent="-342900" algn="l" rtl="0">
              <a:spcBef>
                <a:spcPts val="80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Keskiajalla verorasitus oli vielä kohtuullista.</a:t>
            </a:r>
            <a:endParaRPr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Vero määräytyi talonpojan omistaman maan pinta-alan mukaan.</a:t>
            </a:r>
            <a:endParaRPr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Vero oli aina maksettava. Jos sato oli huono, talonpojalle jäi itselleen vähemmän syötävää.</a:t>
            </a:r>
            <a:endParaRPr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Verot maksettiin luontaistuotteina, kuten viljana.</a:t>
            </a:r>
            <a:endParaRPr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Verojen kyyditys kruunulle esim. Turkuun oli talonpoikien velvollisuus.</a:t>
            </a:r>
            <a:endParaRPr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Veroja saatettiin maksaa myös päivätöinä esim. linnojen rakennustyömailla.</a:t>
            </a: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82B062D-B7B9-C965-AE39-4AB4A176A0C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347</Words>
  <Application>Microsoft Macintosh PowerPoint</Application>
  <PresentationFormat>On-screen Show (16:9)</PresentationFormat>
  <Paragraphs>32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Simple Light</vt:lpstr>
      <vt:lpstr>Office-teema</vt:lpstr>
      <vt:lpstr>5. Keskiajan suomalainen yhteiskunta ja talous  Tietoisku: Talonpojan elämää keskiajalla</vt:lpstr>
      <vt:lpstr>Suomen itsenäiset talonpojat</vt:lpstr>
      <vt:lpstr>Elanto maasta</vt:lpstr>
      <vt:lpstr>Kyläyhteisö oli tärkeä</vt:lpstr>
      <vt:lpstr>Talonpojat maksoivat veroja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Keskiajan suomalainen yhteiskunta ja talous  Tietoisku: Talonpojan elämää keskiajalla</dc:title>
  <cp:lastModifiedBy>Haapakangas, Sanna E</cp:lastModifiedBy>
  <cp:revision>3</cp:revision>
  <dcterms:modified xsi:type="dcterms:W3CDTF">2022-06-08T06:05:55Z</dcterms:modified>
</cp:coreProperties>
</file>